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9"/>
  </p:notesMasterIdLst>
  <p:handoutMasterIdLst>
    <p:handoutMasterId r:id="rId20"/>
  </p:handoutMasterIdLst>
  <p:sldIdLst>
    <p:sldId id="311" r:id="rId2"/>
    <p:sldId id="346" r:id="rId3"/>
    <p:sldId id="359" r:id="rId4"/>
    <p:sldId id="360" r:id="rId5"/>
    <p:sldId id="371" r:id="rId6"/>
    <p:sldId id="362" r:id="rId7"/>
    <p:sldId id="361" r:id="rId8"/>
    <p:sldId id="348" r:id="rId9"/>
    <p:sldId id="367" r:id="rId10"/>
    <p:sldId id="363" r:id="rId11"/>
    <p:sldId id="366" r:id="rId12"/>
    <p:sldId id="369" r:id="rId13"/>
    <p:sldId id="372" r:id="rId14"/>
    <p:sldId id="351" r:id="rId15"/>
    <p:sldId id="357" r:id="rId16"/>
    <p:sldId id="356" r:id="rId17"/>
    <p:sldId id="341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17" autoAdjust="0"/>
  </p:normalViewPr>
  <p:slideViewPr>
    <p:cSldViewPr>
      <p:cViewPr>
        <p:scale>
          <a:sx n="75" d="100"/>
          <a:sy n="75" d="100"/>
        </p:scale>
        <p:origin x="-118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C617AA4-1309-4A54-8CD0-9FF308D127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39C4ED1-98C9-4CE6-A179-8F43881A7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146D89-886A-4C83-87CB-C422DF8F7E9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EC8D1-847B-456D-B396-D378F7ACFD3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977F32-9738-4FEB-B738-2A29FC9EF5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4BD158-6B4A-4AEB-87CE-A16C800925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A8BE43-A0F5-47D9-8C7B-D56D327733D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15DDA0-FBE7-449D-96FA-9D64D82600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463BB3-EB31-4EEB-89C5-66C731C9081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FC5AEF-51FE-4DA4-9B24-0758C6DB886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80FCA-F1A4-4801-ACC0-8E57AF54A2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01F0-48FC-4B84-B126-EFD329D12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76FA-ABBF-49E5-B198-870E9C9A3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6CA3D-C25E-46B5-B69E-4C5A13F32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4713-30D9-4ACE-996B-A9603C8CD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575C-F793-427A-83FF-8A3C0180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3BBE1-8A09-4CC1-AB13-C035E4A05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4A609-8F4F-46EA-94BD-3242EEF2B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2C13-FFF2-4578-8141-790D9B3F5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361F-EE31-4EBF-A5C7-F9EA6F661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3B449-3EB2-45FA-A38C-C64C64D77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2900F-C7AE-43E2-A151-9D4164427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COST FP1105 COIMBRA,  MAY 8-9,2014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59F919A-21FD-482D-A963-4FB115EAD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898" r:id="rId2"/>
    <p:sldLayoutId id="2147483907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8" r:id="rId9"/>
    <p:sldLayoutId id="2147483904" r:id="rId10"/>
    <p:sldLayoutId id="214748390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endParaRPr lang="en-US" sz="32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8358188" cy="40719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4400" smtClean="0"/>
              <a:t>	</a:t>
            </a:r>
            <a:r>
              <a:rPr lang="en-GB" sz="2000" b="1" smtClean="0"/>
              <a:t>INFLUENCE OF THE LIGNOCELLULOSIC STRUCTURE ON THE KINETIC MODEL OF ENZYMATIC HYDROLYSIS </a:t>
            </a:r>
            <a:endParaRPr lang="en-US" sz="2000" b="1" smtClean="0"/>
          </a:p>
          <a:p>
            <a:pPr algn="ctr" eaLnBrk="1" hangingPunct="1">
              <a:buFont typeface="Wingdings" pitchFamily="2" charset="2"/>
              <a:buNone/>
            </a:pPr>
            <a:endParaRPr lang="en-US" sz="20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tx2"/>
                </a:solidFill>
                <a:latin typeface="Arial" charset="0"/>
              </a:rPr>
              <a:t>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1800" b="1" smtClean="0">
                <a:solidFill>
                  <a:srgbClr val="0070C0"/>
                </a:solidFill>
              </a:rPr>
              <a:t>Ivo Valchev, Stoyko Petrin, </a:t>
            </a:r>
            <a:r>
              <a:rPr lang="en-US" sz="1800" b="1" smtClean="0">
                <a:solidFill>
                  <a:srgbClr val="0070C0"/>
                </a:solidFill>
              </a:rPr>
              <a:t>Nikolay Yavorov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800" i="1" smtClean="0">
              <a:latin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800" i="1" smtClean="0">
                <a:latin typeface="Arial" charset="0"/>
              </a:rPr>
              <a:t>	</a:t>
            </a:r>
            <a:r>
              <a:rPr lang="en-US" sz="1600" i="1" smtClean="0">
                <a:latin typeface="Arial" charset="0"/>
              </a:rPr>
              <a:t>Department of Pulp, Paper and Printing Arts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600" i="1" smtClean="0">
                <a:latin typeface="Arial" charset="0"/>
              </a:rPr>
              <a:t>	University of Chemical Technology and Metallurgy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600" i="1" smtClean="0">
                <a:latin typeface="Arial" charset="0"/>
              </a:rPr>
              <a:t>	8, Kliment Ochridski Blvd., Sofia 1756, Bulgaria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1800" i="1" smtClean="0">
                <a:latin typeface="Arial" charset="0"/>
              </a:rPr>
              <a:t>	</a:t>
            </a:r>
            <a:endParaRPr lang="en-US" sz="1800" smtClean="0">
              <a:latin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38" y="6143625"/>
            <a:ext cx="357187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92150"/>
            <a:ext cx="83883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Topochemical kinetic model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8358188" cy="4071937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>
                <a:latin typeface="Arial" charset="0"/>
                <a:cs typeface="Arial" charset="0"/>
              </a:rPr>
              <a:t>	</a:t>
            </a:r>
            <a:r>
              <a:rPr lang="en-GB" sz="2200" dirty="0" smtClean="0"/>
              <a:t>According to P-T model, the rate of hydrolysis </a:t>
            </a:r>
            <a:r>
              <a:rPr lang="en-GB" sz="2200" b="1" i="1" dirty="0" smtClean="0"/>
              <a:t>v</a:t>
            </a:r>
            <a:r>
              <a:rPr lang="en-GB" sz="2200" b="1" dirty="0" smtClean="0"/>
              <a:t> </a:t>
            </a:r>
            <a:r>
              <a:rPr lang="en-GB" sz="2200" dirty="0" smtClean="0"/>
              <a:t>is a function of the amount of product that subsequently becomes soluble (degree of hydrolysis) </a:t>
            </a:r>
            <a:r>
              <a:rPr lang="en-GB" sz="2200" b="1" i="1" dirty="0" smtClean="0"/>
              <a:t>α</a:t>
            </a:r>
            <a:r>
              <a:rPr lang="en-GB" sz="2200" dirty="0" smtClean="0"/>
              <a:t> and of the amount of residual </a:t>
            </a:r>
            <a:r>
              <a:rPr lang="en-GB" sz="2200" dirty="0" err="1" smtClean="0"/>
              <a:t>undissolved</a:t>
            </a:r>
            <a:r>
              <a:rPr lang="en-GB" sz="2200" dirty="0" smtClean="0"/>
              <a:t> substrate at any time </a:t>
            </a:r>
            <a:r>
              <a:rPr lang="en-GB" sz="2200" b="1" i="1" dirty="0" smtClean="0"/>
              <a:t>(1 - α)</a:t>
            </a:r>
            <a:r>
              <a:rPr lang="en-GB" sz="2200" dirty="0" smtClean="0"/>
              <a:t> 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dirty="0" smtClean="0"/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200" b="1" dirty="0" smtClean="0"/>
              <a:t>(4)</a:t>
            </a:r>
            <a:endParaRPr lang="en-GB" sz="22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200" dirty="0" smtClean="0"/>
              <a:t>    where </a:t>
            </a:r>
            <a:r>
              <a:rPr lang="en-GB" sz="2200" b="1" i="1" dirty="0" smtClean="0"/>
              <a:t>k</a:t>
            </a:r>
            <a:r>
              <a:rPr lang="en-GB" sz="2200" dirty="0" smtClean="0"/>
              <a:t> is the rate constant. The power factors </a:t>
            </a:r>
            <a:r>
              <a:rPr lang="en-GB" sz="2200" b="1" dirty="0" smtClean="0"/>
              <a:t>m=</a:t>
            </a:r>
            <a:r>
              <a:rPr lang="en-GB" sz="2200" b="1" i="1" dirty="0" smtClean="0"/>
              <a:t>(χ – 1)/ χ</a:t>
            </a:r>
            <a:r>
              <a:rPr lang="en-GB" sz="2200" b="1" dirty="0" smtClean="0"/>
              <a:t>   </a:t>
            </a:r>
            <a:r>
              <a:rPr lang="en-GB" sz="2200" dirty="0" smtClean="0"/>
              <a:t>and 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200" b="1" dirty="0" smtClean="0"/>
              <a:t>	n=</a:t>
            </a:r>
            <a:r>
              <a:rPr lang="en-GB" sz="2200" b="1" i="1" dirty="0" smtClean="0"/>
              <a:t>(χ + 1)/ χ</a:t>
            </a:r>
            <a:r>
              <a:rPr lang="en-GB" sz="2200" b="1" dirty="0" smtClean="0"/>
              <a:t>  </a:t>
            </a:r>
            <a:r>
              <a:rPr lang="en-GB" sz="2200" dirty="0" smtClean="0"/>
              <a:t>determine the relative contributions by the dissolved and </a:t>
            </a:r>
            <a:r>
              <a:rPr lang="en-GB" sz="2200" dirty="0" err="1" smtClean="0"/>
              <a:t>undissolved</a:t>
            </a:r>
            <a:r>
              <a:rPr lang="en-GB" sz="2200" dirty="0" smtClean="0"/>
              <a:t> parts of the substrate, respectively to the rate of hydrolysis.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b="1" dirty="0" smtClean="0"/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32422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392363" y="3571875"/>
          <a:ext cx="4454525" cy="1071563"/>
        </p:xfrm>
        <a:graphic>
          <a:graphicData uri="http://schemas.openxmlformats.org/presentationml/2006/ole">
            <p:oleObj spid="_x0000_s4098" name="Equation" r:id="rId4" imgW="17145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Topochemical kinetic model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857375"/>
            <a:ext cx="8358188" cy="4286250"/>
          </a:xfrm>
        </p:spPr>
        <p:txBody>
          <a:bodyPr>
            <a:normAutofit fontScale="2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	</a:t>
            </a:r>
            <a:r>
              <a:rPr lang="en-US" sz="5600" b="1" dirty="0" smtClean="0"/>
              <a:t>Table  1. Effect of product formed and substrate left on the hydrolysis rate for different values of </a:t>
            </a:r>
            <a:r>
              <a:rPr lang="el-GR" sz="5600" b="1" dirty="0" smtClean="0"/>
              <a:t>α</a:t>
            </a:r>
            <a:r>
              <a:rPr lang="en-US" sz="5600" b="1" dirty="0" smtClean="0"/>
              <a:t> (theoretical values of a are used)</a:t>
            </a:r>
            <a:r>
              <a:rPr lang="en-GB" sz="5600" b="1" dirty="0" smtClean="0"/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1600" b="1" dirty="0" smtClean="0"/>
          </a:p>
          <a:p>
            <a:pPr algn="just">
              <a:buFont typeface="Wingdings 2" pitchFamily="18" charset="2"/>
              <a:buNone/>
              <a:defRPr/>
            </a:pPr>
            <a:r>
              <a:rPr lang="en-GB" sz="8000" b="1" dirty="0" smtClean="0"/>
              <a:t>	</a:t>
            </a:r>
            <a:r>
              <a:rPr lang="en-US" sz="8000" dirty="0" smtClean="0"/>
              <a:t>In general, the amount of substrate left </a:t>
            </a:r>
            <a:r>
              <a:rPr lang="en-US" sz="8000" b="1" i="1" dirty="0" smtClean="0"/>
              <a:t>(1 - </a:t>
            </a:r>
            <a:r>
              <a:rPr lang="el-GR" sz="8000" b="1" i="1" dirty="0" smtClean="0"/>
              <a:t>α</a:t>
            </a:r>
            <a:r>
              <a:rPr lang="en-US" sz="8000" b="1" i="1" dirty="0" smtClean="0"/>
              <a:t>) </a:t>
            </a:r>
            <a:r>
              <a:rPr lang="en-US" sz="8000" dirty="0" smtClean="0"/>
              <a:t>exerts a predominant effect on the process rate. </a:t>
            </a:r>
            <a:endParaRPr lang="en-US" sz="8000" b="1" dirty="0" smtClean="0"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/>
              <a:t>	</a:t>
            </a:r>
            <a:endParaRPr lang="en-GB" sz="20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>
                <a:latin typeface="Arial" charset="0"/>
                <a:cs typeface="Arial" charset="0"/>
              </a:rPr>
              <a:t>	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32422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5" y="2286000"/>
            <a:ext cx="8081963" cy="2571750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Topochemical kinetic model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857375"/>
            <a:ext cx="8358188" cy="4286250"/>
          </a:xfrm>
        </p:spPr>
        <p:txBody>
          <a:bodyPr>
            <a:normAutofit fontScale="2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	</a:t>
            </a:r>
            <a:r>
              <a:rPr lang="en-US" sz="5600" b="1" dirty="0" smtClean="0"/>
              <a:t>Table  1. Effect of product formed and substrate left on the hydrolysis rate for different values of </a:t>
            </a:r>
            <a:r>
              <a:rPr lang="el-GR" sz="5600" b="1" dirty="0" smtClean="0"/>
              <a:t>α</a:t>
            </a:r>
            <a:r>
              <a:rPr lang="en-US" sz="5600" b="1" dirty="0" smtClean="0"/>
              <a:t> (theoretical values of a are used)</a:t>
            </a:r>
            <a:r>
              <a:rPr lang="en-GB" sz="5600" b="1" dirty="0" smtClean="0"/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GB" sz="1600" b="1" dirty="0" smtClean="0"/>
              <a:t>	</a:t>
            </a:r>
            <a:r>
              <a:rPr lang="en-GB" sz="8000" dirty="0" smtClean="0"/>
              <a:t>The coefficient</a:t>
            </a:r>
            <a:r>
              <a:rPr lang="en-GB" sz="8000" b="1" i="1" dirty="0" smtClean="0"/>
              <a:t> χ </a:t>
            </a:r>
            <a:r>
              <a:rPr lang="en-GB" sz="8000" dirty="0" smtClean="0"/>
              <a:t>provides information about the influence of the amount of product formed </a:t>
            </a:r>
            <a:r>
              <a:rPr lang="en-GB" sz="8000" b="1" i="1" dirty="0" smtClean="0"/>
              <a:t>α</a:t>
            </a:r>
            <a:r>
              <a:rPr lang="en-GB" sz="8000" dirty="0" smtClean="0"/>
              <a:t> and of the substrate left </a:t>
            </a:r>
            <a:r>
              <a:rPr lang="en-GB" sz="8000" b="1" i="1" dirty="0" smtClean="0"/>
              <a:t>(1 - α)</a:t>
            </a:r>
            <a:r>
              <a:rPr lang="en-GB" sz="8000" dirty="0" smtClean="0"/>
              <a:t> on the process rate.</a:t>
            </a:r>
            <a:r>
              <a:rPr lang="en-US" sz="8000" dirty="0" smtClean="0"/>
              <a:t>	</a:t>
            </a:r>
            <a:endParaRPr lang="en-US" sz="8000" b="1" dirty="0" smtClean="0"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8000" b="1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/>
              <a:t>	</a:t>
            </a:r>
            <a:endParaRPr lang="en-GB" sz="20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>
                <a:latin typeface="Arial" charset="0"/>
                <a:cs typeface="Arial" charset="0"/>
              </a:rPr>
              <a:t>	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32422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5" y="2286000"/>
            <a:ext cx="8081963" cy="2571750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Topochemical kinetic model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857375"/>
            <a:ext cx="8358188" cy="4286250"/>
          </a:xfrm>
        </p:spPr>
        <p:txBody>
          <a:bodyPr>
            <a:normAutofit fontScale="2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200" dirty="0" smtClean="0">
                <a:latin typeface="Arial" charset="0"/>
                <a:cs typeface="Arial" charset="0"/>
              </a:rPr>
              <a:t>	</a:t>
            </a:r>
            <a:r>
              <a:rPr lang="en-US" sz="5600" b="1" dirty="0" smtClean="0"/>
              <a:t>Table  1. Effect of product formed and substrate left on the hydrolysis rate for different values of </a:t>
            </a:r>
            <a:r>
              <a:rPr lang="el-GR" sz="5600" b="1" dirty="0" smtClean="0"/>
              <a:t>α</a:t>
            </a:r>
            <a:r>
              <a:rPr lang="en-US" sz="5600" b="1" dirty="0" smtClean="0"/>
              <a:t> (theoretical values of a are used)</a:t>
            </a:r>
            <a:r>
              <a:rPr lang="en-GB" sz="5600" b="1" dirty="0" smtClean="0"/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b="1" dirty="0" smtClean="0"/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GB" sz="1600" b="1" dirty="0" smtClean="0"/>
              <a:t>	</a:t>
            </a:r>
            <a:r>
              <a:rPr lang="en-US" sz="8000" dirty="0" smtClean="0"/>
              <a:t>For lower values of</a:t>
            </a:r>
            <a:r>
              <a:rPr lang="en-GB" sz="8000" b="1" i="1" dirty="0" smtClean="0"/>
              <a:t> χ </a:t>
            </a:r>
            <a:r>
              <a:rPr lang="en-US" sz="8000" dirty="0" smtClean="0"/>
              <a:t>the product formed has a significant role, while for higher values of </a:t>
            </a:r>
            <a:r>
              <a:rPr lang="en-GB" sz="8000" b="1" i="1" dirty="0" smtClean="0"/>
              <a:t>χ</a:t>
            </a:r>
            <a:r>
              <a:rPr lang="en-US" sz="8000" dirty="0" smtClean="0"/>
              <a:t>, that factor affects only the start of the process.</a:t>
            </a:r>
            <a:endParaRPr lang="en-US" sz="8000" b="1" dirty="0" smtClean="0"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8000" b="1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/>
              <a:t>	</a:t>
            </a:r>
            <a:endParaRPr lang="en-GB" sz="20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>
                <a:latin typeface="Arial" charset="0"/>
                <a:cs typeface="Arial" charset="0"/>
              </a:rPr>
              <a:t>	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32422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5" y="2286000"/>
            <a:ext cx="8081963" cy="2571750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571500"/>
            <a:ext cx="8202613" cy="1143000"/>
          </a:xfrm>
        </p:spPr>
        <p:txBody>
          <a:bodyPr/>
          <a:lstStyle/>
          <a:p>
            <a:pPr algn="ctr" eaLnBrk="1" hangingPunct="1"/>
            <a:r>
              <a:rPr lang="en-US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Fig. 1 Experimental and calculated kinetic data of </a:t>
            </a:r>
            <a:br>
              <a:rPr lang="en-US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GB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cellulase hydrolysis</a:t>
            </a:r>
            <a:r>
              <a:rPr lang="en-US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of steam-exploded poplar </a:t>
            </a:r>
            <a:br>
              <a:rPr lang="en-US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bg-BG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5%</a:t>
            </a:r>
            <a:r>
              <a:rPr lang="en-US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NS 22086 + </a:t>
            </a:r>
            <a:r>
              <a:rPr lang="bg-BG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0.5%</a:t>
            </a:r>
            <a:r>
              <a:rPr lang="en-US" sz="1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NS 22118) </a:t>
            </a:r>
            <a:endParaRPr lang="en-US" sz="16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375" y="6143625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2000250"/>
            <a:ext cx="5475288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71500"/>
            <a:ext cx="8202612" cy="1143000"/>
          </a:xfrm>
        </p:spPr>
        <p:txBody>
          <a:bodyPr/>
          <a:lstStyle/>
          <a:p>
            <a:pPr algn="ctr" eaLnBrk="1" hangingPunct="1"/>
            <a:r>
              <a:rPr lang="en-GB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Fig. 2 Calculated rates of cellulase hydrolysis</a:t>
            </a:r>
            <a: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en-US" sz="24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143625"/>
            <a:ext cx="357187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946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2071688"/>
            <a:ext cx="5529263" cy="379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71500"/>
            <a:ext cx="8202612" cy="1143000"/>
          </a:xfrm>
        </p:spPr>
        <p:txBody>
          <a:bodyPr/>
          <a:lstStyle/>
          <a:p>
            <a:pPr algn="ctr" eaLnBrk="1" hangingPunct="1"/>
            <a:r>
              <a:rPr lang="en-GB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CONCLUSIONS</a:t>
            </a:r>
            <a:endParaRPr lang="en-US" sz="280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357438"/>
            <a:ext cx="8391525" cy="3571875"/>
          </a:xfrm>
        </p:spPr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/>
              <a:t>	</a:t>
            </a:r>
            <a:r>
              <a:rPr lang="en-US" sz="2400" b="1" dirty="0" smtClean="0">
                <a:cs typeface="Arial" pitchFamily="34" charset="0"/>
              </a:rPr>
              <a:t>The presented study shows that the structural features of the </a:t>
            </a:r>
            <a:r>
              <a:rPr lang="en-US" sz="2400" b="1" dirty="0" err="1" smtClean="0">
                <a:cs typeface="Arial" pitchFamily="34" charset="0"/>
              </a:rPr>
              <a:t>lignocellulosic</a:t>
            </a:r>
            <a:r>
              <a:rPr lang="en-US" sz="2400" b="1" dirty="0" smtClean="0">
                <a:cs typeface="Arial" pitchFamily="34" charset="0"/>
              </a:rPr>
              <a:t> material are the controlling factor on the type of the kinetic mechanism. </a:t>
            </a:r>
            <a:endParaRPr lang="en-GB" sz="2400" b="1" dirty="0" smtClean="0"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b="1" dirty="0" smtClean="0"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b="1" dirty="0" smtClean="0">
                <a:cs typeface="Arial" pitchFamily="34" charset="0"/>
              </a:rPr>
              <a:t>	</a:t>
            </a:r>
            <a:r>
              <a:rPr lang="en-US" sz="2400" b="1" dirty="0" smtClean="0">
                <a:cs typeface="Arial" pitchFamily="34" charset="0"/>
              </a:rPr>
              <a:t>The </a:t>
            </a:r>
            <a:r>
              <a:rPr lang="en-US" sz="2400" b="1" dirty="0" err="1" smtClean="0">
                <a:cs typeface="Arial" pitchFamily="34" charset="0"/>
              </a:rPr>
              <a:t>topochemical</a:t>
            </a:r>
            <a:r>
              <a:rPr lang="en-US" sz="2400" b="1" dirty="0" smtClean="0">
                <a:cs typeface="Arial" pitchFamily="34" charset="0"/>
              </a:rPr>
              <a:t> model provides a good interpretation of </a:t>
            </a:r>
            <a:r>
              <a:rPr lang="en-US" sz="2400" b="1" dirty="0" err="1" smtClean="0">
                <a:cs typeface="Arial" pitchFamily="34" charset="0"/>
              </a:rPr>
              <a:t>cellulase</a:t>
            </a:r>
            <a:r>
              <a:rPr lang="en-US" sz="2400" b="1" dirty="0" smtClean="0">
                <a:cs typeface="Arial" pitchFamily="34" charset="0"/>
              </a:rPr>
              <a:t> hydrolysis of steam-exploded wood.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400" b="1" dirty="0" smtClean="0">
                <a:cs typeface="Arial" pitchFamily="34" charset="0"/>
              </a:rPr>
              <a:t>	The </a:t>
            </a:r>
            <a:r>
              <a:rPr lang="en-GB" sz="2400" b="1" dirty="0" err="1" smtClean="0">
                <a:cs typeface="Arial" pitchFamily="34" charset="0"/>
              </a:rPr>
              <a:t>Prout</a:t>
            </a:r>
            <a:r>
              <a:rPr lang="en-GB" sz="2400" b="1" dirty="0" smtClean="0">
                <a:cs typeface="Arial" pitchFamily="34" charset="0"/>
              </a:rPr>
              <a:t>-Tompkins</a:t>
            </a:r>
            <a:r>
              <a:rPr lang="en-GB" sz="2400" dirty="0" smtClean="0">
                <a:cs typeface="Arial" pitchFamily="34" charset="0"/>
              </a:rPr>
              <a:t> </a:t>
            </a:r>
            <a:r>
              <a:rPr lang="en-US" sz="2400" b="1" dirty="0" smtClean="0">
                <a:cs typeface="Arial" pitchFamily="34" charset="0"/>
              </a:rPr>
              <a:t>model evaluates the effect of the reaction product on the process rate.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b="1" dirty="0" smtClean="0">
                <a:latin typeface="Arial" charset="0"/>
                <a:cs typeface="Arial" charset="0"/>
              </a:rPr>
              <a:t>	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b="1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b="1" dirty="0" smtClean="0">
                <a:latin typeface="Arial" charset="0"/>
                <a:cs typeface="Arial" charset="0"/>
              </a:rPr>
              <a:t>	</a:t>
            </a:r>
            <a:r>
              <a:rPr lang="en-GB" sz="2400" dirty="0" smtClean="0"/>
              <a:t>	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500438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76475"/>
            <a:ext cx="8353425" cy="1584325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4400" dirty="0" smtClean="0"/>
              <a:t>	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Arial" charset="0"/>
              </a:rPr>
              <a:t>Tank you for your attention!</a:t>
            </a:r>
            <a:r>
              <a:rPr lang="en-US" sz="3600" dirty="0" smtClean="0">
                <a:solidFill>
                  <a:schemeClr val="tx2"/>
                </a:solidFill>
                <a:latin typeface="Arial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sv-SE" sz="1800" i="1" dirty="0" smtClean="0">
                <a:latin typeface="Arial" charset="0"/>
              </a:rPr>
              <a:t>	</a:t>
            </a:r>
            <a:endParaRPr lang="en-US" sz="1800" dirty="0" smtClean="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38" y="6072188"/>
            <a:ext cx="3357562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49275"/>
            <a:ext cx="83883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sv-SE" sz="2400" b="1" smtClean="0">
                <a:solidFill>
                  <a:schemeClr val="tx1"/>
                </a:solidFill>
                <a:latin typeface="Arial" charset="0"/>
              </a:rPr>
              <a:t>BACKGROUND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714500"/>
            <a:ext cx="8358187" cy="1571625"/>
          </a:xfrm>
        </p:spPr>
        <p:txBody>
          <a:bodyPr>
            <a:normAutofit fontScale="47500" lnSpcReduction="20000"/>
          </a:bodyPr>
          <a:lstStyle/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>
                <a:latin typeface="Arial" charset="0"/>
                <a:cs typeface="Arial" charset="0"/>
              </a:rPr>
              <a:t>	</a:t>
            </a:r>
            <a:r>
              <a:rPr lang="en-US" sz="4200" dirty="0" smtClean="0"/>
              <a:t>The inhomogeneous distribution of cellulose, hemicelluloses and lignin as well as the difference in its structure throughout the pulp matrix make the classical rate equation of </a:t>
            </a:r>
            <a:r>
              <a:rPr lang="en-US" sz="4200" dirty="0" err="1" smtClean="0"/>
              <a:t>Michaelis-Menten</a:t>
            </a:r>
            <a:r>
              <a:rPr lang="en-US" sz="4200" dirty="0" smtClean="0"/>
              <a:t> inadequate to describe the kinetics of enzyme </a:t>
            </a:r>
            <a:r>
              <a:rPr lang="en-US" sz="4200" dirty="0" err="1" smtClean="0"/>
              <a:t>catalysed</a:t>
            </a:r>
            <a:r>
              <a:rPr lang="en-US" sz="4200" dirty="0" smtClean="0"/>
              <a:t> hydrolysis</a:t>
            </a:r>
            <a:r>
              <a:rPr lang="en-GB" sz="4200" dirty="0" smtClean="0"/>
              <a:t>.</a:t>
            </a:r>
            <a:endParaRPr lang="en-GB" sz="42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32422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3357563"/>
            <a:ext cx="476250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sv-SE" sz="2400" b="1" smtClean="0">
                <a:solidFill>
                  <a:schemeClr val="tx1"/>
                </a:solidFill>
                <a:latin typeface="Arial" charset="0"/>
              </a:rPr>
              <a:t>BACKGROUND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714500"/>
            <a:ext cx="8358187" cy="1571625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>
                <a:latin typeface="Arial" charset="0"/>
                <a:cs typeface="Arial" charset="0"/>
              </a:rPr>
              <a:t>	</a:t>
            </a:r>
            <a:r>
              <a:rPr lang="en-US" sz="2200" dirty="0" smtClean="0"/>
              <a:t>The alternative approach suggests that the accessibility of substrates to enzymes depends on the structural features of the substrate including cellulose </a:t>
            </a:r>
            <a:r>
              <a:rPr lang="en-US" sz="2200" dirty="0" err="1" smtClean="0"/>
              <a:t>crystallinity</a:t>
            </a:r>
            <a:r>
              <a:rPr lang="en-US" sz="2200" dirty="0" smtClean="0"/>
              <a:t>, degree of cellulose polymerization, surface area, and content of lignin.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32422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3357563"/>
            <a:ext cx="476250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sv-SE" sz="2400" b="1" smtClean="0">
                <a:solidFill>
                  <a:schemeClr val="tx1"/>
                </a:solidFill>
                <a:latin typeface="Arial" charset="0"/>
              </a:rPr>
              <a:t>PURPOSE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785938"/>
            <a:ext cx="8358188" cy="1571625"/>
          </a:xfrm>
        </p:spPr>
        <p:txBody>
          <a:bodyPr>
            <a:normAutofit fontScale="25000" lnSpcReduction="20000"/>
          </a:bodyPr>
          <a:lstStyle/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400" dirty="0" smtClean="0">
                <a:latin typeface="Arial" charset="0"/>
                <a:cs typeface="Arial" charset="0"/>
              </a:rPr>
              <a:t>	</a:t>
            </a:r>
            <a:r>
              <a:rPr lang="en-US" sz="8000" b="1" dirty="0" smtClean="0"/>
              <a:t>The objective of the study is to determine </a:t>
            </a:r>
            <a:r>
              <a:rPr lang="en-GB" sz="8000" b="1" dirty="0" smtClean="0"/>
              <a:t>the relationship between </a:t>
            </a:r>
            <a:r>
              <a:rPr lang="en-US" sz="8000" b="1" dirty="0" err="1" smtClean="0"/>
              <a:t>fibres</a:t>
            </a:r>
            <a:r>
              <a:rPr lang="en-US" sz="8000" b="1" dirty="0" smtClean="0"/>
              <a:t> structural features of the </a:t>
            </a:r>
            <a:r>
              <a:rPr lang="en-US" sz="8000" b="1" dirty="0" err="1" smtClean="0"/>
              <a:t>lignocellulosic</a:t>
            </a:r>
            <a:r>
              <a:rPr lang="en-US" sz="8000" b="1" dirty="0" smtClean="0"/>
              <a:t> materials and the kinetic mechanism of the enzymatic hydrolysis.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>
                <a:latin typeface="Arial" charset="0"/>
                <a:cs typeface="Arial" charset="0"/>
              </a:rPr>
              <a:t>	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32422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3357563"/>
            <a:ext cx="476250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sv-SE" sz="2400" b="1" smtClean="0">
                <a:solidFill>
                  <a:schemeClr val="tx1"/>
                </a:solidFill>
                <a:latin typeface="Arial" charset="0"/>
              </a:rPr>
              <a:t>PURPOSE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785938"/>
            <a:ext cx="8358188" cy="2651125"/>
          </a:xfrm>
        </p:spPr>
        <p:txBody>
          <a:bodyPr>
            <a:normAutofit fontScale="25000" lnSpcReduction="20000"/>
          </a:bodyPr>
          <a:lstStyle/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GB" sz="2400" dirty="0" smtClean="0">
                <a:latin typeface="Arial" charset="0"/>
                <a:cs typeface="Arial" charset="0"/>
              </a:rPr>
              <a:t>	</a:t>
            </a:r>
            <a:r>
              <a:rPr lang="en-US" sz="8000" b="1" dirty="0" smtClean="0"/>
              <a:t>The objective of the study is to determine </a:t>
            </a:r>
            <a:r>
              <a:rPr lang="en-GB" sz="8000" b="1" dirty="0" smtClean="0"/>
              <a:t>the relationship between </a:t>
            </a:r>
            <a:r>
              <a:rPr lang="en-US" sz="8000" b="1" dirty="0" err="1" smtClean="0"/>
              <a:t>fibres</a:t>
            </a:r>
            <a:r>
              <a:rPr lang="en-US" sz="8000" b="1" dirty="0" smtClean="0"/>
              <a:t> structural features of the </a:t>
            </a:r>
            <a:r>
              <a:rPr lang="en-US" sz="8000" b="1" dirty="0" err="1" smtClean="0"/>
              <a:t>lignocellulosic</a:t>
            </a:r>
            <a:r>
              <a:rPr lang="en-US" sz="8000" b="1" dirty="0" smtClean="0"/>
              <a:t> materials and the kinetic mechanism of the enzymatic hydrolysis.</a:t>
            </a:r>
          </a:p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8000" b="1" dirty="0" smtClean="0"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8000" b="1" dirty="0" smtClean="0">
                <a:cs typeface="Arial" pitchFamily="34" charset="0"/>
              </a:rPr>
              <a:t>	</a:t>
            </a:r>
            <a:r>
              <a:rPr lang="en-GB" sz="8000" dirty="0" smtClean="0">
                <a:cs typeface="Arial" pitchFamily="34" charset="0"/>
              </a:rPr>
              <a:t> Exponential kinetic model</a:t>
            </a:r>
          </a:p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8000" b="1" dirty="0" smtClean="0"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GB" sz="8000" dirty="0" smtClean="0">
                <a:cs typeface="Arial" pitchFamily="34" charset="0"/>
              </a:rPr>
              <a:t>	 </a:t>
            </a:r>
            <a:r>
              <a:rPr lang="en-GB" sz="8000" dirty="0" err="1" smtClean="0">
                <a:cs typeface="Arial" pitchFamily="34" charset="0"/>
              </a:rPr>
              <a:t>Topochemical</a:t>
            </a:r>
            <a:r>
              <a:rPr lang="en-GB" sz="8000" dirty="0" smtClean="0">
                <a:cs typeface="Arial" pitchFamily="34" charset="0"/>
              </a:rPr>
              <a:t> kinetic model</a:t>
            </a:r>
          </a:p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8000" b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>
                <a:latin typeface="Arial" charset="0"/>
                <a:cs typeface="Arial" charset="0"/>
              </a:rPr>
              <a:t>	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32422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Exponential kinetic model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28813"/>
            <a:ext cx="8358188" cy="4143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en-GB" sz="24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GB" sz="2400" smtClean="0">
                <a:latin typeface="Arial" charset="0"/>
                <a:cs typeface="Arial" charset="0"/>
              </a:rPr>
              <a:t>	</a:t>
            </a:r>
            <a:r>
              <a:rPr lang="en-GB" sz="2000" smtClean="0"/>
              <a:t>The exponential kinetic equation provides a good interpretation of the kinetics of cellulase hydrolysis </a:t>
            </a:r>
            <a:r>
              <a:rPr lang="en-US" sz="2000" smtClean="0"/>
              <a:t>of different agricultural lignocellulosic materials (wheat straw and maize stalks) and cellulase treatment of pulp for beating efficiency improvement.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0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smtClean="0"/>
              <a:t>	The exponential kinetic equation is valid for </a:t>
            </a:r>
            <a:r>
              <a:rPr lang="en-GB" sz="2000" smtClean="0"/>
              <a:t>processes taking place on uniformly inhomogeneous surfaces.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GB" sz="2000" smtClean="0"/>
              <a:t>	</a:t>
            </a:r>
            <a:r>
              <a:rPr lang="en-US" sz="2000" smtClean="0"/>
              <a:t>According to the model, the active centers on the surface are distributed linearly, referring to their energy and entropy. </a:t>
            </a:r>
            <a:endParaRPr lang="en-GB" sz="20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GB" sz="2000" smtClean="0">
                <a:latin typeface="Arial" charset="0"/>
                <a:cs typeface="Arial" charset="0"/>
              </a:rPr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GB" sz="2000" smtClean="0">
                <a:latin typeface="Arial" charset="0"/>
                <a:cs typeface="Arial" charset="0"/>
              </a:rPr>
              <a:t>	</a:t>
            </a:r>
            <a:endParaRPr lang="en-US" sz="200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143625"/>
            <a:ext cx="357187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Exponential kinetic model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28813"/>
            <a:ext cx="8358188" cy="4143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en-GB" sz="24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GB" sz="2400" smtClean="0">
                <a:latin typeface="Arial" charset="0"/>
                <a:cs typeface="Arial" charset="0"/>
              </a:rPr>
              <a:t>	</a:t>
            </a:r>
            <a:r>
              <a:rPr lang="en-GB" sz="2000" smtClean="0"/>
              <a:t>The exponential kinetic equation is applied in the form:</a:t>
            </a:r>
            <a:r>
              <a:rPr lang="en-US" sz="2000" smtClean="0"/>
              <a:t> </a:t>
            </a:r>
            <a:endParaRPr lang="en-GB" sz="20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GB" sz="2000" smtClean="0">
                <a:latin typeface="Arial" charset="0"/>
                <a:cs typeface="Arial" charset="0"/>
              </a:rPr>
              <a:t>	</a:t>
            </a:r>
          </a:p>
          <a:p>
            <a:pPr algn="just" eaLnBrk="1" hangingPunct="1">
              <a:buFont typeface="Wingdings" pitchFamily="2" charset="2"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en-US" sz="2000" b="1" smtClean="0"/>
              <a:t>(1)</a:t>
            </a:r>
            <a:endParaRPr lang="en-GB" sz="20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GB" sz="2000" smtClean="0">
                <a:latin typeface="Arial" charset="0"/>
                <a:cs typeface="Arial" charset="0"/>
              </a:rPr>
              <a:t>	</a:t>
            </a:r>
            <a:r>
              <a:rPr lang="en-GB" sz="2000" smtClean="0"/>
              <a:t>where the dimensionless quantity</a:t>
            </a:r>
            <a:r>
              <a:rPr lang="en-GB" sz="2000" b="1" i="1" smtClean="0"/>
              <a:t> α</a:t>
            </a:r>
            <a:r>
              <a:rPr lang="en-GB" sz="2000" b="1" smtClean="0"/>
              <a:t> </a:t>
            </a:r>
            <a:r>
              <a:rPr lang="en-GB" sz="2000" smtClean="0"/>
              <a:t>is a degree of hydrolysis,</a:t>
            </a:r>
            <a:r>
              <a:rPr lang="en-GB" sz="2000" b="1" i="1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GB" sz="2000" b="1" i="1" smtClean="0"/>
              <a:t>    v </a:t>
            </a:r>
            <a:r>
              <a:rPr lang="en-GB" sz="2000" b="1" smtClean="0"/>
              <a:t>= </a:t>
            </a:r>
            <a:r>
              <a:rPr lang="en-GB" sz="2000" b="1" i="1" smtClean="0"/>
              <a:t>d</a:t>
            </a:r>
            <a:r>
              <a:rPr lang="en-GB" sz="2000" b="1" smtClean="0"/>
              <a:t>α/</a:t>
            </a:r>
            <a:r>
              <a:rPr lang="en-GB" sz="2000" b="1" i="1" smtClean="0"/>
              <a:t>dt </a:t>
            </a:r>
            <a:r>
              <a:rPr lang="en-GB" sz="2000" smtClean="0"/>
              <a:t>and </a:t>
            </a:r>
            <a:r>
              <a:rPr lang="en-GB" sz="2000" b="1" i="1" smtClean="0"/>
              <a:t>v</a:t>
            </a:r>
            <a:r>
              <a:rPr lang="en-GB" sz="2000" b="1" baseline="-25000" smtClean="0"/>
              <a:t>0</a:t>
            </a:r>
            <a:r>
              <a:rPr lang="en-GB" sz="2000" smtClean="0"/>
              <a:t> are the current and the initial rate of enzymatic   hydrolysis, respectively.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GB" sz="2000" smtClean="0"/>
              <a:t>	The kinetic coefficient of inhomogeneity</a:t>
            </a:r>
            <a:r>
              <a:rPr lang="en-GB" sz="2000" i="1" smtClean="0"/>
              <a:t> </a:t>
            </a:r>
            <a:r>
              <a:rPr lang="en-GB" sz="2000" b="1" i="1" smtClean="0"/>
              <a:t>a </a:t>
            </a:r>
            <a:r>
              <a:rPr lang="en-GB" sz="2000" smtClean="0"/>
              <a:t>accounts for the energy and the entropy inhomogeneity of the system.</a:t>
            </a:r>
            <a:endParaRPr lang="en-US" sz="200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143625"/>
            <a:ext cx="357187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3500438" y="3000375"/>
          <a:ext cx="1571625" cy="652463"/>
        </p:xfrm>
        <a:graphic>
          <a:graphicData uri="http://schemas.openxmlformats.org/presentationml/2006/ole">
            <p:oleObj spid="_x0000_s1026" name="Equation" r:id="rId3" imgW="660113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Exponential kinetic model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28813"/>
            <a:ext cx="8358188" cy="4143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en-GB" sz="24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en-GB" sz="2400" smtClean="0">
                <a:latin typeface="Arial" charset="0"/>
                <a:cs typeface="Arial" charset="0"/>
              </a:rPr>
              <a:t>	</a:t>
            </a:r>
            <a:r>
              <a:rPr lang="en-US" sz="2000" smtClean="0"/>
              <a:t>The approximate integral form of </a:t>
            </a:r>
            <a:r>
              <a:rPr lang="en-US" sz="2000" b="1" smtClean="0"/>
              <a:t>Eq. 1</a:t>
            </a:r>
            <a:r>
              <a:rPr lang="en-US" sz="2000" smtClean="0"/>
              <a:t> is used for determination of the kinetic parameters</a:t>
            </a:r>
            <a:r>
              <a:rPr lang="en-GB" sz="2000" smtClean="0"/>
              <a:t>:</a:t>
            </a:r>
            <a:r>
              <a:rPr lang="en-US" sz="2000" smtClean="0"/>
              <a:t>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000" b="1" smtClean="0"/>
          </a:p>
          <a:p>
            <a:pPr algn="just" eaLnBrk="1" hangingPunct="1">
              <a:buFont typeface="Wingdings" pitchFamily="2" charset="2"/>
              <a:buNone/>
            </a:pPr>
            <a:endParaRPr lang="en-US" sz="2000" b="1" smtClean="0"/>
          </a:p>
          <a:p>
            <a:pPr algn="just" eaLnBrk="1" hangingPunct="1">
              <a:buFont typeface="Wingdings" pitchFamily="2" charset="2"/>
              <a:buNone/>
            </a:pPr>
            <a:endParaRPr lang="en-US" sz="2000" b="1" smtClean="0"/>
          </a:p>
          <a:p>
            <a:pPr algn="r" eaLnBrk="1" hangingPunct="1">
              <a:buFont typeface="Wingdings" pitchFamily="2" charset="2"/>
              <a:buNone/>
            </a:pPr>
            <a:r>
              <a:rPr lang="en-US" sz="2000" b="1" smtClean="0"/>
              <a:t>(2)</a:t>
            </a:r>
            <a:endParaRPr lang="en-GB" sz="20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GB" sz="20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GB" sz="2000" smtClean="0">
                <a:latin typeface="Arial" charset="0"/>
                <a:cs typeface="Arial" charset="0"/>
              </a:rPr>
              <a:t>	</a:t>
            </a:r>
            <a:r>
              <a:rPr lang="en-US" sz="2000" smtClean="0"/>
              <a:t>The exponential equation does not </a:t>
            </a:r>
            <a:r>
              <a:rPr lang="en-GB" sz="2000" smtClean="0">
                <a:cs typeface="Arial" charset="0"/>
              </a:rPr>
              <a:t>provides a good interpretation of the </a:t>
            </a:r>
            <a:r>
              <a:rPr lang="en-US" sz="2000" smtClean="0"/>
              <a:t>extended cellulase hydrolysis of steam-exploded wood. </a:t>
            </a:r>
            <a:endParaRPr lang="en-US" sz="2000" smtClean="0"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143625"/>
            <a:ext cx="357187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214688" y="3643313"/>
          <a:ext cx="2913062" cy="928687"/>
        </p:xfrm>
        <a:graphic>
          <a:graphicData uri="http://schemas.openxmlformats.org/presentationml/2006/ole">
            <p:oleObj spid="_x0000_s2050" name="Equation" r:id="rId3" imgW="1332921" imgH="4062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202612" cy="928687"/>
          </a:xfrm>
        </p:spPr>
        <p:txBody>
          <a:bodyPr/>
          <a:lstStyle/>
          <a:p>
            <a:pPr algn="ctr" eaLnBrk="1" hangingPunct="1"/>
            <a:r>
              <a:rPr lang="en-GB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Topochemical kinetic model</a:t>
            </a:r>
            <a:endParaRPr lang="en-US" sz="24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1688"/>
            <a:ext cx="8358188" cy="4071937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4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000" dirty="0" smtClean="0">
                <a:latin typeface="Arial" charset="0"/>
                <a:cs typeface="Arial" charset="0"/>
              </a:rPr>
              <a:t>	</a:t>
            </a:r>
            <a:r>
              <a:rPr lang="en-US" sz="2200" dirty="0" smtClean="0"/>
              <a:t>In that case </a:t>
            </a:r>
            <a:r>
              <a:rPr lang="en-GB" sz="2200" dirty="0" smtClean="0"/>
              <a:t>the </a:t>
            </a:r>
            <a:r>
              <a:rPr lang="en-GB" sz="2200" dirty="0" smtClean="0">
                <a:cs typeface="Arial" charset="0"/>
              </a:rPr>
              <a:t>modified </a:t>
            </a:r>
            <a:r>
              <a:rPr lang="en-GB" sz="2200" dirty="0" err="1" smtClean="0"/>
              <a:t>topochemical</a:t>
            </a:r>
            <a:r>
              <a:rPr lang="en-GB" sz="2200" dirty="0" smtClean="0"/>
              <a:t> </a:t>
            </a:r>
            <a:r>
              <a:rPr lang="en-GB" sz="2200" dirty="0" smtClean="0">
                <a:cs typeface="Arial" charset="0"/>
              </a:rPr>
              <a:t>equation</a:t>
            </a:r>
            <a:r>
              <a:rPr lang="en-GB" sz="2200" dirty="0" smtClean="0"/>
              <a:t> of </a:t>
            </a:r>
            <a:r>
              <a:rPr lang="en-GB" sz="2200" dirty="0" err="1" smtClean="0"/>
              <a:t>Prout</a:t>
            </a:r>
            <a:r>
              <a:rPr lang="en-GB" sz="2200" dirty="0" smtClean="0"/>
              <a:t>-Tompkins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200" dirty="0" smtClean="0"/>
              <a:t>	(P-T) is valid. </a:t>
            </a:r>
            <a:endParaRPr lang="en-GB" sz="2200" dirty="0" smtClean="0"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dirty="0" smtClean="0">
              <a:latin typeface="Arial" charset="0"/>
              <a:cs typeface="Arial" charset="0"/>
            </a:endParaRP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200" b="1" dirty="0" smtClean="0"/>
              <a:t>(3)</a:t>
            </a: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200" b="1" dirty="0" smtClean="0">
              <a:latin typeface="Arial" charset="0"/>
              <a:cs typeface="Arial" charset="0"/>
            </a:endParaRP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200" dirty="0" smtClean="0">
              <a:cs typeface="Arial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GB" sz="2200" dirty="0" smtClean="0">
                <a:cs typeface="Arial" charset="0"/>
              </a:rPr>
              <a:t>	</a:t>
            </a:r>
            <a:r>
              <a:rPr lang="en-GB" sz="2200" dirty="0" smtClean="0"/>
              <a:t>where </a:t>
            </a:r>
            <a:r>
              <a:rPr lang="en-GB" sz="2200" b="1" i="1" dirty="0" smtClean="0"/>
              <a:t>k</a:t>
            </a:r>
            <a:r>
              <a:rPr lang="en-GB" sz="2200" b="1" i="1" baseline="-25000" dirty="0" smtClean="0"/>
              <a:t>1</a:t>
            </a:r>
            <a:r>
              <a:rPr lang="en-GB" sz="2200" b="1" i="1" dirty="0" smtClean="0"/>
              <a:t> = k/χ</a:t>
            </a:r>
            <a:r>
              <a:rPr lang="en-GB" sz="2200" dirty="0" smtClean="0"/>
              <a:t> is an apparent rate constant and </a:t>
            </a:r>
            <a:r>
              <a:rPr lang="en-GB" sz="2200" b="1" i="1" dirty="0" smtClean="0"/>
              <a:t>χ</a:t>
            </a:r>
            <a:r>
              <a:rPr lang="en-GB" sz="2200" dirty="0" smtClean="0"/>
              <a:t> is a power factor that characterizes the system. </a:t>
            </a:r>
            <a:r>
              <a:rPr lang="en-GB" sz="2200" dirty="0" smtClean="0">
                <a:cs typeface="Arial" charset="0"/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200" dirty="0" smtClean="0">
                <a:cs typeface="Arial" charset="0"/>
              </a:rPr>
              <a:t>	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200" dirty="0" smtClean="0">
                <a:cs typeface="Arial" charset="0"/>
              </a:rPr>
              <a:t>	The </a:t>
            </a:r>
            <a:r>
              <a:rPr lang="en-GB" sz="2200" dirty="0" err="1" smtClean="0">
                <a:cs typeface="Arial" charset="0"/>
              </a:rPr>
              <a:t>topochemical</a:t>
            </a:r>
            <a:r>
              <a:rPr lang="en-GB" sz="2200" dirty="0" smtClean="0">
                <a:cs typeface="Arial" charset="0"/>
              </a:rPr>
              <a:t> model also provides </a:t>
            </a:r>
            <a:r>
              <a:rPr lang="en-GB" sz="2200" dirty="0" smtClean="0"/>
              <a:t>a good interpretation of the kinetics of </a:t>
            </a:r>
            <a:r>
              <a:rPr lang="en-GB" sz="2200" dirty="0" err="1" smtClean="0"/>
              <a:t>xylanase</a:t>
            </a:r>
            <a:r>
              <a:rPr lang="en-GB" sz="2200" dirty="0" smtClean="0"/>
              <a:t> action of different enzyme products with reference to the structure and location of </a:t>
            </a:r>
            <a:r>
              <a:rPr lang="en-GB" sz="2200" dirty="0" err="1" smtClean="0"/>
              <a:t>xylan</a:t>
            </a:r>
            <a:r>
              <a:rPr lang="en-GB" sz="2200" dirty="0" smtClean="0"/>
              <a:t> in pulp matrix.</a:t>
            </a:r>
            <a:endParaRPr lang="en-US" sz="22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500" y="6143625"/>
            <a:ext cx="3324225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COST FP1105 COIMBRA,  MAY 8-9,2014</a:t>
            </a: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987675" y="2997200"/>
          <a:ext cx="2844800" cy="928688"/>
        </p:xfrm>
        <a:graphic>
          <a:graphicData uri="http://schemas.openxmlformats.org/presentationml/2006/ole">
            <p:oleObj spid="_x0000_s3074" name="Equation" r:id="rId4" imgW="939392" imgH="4062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38B1BE7FB074492AF0C6B271046C2" ma:contentTypeVersion="1" ma:contentTypeDescription="Create a new document." ma:contentTypeScope="" ma:versionID="ca26226fccd0de549b4b9ceaa2d18ef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4498ff9b45e04ac682a350253fe18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10AF40-7685-4D96-82F6-1EB151F882F7}"/>
</file>

<file path=customXml/itemProps2.xml><?xml version="1.0" encoding="utf-8"?>
<ds:datastoreItem xmlns:ds="http://schemas.openxmlformats.org/officeDocument/2006/customXml" ds:itemID="{7C9E90F0-A8D6-4774-B7FD-D5D6152BA799}"/>
</file>

<file path=customXml/itemProps3.xml><?xml version="1.0" encoding="utf-8"?>
<ds:datastoreItem xmlns:ds="http://schemas.openxmlformats.org/officeDocument/2006/customXml" ds:itemID="{C764C8B1-7BA4-46D4-ADE3-1DE317E6379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3227</TotalTime>
  <Words>157</Words>
  <Application>Microsoft Office PowerPoint</Application>
  <PresentationFormat>On-screen Show (4:3)</PresentationFormat>
  <Paragraphs>247</Paragraphs>
  <Slides>17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Times New Roman</vt:lpstr>
      <vt:lpstr>Wingdings</vt:lpstr>
      <vt:lpstr>Flow</vt:lpstr>
      <vt:lpstr>Microsoft Equation 3.0</vt:lpstr>
      <vt:lpstr>Equation</vt:lpstr>
      <vt:lpstr>Slide 1</vt:lpstr>
      <vt:lpstr>BACKGROUND</vt:lpstr>
      <vt:lpstr>BACKGROUND</vt:lpstr>
      <vt:lpstr>PURPOSE</vt:lpstr>
      <vt:lpstr>PURPOSE</vt:lpstr>
      <vt:lpstr>Exponential kinetic model</vt:lpstr>
      <vt:lpstr>Exponential kinetic model</vt:lpstr>
      <vt:lpstr>Exponential kinetic model</vt:lpstr>
      <vt:lpstr>Topochemical kinetic model</vt:lpstr>
      <vt:lpstr>Topochemical kinetic model</vt:lpstr>
      <vt:lpstr>Topochemical kinetic model</vt:lpstr>
      <vt:lpstr>Topochemical kinetic model</vt:lpstr>
      <vt:lpstr>Topochemical kinetic model</vt:lpstr>
      <vt:lpstr>Fig. 1 Experimental and calculated kinetic data of  cellulase hydrolysis of steam-exploded poplar  (5% NS 22086 + 0.5% NS 22118) </vt:lpstr>
      <vt:lpstr>Fig. 2 Calculated rates of cellulase hydrolysis </vt:lpstr>
      <vt:lpstr>CONCLUSIONS</vt:lpstr>
      <vt:lpstr>Slide 17</vt:lpstr>
    </vt:vector>
  </TitlesOfParts>
  <Company>UCTM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 Valchev</dc:creator>
  <cp:lastModifiedBy>pc</cp:lastModifiedBy>
  <cp:revision>203</cp:revision>
  <dcterms:created xsi:type="dcterms:W3CDTF">2004-06-19T08:20:06Z</dcterms:created>
  <dcterms:modified xsi:type="dcterms:W3CDTF">2014-05-06T07:37:34Z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0x01010029138B1BE7FB074492AF0C6B271046C2</vt:lpwstr>
  </property>
  <property fmtid="{D5CDD505-2E9C-101B-9397-08002B2CF9AE}" pid="3" name="TemplateUrl">
    <vt:lpwstr/>
  </property>
  <property fmtid="{D5CDD505-2E9C-101B-9397-08002B2CF9AE}" pid="4" name="Order">
    <vt:r8>6000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