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383" r:id="rId2"/>
    <p:sldId id="376" r:id="rId3"/>
    <p:sldId id="354" r:id="rId4"/>
    <p:sldId id="386" r:id="rId5"/>
    <p:sldId id="398" r:id="rId6"/>
    <p:sldId id="401" r:id="rId7"/>
    <p:sldId id="396" r:id="rId8"/>
    <p:sldId id="387" r:id="rId9"/>
    <p:sldId id="397" r:id="rId10"/>
    <p:sldId id="390" r:id="rId11"/>
    <p:sldId id="385" r:id="rId12"/>
    <p:sldId id="392" r:id="rId13"/>
    <p:sldId id="393" r:id="rId14"/>
    <p:sldId id="394" r:id="rId15"/>
    <p:sldId id="399" r:id="rId16"/>
    <p:sldId id="395" r:id="rId17"/>
    <p:sldId id="402" r:id="rId18"/>
    <p:sldId id="400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3366FF"/>
    <a:srgbClr val="336699"/>
    <a:srgbClr val="6699FF"/>
    <a:srgbClr val="CCECFF"/>
    <a:srgbClr val="99CCFF"/>
    <a:srgbClr val="000000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8505" autoAdjust="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3wt% NFC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Bleached </c:v>
                </c:pt>
                <c:pt idx="1">
                  <c:v>Unbleached</c:v>
                </c:pt>
                <c:pt idx="2">
                  <c:v>Recycled </c:v>
                </c:pt>
                <c:pt idx="3">
                  <c:v>Mechanical</c:v>
                </c:pt>
                <c:pt idx="4">
                  <c:v>CTMP fr residue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3254</c:v>
                </c:pt>
                <c:pt idx="1">
                  <c:v>5508</c:v>
                </c:pt>
                <c:pt idx="2">
                  <c:v>4650</c:v>
                </c:pt>
                <c:pt idx="3">
                  <c:v>1903</c:v>
                </c:pt>
                <c:pt idx="4">
                  <c:v>3350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11104"/>
        <c:axId val="38112640"/>
      </c:barChart>
      <c:catAx>
        <c:axId val="3811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38112640"/>
        <c:crosses val="autoZero"/>
        <c:auto val="1"/>
        <c:lblAlgn val="ctr"/>
        <c:lblOffset val="100"/>
        <c:noMultiLvlLbl val="0"/>
      </c:catAx>
      <c:valAx>
        <c:axId val="3811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3811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Breaking Length (m)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Hoja1!$A$2:$A$5</c:f>
              <c:strCache>
                <c:ptCount val="4"/>
                <c:pt idx="0">
                  <c:v>0% NFC bulk</c:v>
                </c:pt>
                <c:pt idx="1">
                  <c:v>3% NFC bulk</c:v>
                </c:pt>
                <c:pt idx="2">
                  <c:v>0,45% NFC surf (water)</c:v>
                </c:pt>
                <c:pt idx="3">
                  <c:v>0,45% NFC surf (startch)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1880</c:v>
                </c:pt>
                <c:pt idx="1">
                  <c:v>3360</c:v>
                </c:pt>
                <c:pt idx="2">
                  <c:v>4709</c:v>
                </c:pt>
                <c:pt idx="3">
                  <c:v>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79456"/>
        <c:axId val="141380992"/>
      </c:barChart>
      <c:catAx>
        <c:axId val="14137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41380992"/>
        <c:crosses val="autoZero"/>
        <c:auto val="1"/>
        <c:lblAlgn val="ctr"/>
        <c:lblOffset val="100"/>
        <c:noMultiLvlLbl val="0"/>
      </c:catAx>
      <c:valAx>
        <c:axId val="14138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4137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Surface NFC</a:t>
            </a:r>
            <a:endParaRPr lang="en-US" sz="1800" dirty="0"/>
          </a:p>
        </c:rich>
      </c:tx>
      <c:layout>
        <c:manualLayout>
          <c:xMode val="edge"/>
          <c:yMode val="edge"/>
          <c:x val="0.40843129188503607"/>
          <c:y val="1.78036384842701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14211960703833"/>
          <c:y val="0.15996087598425196"/>
          <c:w val="0.71574447955748566"/>
          <c:h val="0.645309793307086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  <c:cat>
            <c:strRef>
              <c:f>Hoja1!$A$2:$A$4</c:f>
              <c:strCache>
                <c:ptCount val="3"/>
                <c:pt idx="0">
                  <c:v>NFC - 0,5 meq-COOH/g</c:v>
                </c:pt>
                <c:pt idx="1">
                  <c:v>NFC - 1,4 meq-COOH /g</c:v>
                </c:pt>
                <c:pt idx="2">
                  <c:v>NFC - 1,7 meq-COOH/g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4756</c:v>
                </c:pt>
                <c:pt idx="1">
                  <c:v>6008</c:v>
                </c:pt>
                <c:pt idx="2">
                  <c:v>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0896"/>
        <c:axId val="141522432"/>
      </c:lineChart>
      <c:catAx>
        <c:axId val="14152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41522432"/>
        <c:crosses val="autoZero"/>
        <c:auto val="1"/>
        <c:lblAlgn val="ctr"/>
        <c:lblOffset val="100"/>
        <c:noMultiLvlLbl val="0"/>
      </c:catAx>
      <c:valAx>
        <c:axId val="141522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dirty="0" smtClean="0"/>
                  <a:t>Breaking length (m)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2.9806483814844787E-2"/>
              <c:y val="0.131835875984251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s-ES"/>
          </a:p>
        </c:txPr>
        <c:crossAx val="1415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A63D0-9153-4E0D-A0F2-FDBB8B198846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FCAB0D-D898-4474-BD32-1ACF5D6427C0}">
      <dgm:prSet phldrT="[Texto]" custT="1"/>
      <dgm:spPr/>
      <dgm:t>
        <a:bodyPr/>
        <a:lstStyle/>
        <a:p>
          <a:r>
            <a:rPr lang="en-US" sz="1900" dirty="0" smtClean="0"/>
            <a:t>Fiber pretreatment</a:t>
          </a:r>
          <a:endParaRPr lang="en-US" sz="1900" dirty="0"/>
        </a:p>
      </dgm:t>
    </dgm:pt>
    <dgm:pt modelId="{337C10C7-8937-48AF-B243-E01FD2FEA026}" type="parTrans" cxnId="{77E80A63-49B5-408A-A00B-47C30B18CCE4}">
      <dgm:prSet/>
      <dgm:spPr/>
      <dgm:t>
        <a:bodyPr/>
        <a:lstStyle/>
        <a:p>
          <a:endParaRPr lang="en-US"/>
        </a:p>
      </dgm:t>
    </dgm:pt>
    <dgm:pt modelId="{84F3D930-0345-4718-ADC4-7122DE610921}" type="sibTrans" cxnId="{77E80A63-49B5-408A-A00B-47C30B18CCE4}">
      <dgm:prSet/>
      <dgm:spPr/>
      <dgm:t>
        <a:bodyPr/>
        <a:lstStyle/>
        <a:p>
          <a:endParaRPr lang="en-US"/>
        </a:p>
      </dgm:t>
    </dgm:pt>
    <dgm:pt modelId="{6394B202-6A53-44B1-A109-5283D70CE2F9}">
      <dgm:prSet phldrT="[Texto]" custT="1"/>
      <dgm:spPr/>
      <dgm:t>
        <a:bodyPr/>
        <a:lstStyle/>
        <a:p>
          <a:r>
            <a:rPr lang="en-US" sz="1600" dirty="0" smtClean="0"/>
            <a:t>Refining</a:t>
          </a:r>
          <a:endParaRPr lang="en-US" sz="1600" dirty="0"/>
        </a:p>
      </dgm:t>
    </dgm:pt>
    <dgm:pt modelId="{A7523157-97FD-4FC1-9543-700CFD18058F}" type="parTrans" cxnId="{97556B5E-D6F8-4DDE-A487-7EDB57A978D8}">
      <dgm:prSet/>
      <dgm:spPr/>
      <dgm:t>
        <a:bodyPr/>
        <a:lstStyle/>
        <a:p>
          <a:endParaRPr lang="en-US"/>
        </a:p>
      </dgm:t>
    </dgm:pt>
    <dgm:pt modelId="{32227F6D-4FA8-4D4A-A097-577CBA98BA26}" type="sibTrans" cxnId="{97556B5E-D6F8-4DDE-A487-7EDB57A978D8}">
      <dgm:prSet/>
      <dgm:spPr/>
      <dgm:t>
        <a:bodyPr/>
        <a:lstStyle/>
        <a:p>
          <a:endParaRPr lang="en-US"/>
        </a:p>
      </dgm:t>
    </dgm:pt>
    <dgm:pt modelId="{F4198ED9-48DA-4FC5-A29F-EB529F978846}">
      <dgm:prSet phldrT="[Texto]"/>
      <dgm:spPr/>
      <dgm:t>
        <a:bodyPr/>
        <a:lstStyle/>
        <a:p>
          <a:r>
            <a:rPr lang="en-US" dirty="0" smtClean="0"/>
            <a:t>Fiber </a:t>
          </a:r>
        </a:p>
        <a:p>
          <a:r>
            <a:rPr lang="en-US" dirty="0" smtClean="0"/>
            <a:t>de-structuring</a:t>
          </a:r>
          <a:endParaRPr lang="en-US" dirty="0"/>
        </a:p>
      </dgm:t>
    </dgm:pt>
    <dgm:pt modelId="{4F3F7002-912E-4AA5-A0A6-31BAEE3A2DE6}" type="parTrans" cxnId="{C0C036A1-0ACE-41EF-9127-C6DA13B3A4A0}">
      <dgm:prSet/>
      <dgm:spPr/>
      <dgm:t>
        <a:bodyPr/>
        <a:lstStyle/>
        <a:p>
          <a:endParaRPr lang="en-US"/>
        </a:p>
      </dgm:t>
    </dgm:pt>
    <dgm:pt modelId="{96037490-5059-46ED-BC51-36A8409F9C53}" type="sibTrans" cxnId="{C0C036A1-0ACE-41EF-9127-C6DA13B3A4A0}">
      <dgm:prSet/>
      <dgm:spPr/>
      <dgm:t>
        <a:bodyPr/>
        <a:lstStyle/>
        <a:p>
          <a:endParaRPr lang="en-US"/>
        </a:p>
      </dgm:t>
    </dgm:pt>
    <dgm:pt modelId="{E39B8EB3-893B-4D3C-B956-0B77A7A80240}">
      <dgm:prSet phldrT="[Texto]" custT="1"/>
      <dgm:spPr/>
      <dgm:t>
        <a:bodyPr/>
        <a:lstStyle/>
        <a:p>
          <a:r>
            <a:rPr lang="en-US" sz="1600" dirty="0" smtClean="0"/>
            <a:t>Homogenizer PANDA 2K-GEA</a:t>
          </a:r>
          <a:endParaRPr lang="en-US" sz="1600" dirty="0"/>
        </a:p>
      </dgm:t>
    </dgm:pt>
    <dgm:pt modelId="{466BADF1-C6CF-4DF3-8540-E7AFEE5112CA}" type="parTrans" cxnId="{2C8653F7-CFA9-494E-ADD7-3BDA45BB6438}">
      <dgm:prSet/>
      <dgm:spPr/>
      <dgm:t>
        <a:bodyPr/>
        <a:lstStyle/>
        <a:p>
          <a:endParaRPr lang="en-US"/>
        </a:p>
      </dgm:t>
    </dgm:pt>
    <dgm:pt modelId="{81C3B741-C83C-48D0-92D0-7BD365E713B5}" type="sibTrans" cxnId="{2C8653F7-CFA9-494E-ADD7-3BDA45BB6438}">
      <dgm:prSet/>
      <dgm:spPr/>
      <dgm:t>
        <a:bodyPr/>
        <a:lstStyle/>
        <a:p>
          <a:endParaRPr lang="en-US"/>
        </a:p>
      </dgm:t>
    </dgm:pt>
    <dgm:pt modelId="{B4869AAE-4B92-4E44-9E50-CECDEA306D48}">
      <dgm:prSet phldrT="[Texto]"/>
      <dgm:spPr/>
      <dgm:t>
        <a:bodyPr/>
        <a:lstStyle/>
        <a:p>
          <a:r>
            <a:rPr lang="en-US" dirty="0" smtClean="0"/>
            <a:t>NFC characterization</a:t>
          </a:r>
          <a:endParaRPr lang="en-US" dirty="0"/>
        </a:p>
      </dgm:t>
    </dgm:pt>
    <dgm:pt modelId="{4A01FD34-D3F4-46F5-8A67-962DD2064735}" type="parTrans" cxnId="{69A451E4-D070-444D-A36B-717D2C28ECE1}">
      <dgm:prSet/>
      <dgm:spPr/>
      <dgm:t>
        <a:bodyPr/>
        <a:lstStyle/>
        <a:p>
          <a:endParaRPr lang="en-US"/>
        </a:p>
      </dgm:t>
    </dgm:pt>
    <dgm:pt modelId="{F2815696-51CD-4D5D-9899-FF43B55A9A5A}" type="sibTrans" cxnId="{69A451E4-D070-444D-A36B-717D2C28ECE1}">
      <dgm:prSet/>
      <dgm:spPr/>
      <dgm:t>
        <a:bodyPr/>
        <a:lstStyle/>
        <a:p>
          <a:endParaRPr lang="en-US"/>
        </a:p>
      </dgm:t>
    </dgm:pt>
    <dgm:pt modelId="{B34B79D9-C3A7-4E1B-A077-3D87223DA287}">
      <dgm:prSet phldrT="[Texto]" phldr="1"/>
      <dgm:spPr/>
      <dgm:t>
        <a:bodyPr/>
        <a:lstStyle/>
        <a:p>
          <a:endParaRPr lang="en-US" dirty="0"/>
        </a:p>
      </dgm:t>
    </dgm:pt>
    <dgm:pt modelId="{8BEF0E47-7F3B-4B1E-82BD-FDCC61229D85}" type="parTrans" cxnId="{72504158-B52D-4DBC-BA31-D442520B6510}">
      <dgm:prSet/>
      <dgm:spPr/>
      <dgm:t>
        <a:bodyPr/>
        <a:lstStyle/>
        <a:p>
          <a:endParaRPr lang="en-US"/>
        </a:p>
      </dgm:t>
    </dgm:pt>
    <dgm:pt modelId="{98EF6186-67EE-407F-A7C4-C67A045B3CAA}" type="sibTrans" cxnId="{72504158-B52D-4DBC-BA31-D442520B6510}">
      <dgm:prSet/>
      <dgm:spPr/>
      <dgm:t>
        <a:bodyPr/>
        <a:lstStyle/>
        <a:p>
          <a:endParaRPr lang="en-US"/>
        </a:p>
      </dgm:t>
    </dgm:pt>
    <dgm:pt modelId="{A4484599-3A20-4CB7-9E9C-564177D11D07}">
      <dgm:prSet phldrT="[Texto]" custT="1"/>
      <dgm:spPr/>
      <dgm:t>
        <a:bodyPr/>
        <a:lstStyle/>
        <a:p>
          <a:r>
            <a:rPr lang="en-US" sz="1600" dirty="0" smtClean="0"/>
            <a:t>Fiber oxidation</a:t>
          </a:r>
          <a:endParaRPr lang="en-US" sz="1600" dirty="0"/>
        </a:p>
      </dgm:t>
    </dgm:pt>
    <dgm:pt modelId="{E3CBAEB3-EA21-4114-8431-CAEE38278781}" type="parTrans" cxnId="{E64C3086-F5C2-4DFB-BB39-01E0BF5760C4}">
      <dgm:prSet/>
      <dgm:spPr/>
      <dgm:t>
        <a:bodyPr/>
        <a:lstStyle/>
        <a:p>
          <a:endParaRPr lang="en-US"/>
        </a:p>
      </dgm:t>
    </dgm:pt>
    <dgm:pt modelId="{19DD201D-EC93-4B0B-A930-AF44757EE375}" type="sibTrans" cxnId="{E64C3086-F5C2-4DFB-BB39-01E0BF5760C4}">
      <dgm:prSet/>
      <dgm:spPr/>
      <dgm:t>
        <a:bodyPr/>
        <a:lstStyle/>
        <a:p>
          <a:endParaRPr lang="en-US"/>
        </a:p>
      </dgm:t>
    </dgm:pt>
    <dgm:pt modelId="{1995FAD4-1EF4-4257-910B-C4CAE2E6358F}" type="pres">
      <dgm:prSet presAssocID="{412A63D0-9153-4E0D-A0F2-FDBB8B1988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DA7BC8-84BA-4B5F-8AD4-07EB27B4948E}" type="pres">
      <dgm:prSet presAssocID="{85FCAB0D-D898-4474-BD32-1ACF5D6427C0}" presName="composite" presStyleCnt="0"/>
      <dgm:spPr/>
    </dgm:pt>
    <dgm:pt modelId="{9F45C9D5-AB24-496A-8AA4-03499434A7C5}" type="pres">
      <dgm:prSet presAssocID="{85FCAB0D-D898-4474-BD32-1ACF5D6427C0}" presName="bentUpArrow1" presStyleLbl="alignImgPlace1" presStyleIdx="0" presStyleCnt="2"/>
      <dgm:spPr/>
    </dgm:pt>
    <dgm:pt modelId="{C5A852D9-4CE2-42A7-957E-52A71BEFBC2C}" type="pres">
      <dgm:prSet presAssocID="{85FCAB0D-D898-4474-BD32-1ACF5D6427C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7F7EB-710B-43A9-BCDC-2A0771E28766}" type="pres">
      <dgm:prSet presAssocID="{85FCAB0D-D898-4474-BD32-1ACF5D6427C0}" presName="ChildText" presStyleLbl="revTx" presStyleIdx="0" presStyleCnt="3" custScaleX="172442" custLinFactNeighborX="35591" custLinFactNeighborY="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0D31-452D-4A8F-A59A-08C0DB9078C8}" type="pres">
      <dgm:prSet presAssocID="{84F3D930-0345-4718-ADC4-7122DE610921}" presName="sibTrans" presStyleCnt="0"/>
      <dgm:spPr/>
    </dgm:pt>
    <dgm:pt modelId="{B5B1B6F0-367E-45E5-B7A1-AEBED660C978}" type="pres">
      <dgm:prSet presAssocID="{F4198ED9-48DA-4FC5-A29F-EB529F978846}" presName="composite" presStyleCnt="0"/>
      <dgm:spPr/>
    </dgm:pt>
    <dgm:pt modelId="{EC9DF599-62EB-4551-8797-2ECF8859A351}" type="pres">
      <dgm:prSet presAssocID="{F4198ED9-48DA-4FC5-A29F-EB529F978846}" presName="bentUpArrow1" presStyleLbl="alignImgPlace1" presStyleIdx="1" presStyleCnt="2"/>
      <dgm:spPr/>
    </dgm:pt>
    <dgm:pt modelId="{E4EA60E8-DE7D-4072-8BE4-C1CB3249BF5A}" type="pres">
      <dgm:prSet presAssocID="{F4198ED9-48DA-4FC5-A29F-EB529F978846}" presName="ParentText" presStyleLbl="node1" presStyleIdx="1" presStyleCnt="3" custLinFactNeighborX="297" custLinFactNeighborY="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7947A-6EFB-4210-B8F9-581FD24AC819}" type="pres">
      <dgm:prSet presAssocID="{F4198ED9-48DA-4FC5-A29F-EB529F978846}" presName="ChildText" presStyleLbl="revTx" presStyleIdx="1" presStyleCnt="3" custScaleX="153388" custLinFactNeighborX="31643" custLinFactNeighborY="1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297ED-A296-408C-9F05-D750C6472ACF}" type="pres">
      <dgm:prSet presAssocID="{96037490-5059-46ED-BC51-36A8409F9C53}" presName="sibTrans" presStyleCnt="0"/>
      <dgm:spPr/>
    </dgm:pt>
    <dgm:pt modelId="{2EF8B163-8062-4987-BC74-A1713CA073E3}" type="pres">
      <dgm:prSet presAssocID="{B4869AAE-4B92-4E44-9E50-CECDEA306D48}" presName="composite" presStyleCnt="0"/>
      <dgm:spPr/>
    </dgm:pt>
    <dgm:pt modelId="{BE98C4B7-962C-4748-ABB0-04400F4F790C}" type="pres">
      <dgm:prSet presAssocID="{B4869AAE-4B92-4E44-9E50-CECDEA306D4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7ACCC-00DF-4BB7-B3B8-ED3E38B2E4EA}" type="pres">
      <dgm:prSet presAssocID="{B4869AAE-4B92-4E44-9E50-CECDEA306D4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56B5E-D6F8-4DDE-A487-7EDB57A978D8}" srcId="{85FCAB0D-D898-4474-BD32-1ACF5D6427C0}" destId="{6394B202-6A53-44B1-A109-5283D70CE2F9}" srcOrd="0" destOrd="0" parTransId="{A7523157-97FD-4FC1-9543-700CFD18058F}" sibTransId="{32227F6D-4FA8-4D4A-A097-577CBA98BA26}"/>
    <dgm:cxn modelId="{5873AFD0-6A99-46CE-BA35-F81A79124F44}" type="presOf" srcId="{F4198ED9-48DA-4FC5-A29F-EB529F978846}" destId="{E4EA60E8-DE7D-4072-8BE4-C1CB3249BF5A}" srcOrd="0" destOrd="0" presId="urn:microsoft.com/office/officeart/2005/8/layout/StepDownProcess"/>
    <dgm:cxn modelId="{2C8653F7-CFA9-494E-ADD7-3BDA45BB6438}" srcId="{F4198ED9-48DA-4FC5-A29F-EB529F978846}" destId="{E39B8EB3-893B-4D3C-B956-0B77A7A80240}" srcOrd="0" destOrd="0" parTransId="{466BADF1-C6CF-4DF3-8540-E7AFEE5112CA}" sibTransId="{81C3B741-C83C-48D0-92D0-7BD365E713B5}"/>
    <dgm:cxn modelId="{E64C3086-F5C2-4DFB-BB39-01E0BF5760C4}" srcId="{85FCAB0D-D898-4474-BD32-1ACF5D6427C0}" destId="{A4484599-3A20-4CB7-9E9C-564177D11D07}" srcOrd="1" destOrd="0" parTransId="{E3CBAEB3-EA21-4114-8431-CAEE38278781}" sibTransId="{19DD201D-EC93-4B0B-A930-AF44757EE375}"/>
    <dgm:cxn modelId="{36233F2A-AB07-4B09-8A09-6076D0CBEA00}" type="presOf" srcId="{85FCAB0D-D898-4474-BD32-1ACF5D6427C0}" destId="{C5A852D9-4CE2-42A7-957E-52A71BEFBC2C}" srcOrd="0" destOrd="0" presId="urn:microsoft.com/office/officeart/2005/8/layout/StepDownProcess"/>
    <dgm:cxn modelId="{69A451E4-D070-444D-A36B-717D2C28ECE1}" srcId="{412A63D0-9153-4E0D-A0F2-FDBB8B198846}" destId="{B4869AAE-4B92-4E44-9E50-CECDEA306D48}" srcOrd="2" destOrd="0" parTransId="{4A01FD34-D3F4-46F5-8A67-962DD2064735}" sibTransId="{F2815696-51CD-4D5D-9899-FF43B55A9A5A}"/>
    <dgm:cxn modelId="{72504158-B52D-4DBC-BA31-D442520B6510}" srcId="{B4869AAE-4B92-4E44-9E50-CECDEA306D48}" destId="{B34B79D9-C3A7-4E1B-A077-3D87223DA287}" srcOrd="0" destOrd="0" parTransId="{8BEF0E47-7F3B-4B1E-82BD-FDCC61229D85}" sibTransId="{98EF6186-67EE-407F-A7C4-C67A045B3CAA}"/>
    <dgm:cxn modelId="{77E80A63-49B5-408A-A00B-47C30B18CCE4}" srcId="{412A63D0-9153-4E0D-A0F2-FDBB8B198846}" destId="{85FCAB0D-D898-4474-BD32-1ACF5D6427C0}" srcOrd="0" destOrd="0" parTransId="{337C10C7-8937-48AF-B243-E01FD2FEA026}" sibTransId="{84F3D930-0345-4718-ADC4-7122DE610921}"/>
    <dgm:cxn modelId="{912D0D9F-05E2-49BB-B681-284B72B2AA65}" type="presOf" srcId="{6394B202-6A53-44B1-A109-5283D70CE2F9}" destId="{01F7F7EB-710B-43A9-BCDC-2A0771E28766}" srcOrd="0" destOrd="0" presId="urn:microsoft.com/office/officeart/2005/8/layout/StepDownProcess"/>
    <dgm:cxn modelId="{C0C036A1-0ACE-41EF-9127-C6DA13B3A4A0}" srcId="{412A63D0-9153-4E0D-A0F2-FDBB8B198846}" destId="{F4198ED9-48DA-4FC5-A29F-EB529F978846}" srcOrd="1" destOrd="0" parTransId="{4F3F7002-912E-4AA5-A0A6-31BAEE3A2DE6}" sibTransId="{96037490-5059-46ED-BC51-36A8409F9C53}"/>
    <dgm:cxn modelId="{F449557F-C228-4DAC-9884-C4DE2F47BFBA}" type="presOf" srcId="{B34B79D9-C3A7-4E1B-A077-3D87223DA287}" destId="{2CB7ACCC-00DF-4BB7-B3B8-ED3E38B2E4EA}" srcOrd="0" destOrd="0" presId="urn:microsoft.com/office/officeart/2005/8/layout/StepDownProcess"/>
    <dgm:cxn modelId="{23123D88-E771-4E75-8DE1-DE3406F7D52C}" type="presOf" srcId="{412A63D0-9153-4E0D-A0F2-FDBB8B198846}" destId="{1995FAD4-1EF4-4257-910B-C4CAE2E6358F}" srcOrd="0" destOrd="0" presId="urn:microsoft.com/office/officeart/2005/8/layout/StepDownProcess"/>
    <dgm:cxn modelId="{AA77CCC6-4C32-4AC4-8761-360F046DB32F}" type="presOf" srcId="{B4869AAE-4B92-4E44-9E50-CECDEA306D48}" destId="{BE98C4B7-962C-4748-ABB0-04400F4F790C}" srcOrd="0" destOrd="0" presId="urn:microsoft.com/office/officeart/2005/8/layout/StepDownProcess"/>
    <dgm:cxn modelId="{6FF815B8-F71F-4655-987D-43CE1A37D807}" type="presOf" srcId="{A4484599-3A20-4CB7-9E9C-564177D11D07}" destId="{01F7F7EB-710B-43A9-BCDC-2A0771E28766}" srcOrd="0" destOrd="1" presId="urn:microsoft.com/office/officeart/2005/8/layout/StepDownProcess"/>
    <dgm:cxn modelId="{85BCBDA7-3ABF-42A6-BB9B-130E2127D96F}" type="presOf" srcId="{E39B8EB3-893B-4D3C-B956-0B77A7A80240}" destId="{1977947A-6EFB-4210-B8F9-581FD24AC819}" srcOrd="0" destOrd="0" presId="urn:microsoft.com/office/officeart/2005/8/layout/StepDownProcess"/>
    <dgm:cxn modelId="{25E95949-8019-4CAF-89FD-D06BE9114AE6}" type="presParOf" srcId="{1995FAD4-1EF4-4257-910B-C4CAE2E6358F}" destId="{15DA7BC8-84BA-4B5F-8AD4-07EB27B4948E}" srcOrd="0" destOrd="0" presId="urn:microsoft.com/office/officeart/2005/8/layout/StepDownProcess"/>
    <dgm:cxn modelId="{77721FDA-F03D-4E5C-82E6-42DED3110864}" type="presParOf" srcId="{15DA7BC8-84BA-4B5F-8AD4-07EB27B4948E}" destId="{9F45C9D5-AB24-496A-8AA4-03499434A7C5}" srcOrd="0" destOrd="0" presId="urn:microsoft.com/office/officeart/2005/8/layout/StepDownProcess"/>
    <dgm:cxn modelId="{F4A3F563-9367-4211-AFEE-630ED26C283C}" type="presParOf" srcId="{15DA7BC8-84BA-4B5F-8AD4-07EB27B4948E}" destId="{C5A852D9-4CE2-42A7-957E-52A71BEFBC2C}" srcOrd="1" destOrd="0" presId="urn:microsoft.com/office/officeart/2005/8/layout/StepDownProcess"/>
    <dgm:cxn modelId="{81006C7E-59EA-48C8-97AA-D3CA8BF0D351}" type="presParOf" srcId="{15DA7BC8-84BA-4B5F-8AD4-07EB27B4948E}" destId="{01F7F7EB-710B-43A9-BCDC-2A0771E28766}" srcOrd="2" destOrd="0" presId="urn:microsoft.com/office/officeart/2005/8/layout/StepDownProcess"/>
    <dgm:cxn modelId="{6CD53CBE-A80E-476B-9ED0-EB004DB3BE8D}" type="presParOf" srcId="{1995FAD4-1EF4-4257-910B-C4CAE2E6358F}" destId="{4C990D31-452D-4A8F-A59A-08C0DB9078C8}" srcOrd="1" destOrd="0" presId="urn:microsoft.com/office/officeart/2005/8/layout/StepDownProcess"/>
    <dgm:cxn modelId="{ED5D0E65-749F-4EAD-B7D6-0C7E672107DD}" type="presParOf" srcId="{1995FAD4-1EF4-4257-910B-C4CAE2E6358F}" destId="{B5B1B6F0-367E-45E5-B7A1-AEBED660C978}" srcOrd="2" destOrd="0" presId="urn:microsoft.com/office/officeart/2005/8/layout/StepDownProcess"/>
    <dgm:cxn modelId="{8F0C387A-3AA4-49FA-ABA1-498A6BE082C5}" type="presParOf" srcId="{B5B1B6F0-367E-45E5-B7A1-AEBED660C978}" destId="{EC9DF599-62EB-4551-8797-2ECF8859A351}" srcOrd="0" destOrd="0" presId="urn:microsoft.com/office/officeart/2005/8/layout/StepDownProcess"/>
    <dgm:cxn modelId="{0D0B2D63-B3CC-48BD-9C50-E80D35C69F3F}" type="presParOf" srcId="{B5B1B6F0-367E-45E5-B7A1-AEBED660C978}" destId="{E4EA60E8-DE7D-4072-8BE4-C1CB3249BF5A}" srcOrd="1" destOrd="0" presId="urn:microsoft.com/office/officeart/2005/8/layout/StepDownProcess"/>
    <dgm:cxn modelId="{3B1E8EBE-757C-4A39-B2F1-6CA72DCD1001}" type="presParOf" srcId="{B5B1B6F0-367E-45E5-B7A1-AEBED660C978}" destId="{1977947A-6EFB-4210-B8F9-581FD24AC819}" srcOrd="2" destOrd="0" presId="urn:microsoft.com/office/officeart/2005/8/layout/StepDownProcess"/>
    <dgm:cxn modelId="{78BC2332-4D03-4634-BFB1-4A2349C3D583}" type="presParOf" srcId="{1995FAD4-1EF4-4257-910B-C4CAE2E6358F}" destId="{54B297ED-A296-408C-9F05-D750C6472ACF}" srcOrd="3" destOrd="0" presId="urn:microsoft.com/office/officeart/2005/8/layout/StepDownProcess"/>
    <dgm:cxn modelId="{A0ECA156-F5E3-414B-800E-7E15E81300B0}" type="presParOf" srcId="{1995FAD4-1EF4-4257-910B-C4CAE2E6358F}" destId="{2EF8B163-8062-4987-BC74-A1713CA073E3}" srcOrd="4" destOrd="0" presId="urn:microsoft.com/office/officeart/2005/8/layout/StepDownProcess"/>
    <dgm:cxn modelId="{A708E6EA-6F05-4383-BF97-2C41BC7CB5C7}" type="presParOf" srcId="{2EF8B163-8062-4987-BC74-A1713CA073E3}" destId="{BE98C4B7-962C-4748-ABB0-04400F4F790C}" srcOrd="0" destOrd="0" presId="urn:microsoft.com/office/officeart/2005/8/layout/StepDownProcess"/>
    <dgm:cxn modelId="{3A6F7C2E-5BA3-463E-974D-AACC2EB1FAA5}" type="presParOf" srcId="{2EF8B163-8062-4987-BC74-A1713CA073E3}" destId="{2CB7ACCC-00DF-4BB7-B3B8-ED3E38B2E4E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5C9D5-AB24-496A-8AA4-03499434A7C5}">
      <dsp:nvSpPr>
        <dsp:cNvPr id="0" name=""/>
        <dsp:cNvSpPr/>
      </dsp:nvSpPr>
      <dsp:spPr>
        <a:xfrm rot="5400000">
          <a:off x="308575" y="1487641"/>
          <a:ext cx="1159405" cy="13199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A852D9-4CE2-42A7-957E-52A71BEFBC2C}">
      <dsp:nvSpPr>
        <dsp:cNvPr id="0" name=""/>
        <dsp:cNvSpPr/>
      </dsp:nvSpPr>
      <dsp:spPr>
        <a:xfrm>
          <a:off x="1402" y="202416"/>
          <a:ext cx="1951757" cy="136616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Fiber pretreatment</a:t>
          </a:r>
          <a:endParaRPr lang="en-US" sz="1900" kern="1200" dirty="0"/>
        </a:p>
      </dsp:txBody>
      <dsp:txXfrm>
        <a:off x="68105" y="269119"/>
        <a:ext cx="1818351" cy="1232760"/>
      </dsp:txXfrm>
    </dsp:sp>
    <dsp:sp modelId="{01F7F7EB-710B-43A9-BCDC-2A0771E28766}">
      <dsp:nvSpPr>
        <dsp:cNvPr id="0" name=""/>
        <dsp:cNvSpPr/>
      </dsp:nvSpPr>
      <dsp:spPr>
        <a:xfrm>
          <a:off x="1944217" y="335969"/>
          <a:ext cx="2447852" cy="1104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Refining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Fiber oxidation</a:t>
          </a:r>
          <a:endParaRPr lang="en-US" sz="1600" kern="1200" dirty="0"/>
        </a:p>
      </dsp:txBody>
      <dsp:txXfrm>
        <a:off x="1944217" y="335969"/>
        <a:ext cx="2447852" cy="1104196"/>
      </dsp:txXfrm>
    </dsp:sp>
    <dsp:sp modelId="{EC9DF599-62EB-4551-8797-2ECF8859A351}">
      <dsp:nvSpPr>
        <dsp:cNvPr id="0" name=""/>
        <dsp:cNvSpPr/>
      </dsp:nvSpPr>
      <dsp:spPr>
        <a:xfrm rot="5400000">
          <a:off x="2173588" y="3022297"/>
          <a:ext cx="1159405" cy="13199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1430903"/>
                <a:satOff val="-66542"/>
                <a:lumOff val="239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430903"/>
                <a:satOff val="-66542"/>
                <a:lumOff val="239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430903"/>
                <a:satOff val="-66542"/>
                <a:lumOff val="2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EA60E8-DE7D-4072-8BE4-C1CB3249BF5A}">
      <dsp:nvSpPr>
        <dsp:cNvPr id="0" name=""/>
        <dsp:cNvSpPr/>
      </dsp:nvSpPr>
      <dsp:spPr>
        <a:xfrm>
          <a:off x="1872213" y="1737851"/>
          <a:ext cx="1951757" cy="136616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90744"/>
                <a:satOff val="0"/>
                <a:lumOff val="-2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90744"/>
                <a:satOff val="0"/>
                <a:lumOff val="-2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90744"/>
                <a:satOff val="0"/>
                <a:lumOff val="-2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Fiber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de-structuring</a:t>
          </a:r>
          <a:endParaRPr lang="en-US" sz="1600" kern="1200" dirty="0"/>
        </a:p>
      </dsp:txBody>
      <dsp:txXfrm>
        <a:off x="1938916" y="1804554"/>
        <a:ext cx="1818351" cy="1232760"/>
      </dsp:txXfrm>
    </dsp:sp>
    <dsp:sp modelId="{1977947A-6EFB-4210-B8F9-581FD24AC819}">
      <dsp:nvSpPr>
        <dsp:cNvPr id="0" name=""/>
        <dsp:cNvSpPr/>
      </dsp:nvSpPr>
      <dsp:spPr>
        <a:xfrm>
          <a:off x="3888425" y="1881865"/>
          <a:ext cx="2177376" cy="1104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Homogenizer PANDA 2K-GEA</a:t>
          </a:r>
          <a:endParaRPr lang="en-US" sz="1600" kern="1200" dirty="0"/>
        </a:p>
      </dsp:txBody>
      <dsp:txXfrm>
        <a:off x="3888425" y="1881865"/>
        <a:ext cx="2177376" cy="1104196"/>
      </dsp:txXfrm>
    </dsp:sp>
    <dsp:sp modelId="{BE98C4B7-962C-4748-ABB0-04400F4F790C}">
      <dsp:nvSpPr>
        <dsp:cNvPr id="0" name=""/>
        <dsp:cNvSpPr/>
      </dsp:nvSpPr>
      <dsp:spPr>
        <a:xfrm>
          <a:off x="3731429" y="3271728"/>
          <a:ext cx="1951757" cy="136616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581488"/>
                <a:satOff val="0"/>
                <a:lumOff val="-47058"/>
                <a:alphaOff val="0"/>
                <a:shade val="51000"/>
                <a:satMod val="130000"/>
              </a:schemeClr>
            </a:gs>
            <a:gs pos="80000">
              <a:schemeClr val="accent5">
                <a:hueOff val="-581488"/>
                <a:satOff val="0"/>
                <a:lumOff val="-47058"/>
                <a:alphaOff val="0"/>
                <a:shade val="93000"/>
                <a:satMod val="130000"/>
              </a:schemeClr>
            </a:gs>
            <a:gs pos="100000">
              <a:schemeClr val="accent5">
                <a:hueOff val="-581488"/>
                <a:satOff val="0"/>
                <a:lumOff val="-470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NFC characterization</a:t>
          </a:r>
          <a:endParaRPr lang="en-US" sz="1600" kern="1200" dirty="0"/>
        </a:p>
      </dsp:txBody>
      <dsp:txXfrm>
        <a:off x="3798132" y="3338431"/>
        <a:ext cx="1818351" cy="1232760"/>
      </dsp:txXfrm>
    </dsp:sp>
    <dsp:sp modelId="{2CB7ACCC-00DF-4BB7-B3B8-ED3E38B2E4EA}">
      <dsp:nvSpPr>
        <dsp:cNvPr id="0" name=""/>
        <dsp:cNvSpPr/>
      </dsp:nvSpPr>
      <dsp:spPr>
        <a:xfrm>
          <a:off x="5683186" y="3402023"/>
          <a:ext cx="1419522" cy="1104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5683186" y="3402023"/>
        <a:ext cx="1419522" cy="110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0.52945</cdr:x>
      <cdr:y>0.18507</cdr:y>
    </cdr:from>
    <cdr:to>
      <cdr:x>0.62883</cdr:x>
      <cdr:y>0.25698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409236" y="792104"/>
          <a:ext cx="63991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6"/>
              </a:solidFill>
            </a:rPr>
            <a:t>6008</a:t>
          </a:r>
          <a:endParaRPr lang="en-US" sz="14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0.78666</cdr:x>
      <cdr:y>0.28601</cdr:y>
    </cdr:from>
    <cdr:to>
      <cdr:x>0.85265</cdr:x>
      <cdr:y>0.80467</cdr:y>
    </cdr:to>
    <cdr:sp macro="" textlink="">
      <cdr:nvSpPr>
        <cdr:cNvPr id="4" name="11 Rectángulo"/>
        <cdr:cNvSpPr/>
      </cdr:nvSpPr>
      <cdr:spPr>
        <a:xfrm xmlns:a="http://schemas.openxmlformats.org/drawingml/2006/main">
          <a:off x="5065450" y="1224135"/>
          <a:ext cx="424937" cy="22198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latin typeface="Times New Roman" pitchFamily="18" charset="0"/>
              </a:defRPr>
            </a:lvl1pPr>
          </a:lstStyle>
          <a:p>
            <a:fld id="{CD03E26E-5690-4BD2-B885-6D1E0C639CE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0821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FFB7F50-BC03-4C6E-A5B3-3E84DB2E59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73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a-ES" altLang="es-ES" noProof="0" smtClean="0"/>
              <a:t>Haga clic para cambiar el estilo de título	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a-ES" altLang="es-ES" noProof="0" smtClean="0"/>
              <a:t>Haga clic para modificar el estilo de subtítulo del patrón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C9F0B5-35AF-400D-B78C-A011E70D9C91}" type="slidenum">
              <a:rPr lang="ca-ES" altLang="es-ES"/>
              <a:pPr/>
              <a:t>‹Nº›</a:t>
            </a:fld>
            <a:endParaRPr lang="ca-ES" altLang="es-ES"/>
          </a:p>
        </p:txBody>
      </p:sp>
      <p:grpSp>
        <p:nvGrpSpPr>
          <p:cNvPr id="20480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048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4A3AD-B7B7-4B83-9039-F5D6FACDE821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594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BBE7C-42FF-4C67-9B6D-5641173BCE1F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689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EF23-B786-4DE4-B84A-BA4C1850F14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9884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42570-25CF-4EAD-B237-A05A4301FB4C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99164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FFB0B-60C9-403A-9ADC-4E010321D90B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3847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1F33-0ADB-46FB-BED8-0AB7ACE7955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6652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EB32-9533-4075-BEB9-A6F3A8E1238D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2234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764BB-E70A-43DD-92C0-DDA0D8B7CA1A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99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A7A3-F2CD-4CDD-8170-D1FD758E8E2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9327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D118-CB73-4292-87D3-8D67F6E2FFC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1299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cambiar el estilo de título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a-ES" altLang="es-E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a-ES" altLang="es-E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C434A58-F705-4E29-9882-981AA5E52EB0}" type="slidenum">
              <a:rPr lang="ca-ES" altLang="es-ES"/>
              <a:pPr/>
              <a:t>‹Nº›</a:t>
            </a:fld>
            <a:endParaRPr lang="ca-ES" altLang="es-E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725686"/>
            <a:ext cx="8784976" cy="2127250"/>
          </a:xfrm>
        </p:spPr>
        <p:txBody>
          <a:bodyPr/>
          <a:lstStyle/>
          <a:p>
            <a:r>
              <a:rPr lang="es-ES_tradnl" alt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OF NFC IN PAPERMAKING APPLICATIONS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352928" cy="2209800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González, I.;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Alcalà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M.;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Pèlach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M.A.; </a:t>
            </a:r>
            <a:r>
              <a:rPr lang="es-ES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Vilaseca</a:t>
            </a:r>
            <a:r>
              <a:rPr lang="es-E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Mutjé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</a:t>
            </a:r>
          </a:p>
          <a:p>
            <a:pPr>
              <a:lnSpc>
                <a:spcPct val="80000"/>
              </a:lnSpc>
            </a:pPr>
            <a:endParaRPr lang="fr-FR" altLang="es-ES" sz="2400" b="1" dirty="0" smtClean="0"/>
          </a:p>
          <a:p>
            <a:pPr>
              <a:lnSpc>
                <a:spcPct val="80000"/>
              </a:lnSpc>
            </a:pPr>
            <a:r>
              <a:rPr lang="en-US" altLang="es-ES" sz="1200" dirty="0" smtClean="0"/>
              <a:t>Laboratory of Paper Technology and Polymer Materials (LEPAMAP Group) </a:t>
            </a:r>
          </a:p>
          <a:p>
            <a:pPr>
              <a:lnSpc>
                <a:spcPct val="80000"/>
              </a:lnSpc>
            </a:pPr>
            <a:r>
              <a:rPr lang="en-US" altLang="es-ES" sz="1200" dirty="0" smtClean="0"/>
              <a:t>Dept. of Chemical Engineering, University of Girona </a:t>
            </a:r>
          </a:p>
          <a:p>
            <a:pPr>
              <a:lnSpc>
                <a:spcPct val="80000"/>
              </a:lnSpc>
            </a:pPr>
            <a:r>
              <a:rPr lang="en-US" altLang="es-ES" sz="1200" dirty="0" smtClean="0"/>
              <a:t>C/ M. </a:t>
            </a:r>
            <a:r>
              <a:rPr lang="en-US" altLang="es-ES" sz="1200" dirty="0" err="1" smtClean="0"/>
              <a:t>Aurèlia</a:t>
            </a:r>
            <a:r>
              <a:rPr lang="en-US" altLang="es-ES" sz="1200" dirty="0" smtClean="0"/>
              <a:t> </a:t>
            </a:r>
            <a:r>
              <a:rPr lang="en-US" altLang="es-ES" sz="1200" dirty="0" err="1" smtClean="0"/>
              <a:t>Capmany</a:t>
            </a:r>
            <a:r>
              <a:rPr lang="en-US" altLang="es-ES" sz="1200" dirty="0" smtClean="0"/>
              <a:t>, 61, 17071 Girona (Spain)</a:t>
            </a:r>
          </a:p>
          <a:p>
            <a:pPr>
              <a:lnSpc>
                <a:spcPct val="80000"/>
              </a:lnSpc>
            </a:pPr>
            <a:endParaRPr lang="es-ES" altLang="es-ES" sz="1800" b="1" dirty="0" smtClean="0"/>
          </a:p>
          <a:p>
            <a:pPr>
              <a:lnSpc>
                <a:spcPct val="80000"/>
              </a:lnSpc>
            </a:pPr>
            <a:r>
              <a:rPr lang="es-ES" altLang="es-ES" sz="1400" b="1" dirty="0" smtClean="0"/>
              <a:t>email: </a:t>
            </a:r>
            <a:r>
              <a:rPr lang="es-ES" altLang="es-ES" sz="1400" b="1" dirty="0" smtClean="0">
                <a:hlinkClick r:id="rId2"/>
              </a:rPr>
              <a:t>fabiola.vilaseca@udg.edu</a:t>
            </a:r>
            <a:r>
              <a:rPr lang="es-ES" altLang="es-ES" sz="1400" dirty="0" smtClean="0"/>
              <a:t> </a:t>
            </a:r>
            <a:endParaRPr lang="ca-ES" altLang="es-ES" sz="1400" dirty="0" smtClean="0"/>
          </a:p>
        </p:txBody>
      </p:sp>
      <p:pic>
        <p:nvPicPr>
          <p:cNvPr id="248838" name="Picture 6" descr="http://lepamap.udg.edu/img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143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1525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52" y="179939"/>
            <a:ext cx="2627784" cy="5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34066" y="84774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FPS COST </a:t>
            </a:r>
            <a:r>
              <a:rPr lang="es-ES" sz="1200" dirty="0" err="1">
                <a:solidFill>
                  <a:srgbClr val="FF0000"/>
                </a:solidFill>
              </a:rPr>
              <a:t>Action</a:t>
            </a:r>
            <a:r>
              <a:rPr lang="es-ES" sz="1200" dirty="0">
                <a:solidFill>
                  <a:srgbClr val="FF0000"/>
                </a:solidFill>
              </a:rPr>
              <a:t> FP1105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939"/>
            <a:ext cx="3062567" cy="7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10</a:t>
            </a:fld>
            <a:endParaRPr lang="ca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632074" y="908720"/>
            <a:ext cx="3740126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CTMP FROM RAPESEED RESIDUES</a:t>
            </a:r>
            <a:endParaRPr lang="en-US" sz="1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31032" y="116633"/>
            <a:ext cx="82454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Applications of NFC in papermaking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97522"/>
              </p:ext>
            </p:extLst>
          </p:nvPr>
        </p:nvGraphicFramePr>
        <p:xfrm>
          <a:off x="755576" y="2133047"/>
          <a:ext cx="328768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896"/>
                <a:gridCol w="1095896"/>
                <a:gridCol w="1095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NFC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ºSR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B.L. (m)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2609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3350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3827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4473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536" y="43652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73%</a:t>
            </a:r>
            <a:endParaRPr lang="en-US" sz="2400" dirty="0"/>
          </a:p>
        </p:txBody>
      </p:sp>
      <p:sp>
        <p:nvSpPr>
          <p:cNvPr id="4" name="3 Elipse"/>
          <p:cNvSpPr/>
          <p:nvPr/>
        </p:nvSpPr>
        <p:spPr>
          <a:xfrm>
            <a:off x="2033972" y="2806751"/>
            <a:ext cx="73782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827583" y="5838170"/>
            <a:ext cx="7848873" cy="723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7188">
              <a:lnSpc>
                <a:spcPts val="2600"/>
              </a:lnSpc>
            </a:pPr>
            <a:r>
              <a:rPr lang="en-US" dirty="0" smtClean="0"/>
              <a:t>In all cases, 6-9wt% of NFC would be desirable, regarding the improving on physical properties.</a:t>
            </a:r>
            <a:endParaRPr lang="en-US" dirty="0"/>
          </a:p>
        </p:txBody>
      </p:sp>
      <p:sp>
        <p:nvSpPr>
          <p:cNvPr id="12" name="11 Flecha abajo"/>
          <p:cNvSpPr/>
          <p:nvPr/>
        </p:nvSpPr>
        <p:spPr>
          <a:xfrm>
            <a:off x="4121950" y="5052278"/>
            <a:ext cx="882098" cy="68097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838462065"/>
              </p:ext>
            </p:extLst>
          </p:nvPr>
        </p:nvGraphicFramePr>
        <p:xfrm>
          <a:off x="4283968" y="1811918"/>
          <a:ext cx="4680520" cy="341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Flecha doblada hacia arriba"/>
          <p:cNvSpPr/>
          <p:nvPr/>
        </p:nvSpPr>
        <p:spPr>
          <a:xfrm flipH="1" flipV="1">
            <a:off x="395536" y="2997143"/>
            <a:ext cx="540060" cy="1275631"/>
          </a:xfrm>
          <a:prstGeom prst="bentUpArrow">
            <a:avLst>
              <a:gd name="adj1" fmla="val 32543"/>
              <a:gd name="adj2" fmla="val 33351"/>
              <a:gd name="adj3" fmla="val 50000"/>
            </a:avLst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Conector recto"/>
          <p:cNvCxnSpPr/>
          <p:nvPr/>
        </p:nvCxnSpPr>
        <p:spPr>
          <a:xfrm>
            <a:off x="4860032" y="2882744"/>
            <a:ext cx="396044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3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11</a:t>
            </a:fld>
            <a:endParaRPr lang="ca-ES" alt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9024" y="476672"/>
            <a:ext cx="8389440" cy="6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s-ES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53108" y="1588803"/>
            <a:ext cx="2610544" cy="9001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Bleached </a:t>
            </a:r>
          </a:p>
          <a:p>
            <a:pPr algn="ctr"/>
            <a:r>
              <a:rPr lang="en-US" sz="2000" dirty="0" smtClean="0"/>
              <a:t>virgin fibers</a:t>
            </a:r>
            <a:endParaRPr lang="en-US" sz="2000" dirty="0"/>
          </a:p>
        </p:txBody>
      </p:sp>
      <p:sp>
        <p:nvSpPr>
          <p:cNvPr id="7" name="6 Rectángulo"/>
          <p:cNvSpPr/>
          <p:nvPr/>
        </p:nvSpPr>
        <p:spPr>
          <a:xfrm>
            <a:off x="899592" y="3163299"/>
            <a:ext cx="1620000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Mild beating</a:t>
            </a:r>
            <a:endParaRPr lang="en-US" sz="2000" dirty="0"/>
          </a:p>
        </p:txBody>
      </p:sp>
      <p:sp>
        <p:nvSpPr>
          <p:cNvPr id="8" name="7 Rectángulo"/>
          <p:cNvSpPr/>
          <p:nvPr/>
        </p:nvSpPr>
        <p:spPr>
          <a:xfrm>
            <a:off x="3748037" y="3140968"/>
            <a:ext cx="1620000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Bio-beating</a:t>
            </a:r>
            <a:endParaRPr lang="en-US" sz="2000" dirty="0"/>
          </a:p>
        </p:txBody>
      </p:sp>
      <p:sp>
        <p:nvSpPr>
          <p:cNvPr id="9" name="8 Rectángulo"/>
          <p:cNvSpPr/>
          <p:nvPr/>
        </p:nvSpPr>
        <p:spPr>
          <a:xfrm>
            <a:off x="6516216" y="3163299"/>
            <a:ext cx="1620000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 </a:t>
            </a:r>
          </a:p>
          <a:p>
            <a:pPr algn="ctr"/>
            <a:r>
              <a:rPr lang="en-US" sz="2000" dirty="0" smtClean="0"/>
              <a:t>in bulk</a:t>
            </a:r>
            <a:endParaRPr lang="en-U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899592" y="4641734"/>
            <a:ext cx="1620687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</a:t>
            </a:r>
            <a:endParaRPr lang="en-U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3747350" y="4604814"/>
            <a:ext cx="1620687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</a:t>
            </a:r>
            <a:endParaRPr lang="en-U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6516216" y="4641734"/>
            <a:ext cx="1620687" cy="8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</a:t>
            </a:r>
          </a:p>
          <a:p>
            <a:pPr algn="ctr"/>
            <a:r>
              <a:rPr lang="en-US" sz="2000" dirty="0" smtClean="0"/>
              <a:t>at surface</a:t>
            </a:r>
            <a:endParaRPr lang="en-US" sz="2000" dirty="0"/>
          </a:p>
        </p:txBody>
      </p:sp>
      <p:cxnSp>
        <p:nvCxnSpPr>
          <p:cNvPr id="20" name="19 Conector recto"/>
          <p:cNvCxnSpPr>
            <a:stCxn id="6" idx="2"/>
            <a:endCxn id="8" idx="0"/>
          </p:cNvCxnSpPr>
          <p:nvPr/>
        </p:nvCxnSpPr>
        <p:spPr>
          <a:xfrm flipH="1">
            <a:off x="4558037" y="2488959"/>
            <a:ext cx="343" cy="652009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709592" y="2820664"/>
            <a:ext cx="5616967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7" idx="0"/>
          </p:cNvCxnSpPr>
          <p:nvPr/>
        </p:nvCxnSpPr>
        <p:spPr>
          <a:xfrm flipH="1">
            <a:off x="1709592" y="2809262"/>
            <a:ext cx="343" cy="354037"/>
          </a:xfrm>
          <a:prstGeom prst="straightConnector1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7333993" y="2824091"/>
            <a:ext cx="343" cy="354037"/>
          </a:xfrm>
          <a:prstGeom prst="straightConnector1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4571657" y="3993662"/>
            <a:ext cx="343" cy="663411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7334336" y="4004968"/>
            <a:ext cx="343" cy="663411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1707103" y="4027299"/>
            <a:ext cx="343" cy="663411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1216263" y="281140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(I)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65121" y="277163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639810" y="28087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11890" y="6094457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González, I. et </a:t>
            </a:r>
            <a:r>
              <a:rPr lang="en-US" sz="800" i="1" dirty="0" smtClean="0">
                <a:latin typeface="Calibri" panose="020F0502020204030204" pitchFamily="34" charset="0"/>
              </a:rPr>
              <a:t>al.</a:t>
            </a:r>
          </a:p>
          <a:p>
            <a:r>
              <a:rPr lang="en-US" sz="800" dirty="0" err="1" smtClean="0">
                <a:latin typeface="Calibri" panose="020F0502020204030204" pitchFamily="34" charset="0"/>
              </a:rPr>
              <a:t>BioResources</a:t>
            </a:r>
            <a:r>
              <a:rPr lang="en-US" sz="800" dirty="0" smtClean="0">
                <a:latin typeface="Calibri" panose="020F0502020204030204" pitchFamily="34" charset="0"/>
              </a:rPr>
              <a:t> (2012</a:t>
            </a:r>
            <a:r>
              <a:rPr lang="en-US" sz="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7(4):5167-5180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820202" y="6094456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González, I. et </a:t>
            </a:r>
            <a:r>
              <a:rPr lang="en-US" sz="800" i="1" dirty="0" smtClean="0">
                <a:latin typeface="Calibri" panose="020F0502020204030204" pitchFamily="34" charset="0"/>
              </a:rPr>
              <a:t>al.</a:t>
            </a:r>
          </a:p>
          <a:p>
            <a:r>
              <a:rPr lang="en-US" sz="800" dirty="0" smtClean="0">
                <a:latin typeface="Calibri" panose="020F0502020204030204" pitchFamily="34" charset="0"/>
              </a:rPr>
              <a:t>Cellulose (2013), 20:1425-1435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655353" y="6179094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Unpublished results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04248" y="2038881"/>
            <a:ext cx="1698500" cy="5784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i="1" dirty="0" smtClean="0"/>
              <a:t>Goal: 33-35 ºSR (drainage)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90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726709"/>
            <a:ext cx="8208912" cy="55016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12</a:t>
            </a:fld>
            <a:endParaRPr lang="ca-ES" alt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539552" y="1700808"/>
            <a:ext cx="2160567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0% NFC bulk</a:t>
            </a:r>
            <a:endParaRPr lang="en-US" sz="2000" dirty="0"/>
          </a:p>
        </p:txBody>
      </p:sp>
      <p:sp>
        <p:nvSpPr>
          <p:cNvPr id="5" name="4 Flecha derecha"/>
          <p:cNvSpPr/>
          <p:nvPr/>
        </p:nvSpPr>
        <p:spPr>
          <a:xfrm>
            <a:off x="2844135" y="1860193"/>
            <a:ext cx="648072" cy="316337"/>
          </a:xfrm>
          <a:prstGeom prst="rightArrow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Rectángulo"/>
          <p:cNvSpPr/>
          <p:nvPr/>
        </p:nvSpPr>
        <p:spPr>
          <a:xfrm>
            <a:off x="3780565" y="1675050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= 1880 m</a:t>
            </a:r>
            <a:endParaRPr lang="en-US" sz="2000" dirty="0"/>
          </a:p>
        </p:txBody>
      </p:sp>
      <p:sp>
        <p:nvSpPr>
          <p:cNvPr id="37" name="36 Rectángulo"/>
          <p:cNvSpPr/>
          <p:nvPr/>
        </p:nvSpPr>
        <p:spPr>
          <a:xfrm>
            <a:off x="6516543" y="1674928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ºSR = 16</a:t>
            </a:r>
            <a:endParaRPr lang="en-US" sz="2000" dirty="0"/>
          </a:p>
        </p:txBody>
      </p:sp>
      <p:sp>
        <p:nvSpPr>
          <p:cNvPr id="38" name="37 Rectángulo"/>
          <p:cNvSpPr/>
          <p:nvPr/>
        </p:nvSpPr>
        <p:spPr>
          <a:xfrm>
            <a:off x="467544" y="2806829"/>
            <a:ext cx="8208912" cy="55016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Rectángulo"/>
          <p:cNvSpPr/>
          <p:nvPr/>
        </p:nvSpPr>
        <p:spPr>
          <a:xfrm>
            <a:off x="539552" y="2728976"/>
            <a:ext cx="2160567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  <a:r>
              <a:rPr lang="en-US" sz="2000" dirty="0" smtClean="0"/>
              <a:t>% NFC bulk</a:t>
            </a:r>
            <a:endParaRPr lang="en-US" sz="2000" dirty="0"/>
          </a:p>
        </p:txBody>
      </p:sp>
      <p:sp>
        <p:nvSpPr>
          <p:cNvPr id="40" name="39 Flecha derecha"/>
          <p:cNvSpPr/>
          <p:nvPr/>
        </p:nvSpPr>
        <p:spPr>
          <a:xfrm>
            <a:off x="2844135" y="2888361"/>
            <a:ext cx="648072" cy="318479"/>
          </a:xfrm>
          <a:prstGeom prst="rightArrow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Rectángulo"/>
          <p:cNvSpPr/>
          <p:nvPr/>
        </p:nvSpPr>
        <p:spPr>
          <a:xfrm>
            <a:off x="3780565" y="2703218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= 3360 m</a:t>
            </a:r>
            <a:endParaRPr lang="en-US" sz="2000" dirty="0"/>
          </a:p>
        </p:txBody>
      </p:sp>
      <p:sp>
        <p:nvSpPr>
          <p:cNvPr id="42" name="41 Rectángulo"/>
          <p:cNvSpPr/>
          <p:nvPr/>
        </p:nvSpPr>
        <p:spPr>
          <a:xfrm>
            <a:off x="6516543" y="2703096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ºSR = 33</a:t>
            </a:r>
            <a:endParaRPr lang="en-US" sz="2000" dirty="0"/>
          </a:p>
        </p:txBody>
      </p:sp>
      <p:sp>
        <p:nvSpPr>
          <p:cNvPr id="14" name="13 Flecha abajo"/>
          <p:cNvSpPr/>
          <p:nvPr/>
        </p:nvSpPr>
        <p:spPr>
          <a:xfrm>
            <a:off x="4355976" y="3501008"/>
            <a:ext cx="720080" cy="648072"/>
          </a:xfrm>
          <a:prstGeom prst="downArrow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42 Rectángulo"/>
          <p:cNvSpPr/>
          <p:nvPr/>
        </p:nvSpPr>
        <p:spPr>
          <a:xfrm>
            <a:off x="3851920" y="4364668"/>
            <a:ext cx="4824535" cy="7000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Rectángulo"/>
          <p:cNvSpPr/>
          <p:nvPr/>
        </p:nvSpPr>
        <p:spPr>
          <a:xfrm>
            <a:off x="3779585" y="4385160"/>
            <a:ext cx="2160567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0,45% </a:t>
            </a:r>
            <a:r>
              <a:rPr lang="en-US" dirty="0" err="1" smtClean="0"/>
              <a:t>NFC</a:t>
            </a:r>
            <a:r>
              <a:rPr lang="en-US" baseline="50000" dirty="0" err="1" smtClean="0"/>
              <a:t>surf</a:t>
            </a:r>
            <a:r>
              <a:rPr lang="en-US" baseline="30000" dirty="0" smtClean="0"/>
              <a:t> </a:t>
            </a:r>
          </a:p>
          <a:p>
            <a:pPr algn="ctr"/>
            <a:r>
              <a:rPr lang="en-US" dirty="0" smtClean="0"/>
              <a:t>in water</a:t>
            </a:r>
            <a:endParaRPr lang="en-US" dirty="0"/>
          </a:p>
        </p:txBody>
      </p:sp>
      <p:sp>
        <p:nvSpPr>
          <p:cNvPr id="45" name="44 Flecha derecha"/>
          <p:cNvSpPr/>
          <p:nvPr/>
        </p:nvSpPr>
        <p:spPr>
          <a:xfrm>
            <a:off x="6084168" y="4518787"/>
            <a:ext cx="648072" cy="396044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Rectángulo"/>
          <p:cNvSpPr/>
          <p:nvPr/>
        </p:nvSpPr>
        <p:spPr>
          <a:xfrm>
            <a:off x="6660559" y="4359402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= 4709 m</a:t>
            </a:r>
            <a:endParaRPr lang="en-US" sz="2000" dirty="0"/>
          </a:p>
        </p:txBody>
      </p:sp>
      <p:sp>
        <p:nvSpPr>
          <p:cNvPr id="53" name="52 Rectángulo"/>
          <p:cNvSpPr/>
          <p:nvPr/>
        </p:nvSpPr>
        <p:spPr>
          <a:xfrm>
            <a:off x="3851594" y="5300772"/>
            <a:ext cx="4824535" cy="7000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Rectángulo"/>
          <p:cNvSpPr/>
          <p:nvPr/>
        </p:nvSpPr>
        <p:spPr>
          <a:xfrm>
            <a:off x="3779259" y="5321264"/>
            <a:ext cx="2160567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0,45% </a:t>
            </a:r>
            <a:r>
              <a:rPr lang="en-US" dirty="0" err="1" smtClean="0"/>
              <a:t>NFC</a:t>
            </a:r>
            <a:r>
              <a:rPr lang="en-US" baseline="50000" dirty="0" err="1" smtClean="0"/>
              <a:t>surf</a:t>
            </a:r>
            <a:r>
              <a:rPr lang="en-US" baseline="30000" dirty="0" smtClean="0"/>
              <a:t> </a:t>
            </a:r>
          </a:p>
          <a:p>
            <a:pPr algn="ctr"/>
            <a:r>
              <a:rPr lang="en-US" dirty="0" smtClean="0"/>
              <a:t>in starch</a:t>
            </a:r>
            <a:endParaRPr lang="en-US" dirty="0"/>
          </a:p>
        </p:txBody>
      </p:sp>
      <p:sp>
        <p:nvSpPr>
          <p:cNvPr id="55" name="54 Flecha derecha"/>
          <p:cNvSpPr/>
          <p:nvPr/>
        </p:nvSpPr>
        <p:spPr>
          <a:xfrm>
            <a:off x="6083842" y="5454891"/>
            <a:ext cx="648072" cy="396044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Rectángulo"/>
          <p:cNvSpPr/>
          <p:nvPr/>
        </p:nvSpPr>
        <p:spPr>
          <a:xfrm>
            <a:off x="6660233" y="5295506"/>
            <a:ext cx="2087905" cy="70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= 6008 m</a:t>
            </a:r>
            <a:endParaRPr lang="en-US" sz="2000" dirty="0"/>
          </a:p>
        </p:txBody>
      </p:sp>
      <p:sp>
        <p:nvSpPr>
          <p:cNvPr id="28" name="27 Rectángulo"/>
          <p:cNvSpPr/>
          <p:nvPr/>
        </p:nvSpPr>
        <p:spPr>
          <a:xfrm>
            <a:off x="1656183" y="836712"/>
            <a:ext cx="1620000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 </a:t>
            </a:r>
          </a:p>
          <a:p>
            <a:pPr algn="ctr"/>
            <a:r>
              <a:rPr lang="en-US" sz="2000" dirty="0" smtClean="0"/>
              <a:t>in bulk</a:t>
            </a:r>
            <a:endParaRPr lang="en-US" sz="2000" dirty="0"/>
          </a:p>
        </p:txBody>
      </p:sp>
      <p:sp>
        <p:nvSpPr>
          <p:cNvPr id="29" name="28 Rectángulo"/>
          <p:cNvSpPr/>
          <p:nvPr/>
        </p:nvSpPr>
        <p:spPr>
          <a:xfrm>
            <a:off x="4139952" y="836712"/>
            <a:ext cx="1872208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</a:t>
            </a:r>
          </a:p>
          <a:p>
            <a:pPr algn="ctr"/>
            <a:r>
              <a:rPr lang="en-US" sz="2000" dirty="0" smtClean="0"/>
              <a:t>at surface</a:t>
            </a:r>
            <a:endParaRPr lang="en-US" sz="2000" dirty="0"/>
          </a:p>
        </p:txBody>
      </p:sp>
      <p:cxnSp>
        <p:nvCxnSpPr>
          <p:cNvPr id="30" name="29 Conector recto"/>
          <p:cNvCxnSpPr/>
          <p:nvPr/>
        </p:nvCxnSpPr>
        <p:spPr>
          <a:xfrm>
            <a:off x="3276183" y="1176696"/>
            <a:ext cx="890129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92087" y="8367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</a:t>
            </a:r>
            <a:endParaRPr lang="en-US" dirty="0"/>
          </a:p>
        </p:txBody>
      </p:sp>
      <p:sp>
        <p:nvSpPr>
          <p:cNvPr id="33" name="1 Título"/>
          <p:cNvSpPr txBox="1">
            <a:spLocks/>
          </p:cNvSpPr>
          <p:nvPr/>
        </p:nvSpPr>
        <p:spPr bwMode="auto">
          <a:xfrm>
            <a:off x="359024" y="116632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75882" y="4979557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dirty="0" smtClean="0"/>
              <a:t>TEMPO at  basic pH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dirty="0" smtClean="0"/>
              <a:t>Highly oxidized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5882" y="4437112"/>
            <a:ext cx="2909771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NFC applied at surface: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13</a:t>
            </a:fld>
            <a:endParaRPr lang="ca-ES" altLang="es-ES"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707640428"/>
              </p:ext>
            </p:extLst>
          </p:nvPr>
        </p:nvGraphicFramePr>
        <p:xfrm>
          <a:off x="1524000" y="1772816"/>
          <a:ext cx="6096000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Elipse"/>
          <p:cNvSpPr/>
          <p:nvPr/>
        </p:nvSpPr>
        <p:spPr>
          <a:xfrm>
            <a:off x="6120963" y="5301208"/>
            <a:ext cx="1574992" cy="9361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555776" y="42930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1880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66773" y="366316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3360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48064" y="305021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4709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44208" y="248001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6008</a:t>
            </a:r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1656183" y="836712"/>
            <a:ext cx="1620000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 </a:t>
            </a:r>
          </a:p>
          <a:p>
            <a:pPr algn="ctr"/>
            <a:r>
              <a:rPr lang="en-US" sz="2000" dirty="0" smtClean="0"/>
              <a:t>in bulk</a:t>
            </a:r>
            <a:endParaRPr lang="en-US" sz="2000" dirty="0"/>
          </a:p>
        </p:txBody>
      </p:sp>
      <p:sp>
        <p:nvSpPr>
          <p:cNvPr id="18" name="17 Rectángulo"/>
          <p:cNvSpPr/>
          <p:nvPr/>
        </p:nvSpPr>
        <p:spPr>
          <a:xfrm>
            <a:off x="4139952" y="836712"/>
            <a:ext cx="1872208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NFC</a:t>
            </a:r>
          </a:p>
          <a:p>
            <a:pPr algn="ctr"/>
            <a:r>
              <a:rPr lang="en-US" sz="2000" dirty="0" smtClean="0"/>
              <a:t>at surface</a:t>
            </a:r>
            <a:endParaRPr lang="en-US" sz="20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3276183" y="1176696"/>
            <a:ext cx="890129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92087" y="8367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</a:t>
            </a:r>
            <a:endParaRPr lang="en-US" dirty="0"/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359024" y="116632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</p:spTree>
    <p:extLst>
      <p:ext uri="{BB962C8B-B14F-4D97-AF65-F5344CB8AC3E}">
        <p14:creationId xmlns:p14="http://schemas.microsoft.com/office/powerpoint/2010/main" val="868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14</a:t>
            </a:fld>
            <a:endParaRPr lang="ca-ES" alt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9024" y="116632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56183" y="836712"/>
            <a:ext cx="1620000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NFC </a:t>
            </a:r>
          </a:p>
          <a:p>
            <a:pPr algn="ctr"/>
            <a:r>
              <a:rPr lang="en-US" dirty="0" smtClean="0"/>
              <a:t>in bulk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4139952" y="836712"/>
            <a:ext cx="1872208" cy="588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NFC</a:t>
            </a:r>
          </a:p>
          <a:p>
            <a:pPr algn="ctr"/>
            <a:r>
              <a:rPr lang="en-US" dirty="0" smtClean="0"/>
              <a:t>at surface</a:t>
            </a:r>
            <a:endParaRPr lang="en-US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3276183" y="1176696"/>
            <a:ext cx="890129" cy="0"/>
          </a:xfrm>
          <a:prstGeom prst="line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92087" y="8367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</a:t>
            </a:r>
            <a:endParaRPr lang="en-US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761921030"/>
              </p:ext>
            </p:extLst>
          </p:nvPr>
        </p:nvGraphicFramePr>
        <p:xfrm>
          <a:off x="946710" y="1772816"/>
          <a:ext cx="6439203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771800" y="306896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4756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78281" y="263691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5616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22662" y="3345959"/>
            <a:ext cx="424937" cy="18708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4464986" y="2862841"/>
            <a:ext cx="424937" cy="23592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15</a:t>
            </a:fld>
            <a:endParaRPr lang="ca-ES" alt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3040" y="116632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9552" y="764704"/>
            <a:ext cx="8268003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Relationship between oxidation level and degree of polymerization: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215267" y="1210607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Calibri" panose="020F0502020204030204" pitchFamily="34" charset="0"/>
              </a:rPr>
              <a:t>Shinoda</a:t>
            </a:r>
            <a:r>
              <a:rPr lang="en-US" sz="800" dirty="0" smtClean="0">
                <a:latin typeface="Calibri" panose="020F0502020204030204" pitchFamily="34" charset="0"/>
              </a:rPr>
              <a:t>, R. et </a:t>
            </a:r>
            <a:r>
              <a:rPr lang="en-US" sz="800" i="1" dirty="0" smtClean="0">
                <a:latin typeface="Calibri" panose="020F0502020204030204" pitchFamily="34" charset="0"/>
              </a:rPr>
              <a:t>al. </a:t>
            </a:r>
            <a:r>
              <a:rPr lang="en-US" sz="800" dirty="0" err="1" smtClean="0">
                <a:latin typeface="Calibri" panose="020F0502020204030204" pitchFamily="34" charset="0"/>
              </a:rPr>
              <a:t>BioMacromolecules</a:t>
            </a:r>
            <a:r>
              <a:rPr lang="en-US" sz="800" dirty="0" smtClean="0">
                <a:latin typeface="Calibri" panose="020F0502020204030204" pitchFamily="34" charset="0"/>
              </a:rPr>
              <a:t> (2012</a:t>
            </a:r>
            <a:r>
              <a:rPr lang="en-US" sz="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13:842-849</a:t>
            </a:r>
            <a:endParaRPr lang="en-US" sz="8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5865"/>
            <a:ext cx="5625430" cy="458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16</a:t>
            </a:fld>
            <a:endParaRPr lang="ca-ES" alt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764704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 and challenges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30283" y="1929269"/>
            <a:ext cx="7298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Forthcoming challenges:</a:t>
            </a:r>
          </a:p>
          <a:p>
            <a:endParaRPr lang="en-US" dirty="0"/>
          </a:p>
          <a:p>
            <a:pPr marL="439738" indent="-2540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Mineral particles (fillers) retention???  Role of NFC ???</a:t>
            </a:r>
          </a:p>
          <a:p>
            <a:pPr marL="439738" indent="-254000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439738" indent="-2540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Use of retention agents and drainage agents to improve drainage</a:t>
            </a:r>
            <a:endParaRPr lang="en-US" dirty="0"/>
          </a:p>
        </p:txBody>
      </p:sp>
      <p:pic>
        <p:nvPicPr>
          <p:cNvPr id="1027" name="Picture 3" descr="C:\Users\Fabiola\AppData\Local\Microsoft\Windows\Temporary Internet Files\Content.IE5\V3RYBA13\MC9003710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32" y="1772816"/>
            <a:ext cx="1065475" cy="14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725686"/>
            <a:ext cx="8784976" cy="2127250"/>
          </a:xfrm>
        </p:spPr>
        <p:txBody>
          <a:bodyPr/>
          <a:lstStyle/>
          <a:p>
            <a:r>
              <a:rPr lang="es-ES_tradnl" alt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OF NFC IN PAPERMAKING APPLICATIONS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352928" cy="22098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Fabiola </a:t>
            </a:r>
            <a:r>
              <a:rPr lang="es-ES" sz="2400" dirty="0" err="1" smtClean="0">
                <a:solidFill>
                  <a:schemeClr val="tx1"/>
                </a:solidFill>
              </a:rPr>
              <a:t>Vilaseca</a:t>
            </a:r>
            <a:endParaRPr lang="en-US" altLang="es-ES" sz="2400" dirty="0" smtClean="0"/>
          </a:p>
          <a:p>
            <a:pPr>
              <a:lnSpc>
                <a:spcPct val="80000"/>
              </a:lnSpc>
            </a:pPr>
            <a:endParaRPr lang="es-ES" altLang="es-ES" sz="1800" b="1" dirty="0" smtClean="0"/>
          </a:p>
          <a:p>
            <a:pPr>
              <a:lnSpc>
                <a:spcPct val="80000"/>
              </a:lnSpc>
            </a:pPr>
            <a:r>
              <a:rPr lang="es-ES" altLang="es-ES" sz="1600" b="1" dirty="0" smtClean="0"/>
              <a:t>email: </a:t>
            </a:r>
            <a:r>
              <a:rPr lang="es-ES" altLang="es-ES" sz="1600" b="1" dirty="0" smtClean="0">
                <a:hlinkClick r:id="rId2"/>
              </a:rPr>
              <a:t>fabiola.vilaseca@udg.edu</a:t>
            </a:r>
            <a:r>
              <a:rPr lang="es-ES" altLang="es-ES" sz="1600" dirty="0" smtClean="0"/>
              <a:t> </a:t>
            </a:r>
            <a:endParaRPr lang="ca-ES" altLang="es-ES" sz="1600" dirty="0" smtClean="0"/>
          </a:p>
        </p:txBody>
      </p:sp>
      <p:pic>
        <p:nvPicPr>
          <p:cNvPr id="248838" name="Picture 6" descr="http://lepamap.udg.edu/img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60648"/>
            <a:ext cx="1143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11525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abiola\AppData\Local\Microsoft\Windows\Temporary Internet Files\Content.IE5\WMQVF3G7\MC9004160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31" y="3573016"/>
            <a:ext cx="19272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18</a:t>
            </a:fld>
            <a:endParaRPr lang="ca-ES" alt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9024" y="116632"/>
            <a:ext cx="838944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for eucalyptus pulp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2" y="1566276"/>
            <a:ext cx="40452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39552" y="764704"/>
            <a:ext cx="8268003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Relationship between oxidation level and degree of polymerization: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56" y="3645024"/>
            <a:ext cx="3883837" cy="279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99" y="2636912"/>
            <a:ext cx="3406130" cy="6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215267" y="1210607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Calibri" panose="020F0502020204030204" pitchFamily="34" charset="0"/>
              </a:rPr>
              <a:t>Shinoda</a:t>
            </a:r>
            <a:r>
              <a:rPr lang="en-US" sz="800" dirty="0" smtClean="0">
                <a:latin typeface="Calibri" panose="020F0502020204030204" pitchFamily="34" charset="0"/>
              </a:rPr>
              <a:t>, R. et </a:t>
            </a:r>
            <a:r>
              <a:rPr lang="en-US" sz="800" i="1" dirty="0" smtClean="0">
                <a:latin typeface="Calibri" panose="020F0502020204030204" pitchFamily="34" charset="0"/>
              </a:rPr>
              <a:t>al. </a:t>
            </a:r>
            <a:r>
              <a:rPr lang="en-US" sz="800" dirty="0" err="1" smtClean="0">
                <a:latin typeface="Calibri" panose="020F0502020204030204" pitchFamily="34" charset="0"/>
              </a:rPr>
              <a:t>BioMacromolecules</a:t>
            </a:r>
            <a:r>
              <a:rPr lang="en-US" sz="800" dirty="0" smtClean="0">
                <a:latin typeface="Calibri" panose="020F0502020204030204" pitchFamily="34" charset="0"/>
              </a:rPr>
              <a:t> (2012</a:t>
            </a:r>
            <a:r>
              <a:rPr lang="en-US" sz="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13:842-849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/>
        </p:nvSpPr>
        <p:spPr>
          <a:xfrm>
            <a:off x="683568" y="5517232"/>
            <a:ext cx="3917977" cy="64807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None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6450" indent="-45720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+mj-lt"/>
              <a:buAutoNum type="arabicPeriod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Char char="²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²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Char char="²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The degree of polymerization is affected by the carboxylic content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07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278F-71AC-4338-945F-EE165CBEACC1}" type="slidenum">
              <a:rPr lang="ca-ES" altLang="es-ES"/>
              <a:pPr/>
              <a:t>2</a:t>
            </a:fld>
            <a:endParaRPr lang="ca-ES" altLang="es-ES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539552" y="316160"/>
            <a:ext cx="8424936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s-ES_tradnl" altLang="es-ES" sz="4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Content</a:t>
            </a:r>
            <a:endParaRPr lang="en-US" sz="40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30117"/>
          </a:xfrm>
        </p:spPr>
        <p:txBody>
          <a:bodyPr/>
          <a:lstStyle/>
          <a:p>
            <a:pPr marL="536575"/>
            <a:r>
              <a:rPr lang="en-US" sz="2000" dirty="0" smtClean="0"/>
              <a:t>INTRODUCTION</a:t>
            </a:r>
          </a:p>
          <a:p>
            <a:pPr marL="536575"/>
            <a:endParaRPr lang="en-US" sz="2000" dirty="0"/>
          </a:p>
          <a:p>
            <a:pPr marL="536575"/>
            <a:r>
              <a:rPr lang="en-US" sz="2000" dirty="0" smtClean="0"/>
              <a:t>PREPARATION OF “OUR” NFC</a:t>
            </a:r>
          </a:p>
          <a:p>
            <a:pPr marL="536575"/>
            <a:endParaRPr lang="en-US" sz="2000" dirty="0"/>
          </a:p>
          <a:p>
            <a:pPr marL="536575"/>
            <a:r>
              <a:rPr lang="en-US" sz="2000" dirty="0" smtClean="0"/>
              <a:t>APPLICATIONS OF NFC IN PAPERMAKING: </a:t>
            </a:r>
            <a:r>
              <a:rPr lang="en-US" sz="1600" dirty="0" smtClean="0"/>
              <a:t>SOME RESULTS</a:t>
            </a:r>
          </a:p>
          <a:p>
            <a:pPr marL="536575"/>
            <a:endParaRPr lang="en-US" sz="2000" dirty="0"/>
          </a:p>
          <a:p>
            <a:pPr marL="536575"/>
            <a:r>
              <a:rPr lang="en-US" sz="2000" dirty="0" smtClean="0"/>
              <a:t>STRATEGIES APPLIED TO BLEACHED EUCALYPTUS PULPS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3</a:t>
            </a:fld>
            <a:endParaRPr lang="ca-ES" alt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539552" y="316160"/>
            <a:ext cx="8424936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en-US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1586116"/>
            <a:ext cx="77048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5" indent="-439738">
              <a:lnSpc>
                <a:spcPct val="15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dirty="0" smtClean="0"/>
              <a:t>Sustainability</a:t>
            </a:r>
          </a:p>
          <a:p>
            <a:pPr marL="619125" indent="-439738">
              <a:lnSpc>
                <a:spcPct val="15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dirty="0" smtClean="0"/>
              <a:t>Saving of forest resources</a:t>
            </a:r>
          </a:p>
          <a:p>
            <a:pPr marL="619125" indent="-439738">
              <a:lnSpc>
                <a:spcPct val="15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dirty="0" smtClean="0"/>
              <a:t>Prevent the use of large amounts of virgin fibers</a:t>
            </a:r>
            <a:endParaRPr lang="en-US" dirty="0"/>
          </a:p>
        </p:txBody>
      </p:sp>
      <p:sp>
        <p:nvSpPr>
          <p:cNvPr id="4" name="3 Flecha abajo"/>
          <p:cNvSpPr/>
          <p:nvPr/>
        </p:nvSpPr>
        <p:spPr>
          <a:xfrm>
            <a:off x="4175956" y="3212976"/>
            <a:ext cx="864096" cy="432048"/>
          </a:xfrm>
          <a:prstGeom prst="downArrow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755576" y="4004771"/>
            <a:ext cx="77048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527050">
              <a:lnSpc>
                <a:spcPct val="150000"/>
              </a:lnSpc>
              <a:buClr>
                <a:schemeClr val="tx2"/>
              </a:buClr>
              <a:buSzPct val="90000"/>
              <a:buFont typeface="+mj-lt"/>
              <a:buAutoNum type="arabicParenR"/>
            </a:pPr>
            <a:r>
              <a:rPr lang="en-US" dirty="0" smtClean="0"/>
              <a:t>Convert recycling as central part of paper activities</a:t>
            </a:r>
          </a:p>
          <a:p>
            <a:pPr marL="720725" indent="-527050">
              <a:lnSpc>
                <a:spcPct val="150000"/>
              </a:lnSpc>
              <a:buClr>
                <a:schemeClr val="tx2"/>
              </a:buClr>
              <a:buSzPct val="90000"/>
              <a:buFont typeface="+mj-lt"/>
              <a:buAutoNum type="arabicParenR"/>
            </a:pPr>
            <a:r>
              <a:rPr lang="en-US" dirty="0" smtClean="0"/>
              <a:t>Diminish de basis weight of paper-based products</a:t>
            </a:r>
          </a:p>
          <a:p>
            <a:pPr marL="720725" indent="-527050">
              <a:lnSpc>
                <a:spcPct val="150000"/>
              </a:lnSpc>
              <a:buClr>
                <a:schemeClr val="tx2"/>
              </a:buClr>
              <a:buSzPct val="90000"/>
              <a:buFont typeface="+mj-lt"/>
              <a:buAutoNum type="arabicParenR"/>
            </a:pPr>
            <a:r>
              <a:rPr lang="en-US" dirty="0" smtClean="0"/>
              <a:t>Major use of fillers (instead of fiber content)</a:t>
            </a:r>
          </a:p>
          <a:p>
            <a:pPr marL="720725" indent="-527050">
              <a:lnSpc>
                <a:spcPct val="150000"/>
              </a:lnSpc>
              <a:buClr>
                <a:schemeClr val="tx2"/>
              </a:buClr>
              <a:buSzPct val="90000"/>
              <a:buFont typeface="+mj-lt"/>
              <a:buAutoNum type="arabicParenR"/>
            </a:pPr>
            <a:r>
              <a:rPr lang="en-US" dirty="0" smtClean="0"/>
              <a:t>Addition of nanostructures……..</a:t>
            </a:r>
            <a:r>
              <a:rPr lang="en-US" sz="2000" dirty="0" smtClean="0"/>
              <a:t>NFC!!!!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4</a:t>
            </a:fld>
            <a:endParaRPr lang="ca-ES" alt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59024" y="277143"/>
            <a:ext cx="8605464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Preparation and characterization of NFC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32617014"/>
              </p:ext>
            </p:extLst>
          </p:nvPr>
        </p:nvGraphicFramePr>
        <p:xfrm>
          <a:off x="683568" y="1412776"/>
          <a:ext cx="710411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59" y="4941168"/>
            <a:ext cx="1548830" cy="14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59" y="3536619"/>
            <a:ext cx="1548830" cy="13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0286"/>
            <a:ext cx="1907885" cy="127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89261" y="1653954"/>
            <a:ext cx="2619043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Bleached </a:t>
            </a:r>
            <a:r>
              <a:rPr lang="en-US" sz="1200" dirty="0"/>
              <a:t>eucalyptus </a:t>
            </a:r>
            <a:r>
              <a:rPr lang="en-US" sz="1200" dirty="0" smtClean="0"/>
              <a:t>pulp oxidized at </a:t>
            </a:r>
            <a:r>
              <a:rPr lang="en-US" sz="1200" dirty="0"/>
              <a:t>neutral </a:t>
            </a:r>
            <a:r>
              <a:rPr lang="en-US" sz="1200" dirty="0" smtClean="0"/>
              <a:t>pH, TEMPO-mediated.</a:t>
            </a:r>
            <a:endParaRPr lang="en-US" sz="1200" dirty="0"/>
          </a:p>
        </p:txBody>
      </p:sp>
      <p:sp>
        <p:nvSpPr>
          <p:cNvPr id="7" name="6 Flecha doblada hacia arriba"/>
          <p:cNvSpPr/>
          <p:nvPr/>
        </p:nvSpPr>
        <p:spPr>
          <a:xfrm flipV="1">
            <a:off x="7326142" y="1956930"/>
            <a:ext cx="576064" cy="443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5</a:t>
            </a:fld>
            <a:endParaRPr lang="ca-ES" alt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59024" y="316160"/>
            <a:ext cx="8605464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Preparation and characterization of NFC</a:t>
            </a:r>
          </a:p>
        </p:txBody>
      </p:sp>
      <p:sp>
        <p:nvSpPr>
          <p:cNvPr id="10" name="Marcador de contenido 4"/>
          <p:cNvSpPr txBox="1">
            <a:spLocks/>
          </p:cNvSpPr>
          <p:nvPr/>
        </p:nvSpPr>
        <p:spPr>
          <a:xfrm>
            <a:off x="467545" y="1556792"/>
            <a:ext cx="8352927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None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6450" indent="-45720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+mj-lt"/>
              <a:buAutoNum type="arabicPeriod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Char char="²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²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charset="2"/>
              <a:buChar char="²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r>
              <a:rPr lang="en-GB" sz="1800" b="1" dirty="0" smtClean="0"/>
              <a:t>Degree </a:t>
            </a:r>
            <a:r>
              <a:rPr lang="en-GB" sz="1800" b="1" dirty="0"/>
              <a:t>of </a:t>
            </a:r>
            <a:r>
              <a:rPr lang="en-GB" sz="1800" b="1" dirty="0" smtClean="0"/>
              <a:t>polymerization	DP = 400</a:t>
            </a:r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endParaRPr lang="en-GB" sz="1800" b="1" dirty="0"/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r>
              <a:rPr lang="en-GB" sz="1800" b="1" dirty="0"/>
              <a:t>Carboxylic content		CC = 0,4 </a:t>
            </a:r>
            <a:r>
              <a:rPr lang="en-GB" sz="1800" b="1" dirty="0" err="1" smtClean="0"/>
              <a:t>mmol</a:t>
            </a:r>
            <a:r>
              <a:rPr lang="en-GB" sz="1800" b="1" dirty="0" smtClean="0"/>
              <a:t>/g</a:t>
            </a:r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endParaRPr lang="en-GB" sz="1800" b="1" dirty="0"/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r>
              <a:rPr lang="en-GB" sz="1800" b="1" dirty="0" smtClean="0"/>
              <a:t>Water </a:t>
            </a:r>
            <a:r>
              <a:rPr lang="en-GB" sz="1800" b="1" dirty="0"/>
              <a:t>Retention </a:t>
            </a:r>
            <a:r>
              <a:rPr lang="en-GB" sz="1800" b="1" dirty="0" smtClean="0"/>
              <a:t>Value	WRV = 17 g/g</a:t>
            </a:r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endParaRPr lang="en-GB" sz="1800" b="1" dirty="0"/>
          </a:p>
          <a:p>
            <a:pPr marL="893763" lvl="1" indent="-342900">
              <a:lnSpc>
                <a:spcPct val="150000"/>
              </a:lnSpc>
              <a:buSzPct val="100000"/>
              <a:buFont typeface="Wingdings" charset="2"/>
              <a:buChar char="Ø"/>
            </a:pPr>
            <a:r>
              <a:rPr lang="en-GB" sz="1800" b="1" dirty="0" smtClean="0"/>
              <a:t>Cationic demand		CD = 860 </a:t>
            </a:r>
            <a:r>
              <a:rPr lang="en-GB" sz="1800" b="1" dirty="0" err="1" smtClean="0">
                <a:latin typeface="Symbol" panose="05050102010706020507" pitchFamily="18" charset="2"/>
              </a:rPr>
              <a:t>m</a:t>
            </a:r>
            <a:r>
              <a:rPr lang="en-GB" sz="1800" b="1" dirty="0" err="1" smtClean="0"/>
              <a:t>eq</a:t>
            </a:r>
            <a:r>
              <a:rPr lang="en-GB" sz="1800" b="1" dirty="0" smtClean="0"/>
              <a:t>-g/g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33975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24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99803"/>
            <a:ext cx="7248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6</a:t>
            </a:fld>
            <a:endParaRPr lang="ca-ES" alt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575048" y="316160"/>
            <a:ext cx="810140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of NFC – Retention agents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91880" y="2967848"/>
            <a:ext cx="2592288" cy="92230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b="0" dirty="0" smtClean="0">
                <a:latin typeface="Calibri" panose="020F0502020204030204" pitchFamily="34" charset="0"/>
              </a:rPr>
              <a:t>0,5% cationic starch and 0,8% micronized silica </a:t>
            </a:r>
          </a:p>
          <a:p>
            <a:pPr algn="ctr">
              <a:lnSpc>
                <a:spcPts val="2200"/>
              </a:lnSpc>
            </a:pPr>
            <a:r>
              <a:rPr lang="en-US" sz="1600" b="0" dirty="0" smtClean="0">
                <a:latin typeface="Calibri" panose="020F0502020204030204" pitchFamily="34" charset="0"/>
              </a:rPr>
              <a:t>(respect to fiber weight) </a:t>
            </a:r>
            <a:endParaRPr lang="en-US" sz="1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90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EB32-9533-4075-BEB9-A6F3A8E1238D}" type="slidenum">
              <a:rPr lang="ca-ES" altLang="es-ES" smtClean="0"/>
              <a:pPr/>
              <a:t>7</a:t>
            </a:fld>
            <a:endParaRPr lang="ca-ES" altLang="es-ES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26" y="2060848"/>
            <a:ext cx="264629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47816" y="6186790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latin typeface="Calibri" panose="020F0502020204030204" pitchFamily="34" charset="0"/>
              </a:rPr>
              <a:t>Reixach</a:t>
            </a:r>
            <a:r>
              <a:rPr lang="en-US" sz="800" dirty="0" smtClean="0">
                <a:latin typeface="Calibri" panose="020F0502020204030204" pitchFamily="34" charset="0"/>
              </a:rPr>
              <a:t>, R.et </a:t>
            </a:r>
            <a:r>
              <a:rPr lang="en-US" sz="800" i="1" dirty="0" smtClean="0">
                <a:latin typeface="Calibri" panose="020F0502020204030204" pitchFamily="34" charset="0"/>
              </a:rPr>
              <a:t>al.</a:t>
            </a:r>
          </a:p>
          <a:p>
            <a:r>
              <a:rPr lang="en-US" sz="800" dirty="0" err="1" smtClean="0">
                <a:latin typeface="Calibri" panose="020F0502020204030204" pitchFamily="34" charset="0"/>
              </a:rPr>
              <a:t>BioResources</a:t>
            </a:r>
            <a:r>
              <a:rPr lang="en-US" sz="800" dirty="0" smtClean="0">
                <a:latin typeface="Calibri" panose="020F0502020204030204" pitchFamily="34" charset="0"/>
              </a:rPr>
              <a:t> (2013</a:t>
            </a:r>
            <a:r>
              <a:rPr lang="en-US" sz="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8(3):3231-3246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0255" y="6186789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Hubbe, M</a:t>
            </a:r>
            <a:r>
              <a:rPr lang="en-US" sz="800" i="1" dirty="0" smtClean="0">
                <a:latin typeface="Calibri" panose="020F0502020204030204" pitchFamily="34" charset="0"/>
              </a:rPr>
              <a:t>. </a:t>
            </a:r>
            <a:r>
              <a:rPr lang="en-US" sz="800" dirty="0" smtClean="0">
                <a:latin typeface="Calibri" panose="020F0502020204030204" pitchFamily="34" charset="0"/>
              </a:rPr>
              <a:t>A.</a:t>
            </a:r>
          </a:p>
          <a:p>
            <a:r>
              <a:rPr lang="en-US" sz="800" dirty="0" err="1" smtClean="0">
                <a:latin typeface="Calibri" panose="020F0502020204030204" pitchFamily="34" charset="0"/>
              </a:rPr>
              <a:t>BioResources</a:t>
            </a:r>
            <a:r>
              <a:rPr lang="en-US" sz="800" dirty="0" smtClean="0">
                <a:latin typeface="Calibri" panose="020F0502020204030204" pitchFamily="34" charset="0"/>
              </a:rPr>
              <a:t> (2014</a:t>
            </a:r>
            <a:r>
              <a:rPr lang="en-US" sz="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9(1):1634-1763</a:t>
            </a:r>
            <a:endParaRPr lang="en-US" sz="8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726441" cy="38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31032" y="548680"/>
            <a:ext cx="8173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s-ES" sz="4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6608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8</a:t>
            </a:fld>
            <a:endParaRPr lang="ca-ES" alt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31032" y="332656"/>
            <a:ext cx="8173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Applications of NFC in papermaking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15616" y="1668293"/>
            <a:ext cx="266400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BLEACHED KRAFT PULP</a:t>
            </a:r>
          </a:p>
          <a:p>
            <a:pPr algn="ctr"/>
            <a:r>
              <a:rPr lang="en-US" sz="1400" dirty="0" smtClean="0"/>
              <a:t>FROM HARDWOOD</a:t>
            </a:r>
            <a:endParaRPr lang="en-U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1633736"/>
            <a:ext cx="2664296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UNBLEACHED KRAFT PULP </a:t>
            </a:r>
          </a:p>
          <a:p>
            <a:pPr algn="ctr"/>
            <a:r>
              <a:rPr lang="en-US" sz="1400" dirty="0" smtClean="0"/>
              <a:t>FROM HARDWOOD</a:t>
            </a:r>
            <a:endParaRPr lang="en-U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96771"/>
              </p:ext>
            </p:extLst>
          </p:nvPr>
        </p:nvGraphicFramePr>
        <p:xfrm>
          <a:off x="4812704" y="2651212"/>
          <a:ext cx="328768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896"/>
                <a:gridCol w="1095896"/>
                <a:gridCol w="1095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NFC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ºSR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B.L. (m)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3542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5508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6873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7627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28213"/>
              </p:ext>
            </p:extLst>
          </p:nvPr>
        </p:nvGraphicFramePr>
        <p:xfrm>
          <a:off x="755576" y="2668304"/>
          <a:ext cx="328768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896"/>
                <a:gridCol w="1095896"/>
                <a:gridCol w="1095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NFC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ºSR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B.L. (m)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1880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3254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4365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5233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611560" y="3414674"/>
            <a:ext cx="3600400" cy="36004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704989" y="3387054"/>
            <a:ext cx="3600400" cy="3600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479742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73%</a:t>
            </a:r>
            <a:endParaRPr lang="en-US" sz="2400" dirty="0"/>
          </a:p>
        </p:txBody>
      </p:sp>
      <p:sp>
        <p:nvSpPr>
          <p:cNvPr id="13" name="12 Flecha curvada hacia abajo"/>
          <p:cNvSpPr/>
          <p:nvPr/>
        </p:nvSpPr>
        <p:spPr>
          <a:xfrm rot="3778285" flipV="1">
            <a:off x="117504" y="4302048"/>
            <a:ext cx="1528989" cy="6355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97027" y="47722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55%</a:t>
            </a:r>
            <a:endParaRPr lang="en-US" sz="2400" dirty="0"/>
          </a:p>
        </p:txBody>
      </p:sp>
      <p:sp>
        <p:nvSpPr>
          <p:cNvPr id="15" name="14 Flecha curvada hacia abajo"/>
          <p:cNvSpPr/>
          <p:nvPr/>
        </p:nvSpPr>
        <p:spPr>
          <a:xfrm rot="3778285" flipV="1">
            <a:off x="4150843" y="4276845"/>
            <a:ext cx="1528989" cy="635545"/>
          </a:xfrm>
          <a:prstGeom prst="curvedDownArrow">
            <a:avLst/>
          </a:prstGeom>
          <a:solidFill>
            <a:srgbClr val="3366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3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245-5F84-4CDF-BD8F-BBA2145F5B15}" type="slidenum">
              <a:rPr lang="ca-ES" altLang="es-ES"/>
              <a:pPr/>
              <a:t>9</a:t>
            </a:fld>
            <a:endParaRPr lang="ca-ES" alt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31032" y="332656"/>
            <a:ext cx="82454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s-ES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Applications of NFC in papermaking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15616" y="1681644"/>
            <a:ext cx="266400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 smtClean="0"/>
              <a:t>RECYCLED DEINKED PULP</a:t>
            </a:r>
            <a:endParaRPr lang="en-U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1647087"/>
            <a:ext cx="2664296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 smtClean="0"/>
              <a:t>MECHANICAL PULP</a:t>
            </a:r>
            <a:endParaRPr lang="en-U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72683"/>
              </p:ext>
            </p:extLst>
          </p:nvPr>
        </p:nvGraphicFramePr>
        <p:xfrm>
          <a:off x="4812704" y="2637828"/>
          <a:ext cx="328768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896"/>
                <a:gridCol w="1095896"/>
                <a:gridCol w="1095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NFC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ºSR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B.L. (m)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1190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1487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2363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57819"/>
              </p:ext>
            </p:extLst>
          </p:nvPr>
        </p:nvGraphicFramePr>
        <p:xfrm>
          <a:off x="755576" y="2654920"/>
          <a:ext cx="328768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896"/>
                <a:gridCol w="1095896"/>
                <a:gridCol w="1095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NFC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ºSR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B.L. (m)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3326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4650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5068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6054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611560" y="3774714"/>
            <a:ext cx="3600400" cy="3600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704989" y="3747094"/>
            <a:ext cx="3600400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51574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12" name="11 Flecha curvada hacia abajo"/>
          <p:cNvSpPr/>
          <p:nvPr/>
        </p:nvSpPr>
        <p:spPr>
          <a:xfrm rot="3778285" flipV="1">
            <a:off x="117504" y="4662088"/>
            <a:ext cx="1528989" cy="6355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7027" y="51322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60%</a:t>
            </a:r>
            <a:endParaRPr lang="en-US" sz="2400" dirty="0"/>
          </a:p>
        </p:txBody>
      </p:sp>
      <p:sp>
        <p:nvSpPr>
          <p:cNvPr id="14" name="13 Flecha curvada hacia abajo"/>
          <p:cNvSpPr/>
          <p:nvPr/>
        </p:nvSpPr>
        <p:spPr>
          <a:xfrm rot="3778285" flipV="1">
            <a:off x="4150843" y="4636885"/>
            <a:ext cx="1528989" cy="635545"/>
          </a:xfrm>
          <a:prstGeom prst="curvedDownArrow">
            <a:avLst/>
          </a:prstGeom>
          <a:solidFill>
            <a:srgbClr val="3366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2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vel">
  <a:themeElements>
    <a:clrScheme name="Nivel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A3FFA-F90A-4310-9F48-56C134B30EA1}"/>
</file>

<file path=customXml/itemProps2.xml><?xml version="1.0" encoding="utf-8"?>
<ds:datastoreItem xmlns:ds="http://schemas.openxmlformats.org/officeDocument/2006/customXml" ds:itemID="{BE1A07CA-F6BA-4B08-B888-EF41EF5BAAF0}"/>
</file>

<file path=customXml/itemProps3.xml><?xml version="1.0" encoding="utf-8"?>
<ds:datastoreItem xmlns:ds="http://schemas.openxmlformats.org/officeDocument/2006/customXml" ds:itemID="{2F72CBF3-C89A-4ED9-9CF3-E18A58B0BFFB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3089</TotalTime>
  <Words>669</Words>
  <Application>Microsoft Office PowerPoint</Application>
  <PresentationFormat>Presentación en pantalla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Nivel</vt:lpstr>
      <vt:lpstr>USE OF NFC IN PAPERMAKING APPLICATIONS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USE OF NFC IN PAPERMAKING APPLICATIONS</vt:lpstr>
      <vt:lpstr>Presentación de PowerPoint</vt:lpstr>
    </vt:vector>
  </TitlesOfParts>
  <Company>Universitat de Girona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usuari</dc:creator>
  <cp:lastModifiedBy>Fabiola</cp:lastModifiedBy>
  <cp:revision>418</cp:revision>
  <cp:lastPrinted>2014-03-03T17:55:51Z</cp:lastPrinted>
  <dcterms:created xsi:type="dcterms:W3CDTF">2002-04-23T11:09:30Z</dcterms:created>
  <dcterms:modified xsi:type="dcterms:W3CDTF">2014-05-07T22:00:43Z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  <property fmtid="{D5CDD505-2E9C-101B-9397-08002B2CF9AE}" pid="3" name="TemplateUrl">
    <vt:lpwstr/>
  </property>
  <property fmtid="{D5CDD505-2E9C-101B-9397-08002B2CF9AE}" pid="4" name="Order">
    <vt:r8>7300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