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9" r:id="rId1"/>
  </p:sldMasterIdLst>
  <p:notesMasterIdLst>
    <p:notesMasterId r:id="rId23"/>
  </p:notesMasterIdLst>
  <p:handoutMasterIdLst>
    <p:handoutMasterId r:id="rId24"/>
  </p:handoutMasterIdLst>
  <p:sldIdLst>
    <p:sldId id="384" r:id="rId2"/>
    <p:sldId id="402" r:id="rId3"/>
    <p:sldId id="403" r:id="rId4"/>
    <p:sldId id="385" r:id="rId5"/>
    <p:sldId id="386" r:id="rId6"/>
    <p:sldId id="387" r:id="rId7"/>
    <p:sldId id="388" r:id="rId8"/>
    <p:sldId id="389" r:id="rId9"/>
    <p:sldId id="390" r:id="rId10"/>
    <p:sldId id="400" r:id="rId11"/>
    <p:sldId id="392" r:id="rId12"/>
    <p:sldId id="394" r:id="rId13"/>
    <p:sldId id="396" r:id="rId14"/>
    <p:sldId id="393" r:id="rId15"/>
    <p:sldId id="391" r:id="rId16"/>
    <p:sldId id="397" r:id="rId17"/>
    <p:sldId id="395" r:id="rId18"/>
    <p:sldId id="398" r:id="rId19"/>
    <p:sldId id="399" r:id="rId20"/>
    <p:sldId id="401" r:id="rId21"/>
    <p:sldId id="404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CC"/>
    <a:srgbClr val="FFFFCC"/>
    <a:srgbClr val="FFCC99"/>
    <a:srgbClr val="FF3300"/>
    <a:srgbClr val="FFCC00"/>
    <a:srgbClr val="00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58" autoAdjust="0"/>
  </p:normalViewPr>
  <p:slideViewPr>
    <p:cSldViewPr>
      <p:cViewPr>
        <p:scale>
          <a:sx n="74" d="100"/>
          <a:sy n="74" d="100"/>
        </p:scale>
        <p:origin x="-145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6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defTabSz="904875" eaLnBrk="0" hangingPunct="0">
              <a:defRPr sz="1200">
                <a:latin typeface="Times New Roman" pitchFamily="18" charset="0"/>
              </a:defRPr>
            </a:lvl1pPr>
          </a:lstStyle>
          <a:p>
            <a:endParaRPr lang="ca-ES" altLang="es-ES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>
                <a:latin typeface="Times New Roman" pitchFamily="18" charset="0"/>
              </a:defRPr>
            </a:lvl1pPr>
          </a:lstStyle>
          <a:p>
            <a:endParaRPr lang="ca-ES" altLang="es-ES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defTabSz="904875" eaLnBrk="0" hangingPunct="0">
              <a:defRPr sz="1200">
                <a:latin typeface="Times New Roman" pitchFamily="18" charset="0"/>
              </a:defRPr>
            </a:lvl1pPr>
          </a:lstStyle>
          <a:p>
            <a:endParaRPr lang="ca-ES" altLang="es-ES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>
                <a:latin typeface="Times New Roman" pitchFamily="18" charset="0"/>
              </a:defRPr>
            </a:lvl1pPr>
          </a:lstStyle>
          <a:p>
            <a:fld id="{1DC811BC-951A-49EB-9C0A-F3C42F32C799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69351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0BB6802-5B79-44D4-8038-B30E771C071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77088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B6802-5B79-44D4-8038-B30E771C0718}" type="slidenum">
              <a:rPr lang="es-ES" altLang="es-ES" smtClean="0"/>
              <a:pPr/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5229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B6802-5B79-44D4-8038-B30E771C0718}" type="slidenum">
              <a:rPr lang="es-ES" altLang="es-ES" smtClean="0"/>
              <a:pPr/>
              <a:t>18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13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ca-ES" altLang="es-ES" noProof="0" smtClean="0"/>
              <a:t>Haga clic para cambiar el estilo de título	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ca-ES" altLang="es-ES" noProof="0" smtClean="0"/>
              <a:t>Haga clic para modificar el estilo de subtítulo del patrón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0D96C3-FE6B-438C-A7B0-D2DF2CDEA4E2}" type="slidenum">
              <a:rPr lang="ca-ES" altLang="es-ES"/>
              <a:pPr/>
              <a:t>‹Nº›</a:t>
            </a:fld>
            <a:endParaRPr lang="ca-ES" altLang="es-ES"/>
          </a:p>
        </p:txBody>
      </p:sp>
      <p:grpSp>
        <p:nvGrpSpPr>
          <p:cNvPr id="204807" name="Group 7"/>
          <p:cNvGrpSpPr>
            <a:grpSpLocks/>
          </p:cNvGrpSpPr>
          <p:nvPr/>
        </p:nvGrpSpPr>
        <p:grpSpPr bwMode="auto">
          <a:xfrm>
            <a:off x="0" y="2889250"/>
            <a:ext cx="9144000" cy="467742"/>
            <a:chOff x="144" y="1680"/>
            <a:chExt cx="5424" cy="144"/>
          </a:xfrm>
        </p:grpSpPr>
        <p:sp>
          <p:nvSpPr>
            <p:cNvPr id="20480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80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81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F611D-7504-48B2-BCF5-72D0C33F39EC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871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48D1E-DB8F-422E-9DFB-A1394BA4EB7E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90626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06088-5885-4CBA-BB65-B334661FAC9C}" type="slidenum">
              <a:rPr lang="ca-ES" altLang="es-ES"/>
              <a:pPr/>
              <a:t>‹Nº›</a:t>
            </a:fld>
            <a:endParaRPr lang="ca-ES" altLang="es-E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08" y="100681"/>
            <a:ext cx="1494088" cy="116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D:\Trabajo\Trabajo\Docencia\Master de polímeros\Logos\Buenos\sigles_blau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2" y="44624"/>
            <a:ext cx="856679" cy="12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7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83911-F9BA-4D67-887D-BC157235E006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16956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C0229-BE0C-4722-A0F8-03343F2703F2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34462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02202-E300-41EB-B6D2-665002BEFEC4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75733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C6CBA-2C12-44F4-93DB-7533E1A729D7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3379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FABC9-8BC4-4600-9BC7-18276C4C8890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95077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05C35-DF96-45DE-87F4-84B8C66F4F45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51834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A5FE8-9057-4322-9DE6-E0F8BB6EEFE6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80035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Haga clic para cambiar el estilo de título	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Haga clic para modificar el estilo de texto del patrón</a:t>
            </a:r>
          </a:p>
          <a:p>
            <a:pPr lvl="1"/>
            <a:r>
              <a:rPr lang="ca-ES" altLang="es-ES" smtClean="0"/>
              <a:t>Segundo nivel</a:t>
            </a:r>
          </a:p>
          <a:p>
            <a:pPr lvl="2"/>
            <a:r>
              <a:rPr lang="ca-ES" altLang="es-ES" smtClean="0"/>
              <a:t>Tercer nivel</a:t>
            </a:r>
          </a:p>
          <a:p>
            <a:pPr lvl="3"/>
            <a:r>
              <a:rPr lang="ca-ES" altLang="es-ES" smtClean="0"/>
              <a:t>Cuarto nivel</a:t>
            </a:r>
          </a:p>
          <a:p>
            <a:pPr lvl="4"/>
            <a:r>
              <a:rPr lang="ca-ES" altLang="es-ES" smtClean="0"/>
              <a:t>Quinto nivel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a-ES" altLang="es-E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a-ES" altLang="es-ES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05768F5-E357-42C9-A8DC-2075FCA7E828}" type="slidenum">
              <a:rPr lang="ca-ES" altLang="es-ES"/>
              <a:pPr/>
              <a:t>‹Nº›</a:t>
            </a:fld>
            <a:endParaRPr lang="ca-ES" altLang="es-ES"/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a-ES" altLang="es-ES" sz="2400">
              <a:latin typeface="Times New Roman" pitchFamily="18" charset="0"/>
            </a:endParaRPr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a-ES" altLang="es-ES" sz="2400">
              <a:latin typeface="Times New Roman" pitchFamily="18" charset="0"/>
            </a:endParaRPr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a-ES" altLang="es-E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lberto.mendez@udg.edu" TargetMode="External"/><Relationship Id="rId2" Type="http://schemas.openxmlformats.org/officeDocument/2006/relationships/hyperlink" Target="http://lepamap.udg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hyperlink" Target="mailto:pere.mutje@udg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15616" y="2564904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err="1" smtClean="0"/>
              <a:t>University</a:t>
            </a:r>
            <a:r>
              <a:rPr lang="es-ES_tradnl" sz="1600" b="1" dirty="0" smtClean="0"/>
              <a:t> of Girona</a:t>
            </a:r>
          </a:p>
          <a:p>
            <a:r>
              <a:rPr lang="es-ES_tradnl" sz="1600" b="1" dirty="0" smtClean="0"/>
              <a:t>EPS, </a:t>
            </a:r>
            <a:r>
              <a:rPr lang="es-ES_tradnl" sz="1600" b="1" dirty="0" err="1" smtClean="0"/>
              <a:t>building</a:t>
            </a:r>
            <a:r>
              <a:rPr lang="es-ES_tradnl" sz="1600" b="1" dirty="0" smtClean="0"/>
              <a:t> PI, C/. M. </a:t>
            </a:r>
            <a:r>
              <a:rPr lang="es-ES_tradnl" sz="1600" b="1" dirty="0" err="1" smtClean="0"/>
              <a:t>Aurèlia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Capmany</a:t>
            </a:r>
            <a:r>
              <a:rPr lang="es-ES_tradnl" sz="1600" b="1" dirty="0" smtClean="0"/>
              <a:t> 61</a:t>
            </a:r>
          </a:p>
          <a:p>
            <a:r>
              <a:rPr lang="es-ES_tradnl" sz="1600" b="1" dirty="0" smtClean="0"/>
              <a:t>17071, Girona, </a:t>
            </a:r>
            <a:r>
              <a:rPr lang="es-ES_tradnl" sz="1600" b="1" dirty="0" err="1" smtClean="0"/>
              <a:t>Spain</a:t>
            </a:r>
            <a:endParaRPr lang="es-ES_tradnl" sz="1600" b="1" dirty="0" smtClean="0"/>
          </a:p>
          <a:p>
            <a:r>
              <a:rPr lang="es-ES_tradnl" sz="1600" dirty="0" smtClean="0">
                <a:solidFill>
                  <a:schemeClr val="accent6"/>
                </a:solidFill>
                <a:hlinkClick r:id="rId2"/>
              </a:rPr>
              <a:t>http://lepamap.udg.edu</a:t>
            </a:r>
            <a:endParaRPr lang="es-ES_tradnl" sz="1600" dirty="0" smtClean="0">
              <a:solidFill>
                <a:schemeClr val="accent6"/>
              </a:solidFill>
            </a:endParaRPr>
          </a:p>
          <a:p>
            <a:r>
              <a:rPr lang="es-ES_tradnl" sz="1600" dirty="0" smtClean="0">
                <a:solidFill>
                  <a:schemeClr val="accent6"/>
                </a:solidFill>
                <a:hlinkClick r:id="rId3"/>
              </a:rPr>
              <a:t>jalberto.mendez@udg.edu</a:t>
            </a:r>
            <a:endParaRPr lang="es-ES_tradnl" sz="1600" dirty="0" smtClean="0">
              <a:solidFill>
                <a:schemeClr val="accent6"/>
              </a:solidFill>
            </a:endParaRPr>
          </a:p>
          <a:p>
            <a:r>
              <a:rPr lang="es-ES_tradnl" sz="1600" dirty="0" smtClean="0">
                <a:solidFill>
                  <a:schemeClr val="accent6"/>
                </a:solidFill>
                <a:hlinkClick r:id="rId4"/>
              </a:rPr>
              <a:t>pere.mutje@udg.edu</a:t>
            </a:r>
            <a:endParaRPr lang="es-ES_tradnl" sz="1600" dirty="0" smtClean="0">
              <a:solidFill>
                <a:schemeClr val="accent6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5616" y="1844824"/>
            <a:ext cx="734688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b="1" dirty="0" smtClean="0"/>
              <a:t>J. A. Méndez, F. </a:t>
            </a:r>
            <a:r>
              <a:rPr lang="es-ES_tradnl" b="1" dirty="0" err="1" smtClean="0"/>
              <a:t>Vilaseca</a:t>
            </a:r>
            <a:r>
              <a:rPr lang="es-ES_tradnl" b="1" dirty="0" smtClean="0"/>
              <a:t>, M. A. </a:t>
            </a:r>
            <a:r>
              <a:rPr lang="es-ES_tradnl" b="1" dirty="0" err="1" smtClean="0"/>
              <a:t>Pèlach</a:t>
            </a:r>
            <a:r>
              <a:rPr lang="es-ES_tradnl" b="1" dirty="0" smtClean="0"/>
              <a:t>, J. Puig, P. </a:t>
            </a:r>
            <a:r>
              <a:rPr lang="es-ES_tradnl" b="1" dirty="0" err="1" smtClean="0"/>
              <a:t>Mutjé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483768" y="313127"/>
            <a:ext cx="3990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latin typeface="+mn-lt"/>
              </a:rPr>
              <a:t>LEPAMAP </a:t>
            </a:r>
            <a:r>
              <a:rPr lang="es-ES_tradnl" sz="3200" b="1" dirty="0" err="1" smtClean="0">
                <a:latin typeface="+mn-lt"/>
              </a:rPr>
              <a:t>group</a:t>
            </a:r>
            <a:r>
              <a:rPr lang="es-ES_tradnl" sz="3200" b="1" dirty="0" smtClean="0">
                <a:latin typeface="+mn-lt"/>
              </a:rPr>
              <a:t> </a:t>
            </a:r>
          </a:p>
          <a:p>
            <a:pPr algn="ctr"/>
            <a:r>
              <a:rPr lang="es-ES_tradnl" sz="2800" b="1" i="1" dirty="0">
                <a:latin typeface="+mn-lt"/>
              </a:rPr>
              <a:t>-</a:t>
            </a:r>
            <a:r>
              <a:rPr lang="es-ES_tradnl" sz="2800" b="1" i="1" dirty="0" err="1" smtClean="0">
                <a:latin typeface="+mn-lt"/>
              </a:rPr>
              <a:t>research</a:t>
            </a:r>
            <a:r>
              <a:rPr lang="es-ES_tradnl" sz="2800" b="1" i="1" dirty="0" smtClean="0">
                <a:latin typeface="+mn-lt"/>
              </a:rPr>
              <a:t> </a:t>
            </a:r>
            <a:r>
              <a:rPr lang="es-ES_tradnl" sz="2800" b="1" i="1" dirty="0" err="1" smtClean="0">
                <a:latin typeface="+mn-lt"/>
              </a:rPr>
              <a:t>lines</a:t>
            </a:r>
            <a:r>
              <a:rPr lang="es-ES_tradnl" sz="2800" b="1" i="1" dirty="0">
                <a:latin typeface="+mn-lt"/>
              </a:rPr>
              <a:t>-</a:t>
            </a:r>
            <a:endParaRPr lang="es-ES" sz="2800" b="1" i="1" dirty="0">
              <a:latin typeface="+mn-lt"/>
            </a:endParaRPr>
          </a:p>
        </p:txBody>
      </p:sp>
      <p:pic>
        <p:nvPicPr>
          <p:cNvPr id="1028" name="Picture 4" descr="C:\Users\jam\Desktop\applus00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17674"/>
            <a:ext cx="936104" cy="16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02671"/>
            <a:ext cx="5715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am\Desktop\100OLYMP\P2271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3243584" cy="243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098511" y="116632"/>
            <a:ext cx="489185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latin typeface="+mn-lt"/>
              </a:rPr>
              <a:t>L-1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Laboratory of chemistry and technology 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+mn-lt"/>
              </a:rPr>
              <a:t>of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fibrous materials</a:t>
            </a:r>
            <a:endParaRPr lang="es-E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83968" y="2348880"/>
            <a:ext cx="43027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NaOH</a:t>
            </a:r>
            <a:r>
              <a:rPr lang="es-ES_tradnl" sz="1600" b="1" dirty="0" smtClean="0"/>
              <a:t>/</a:t>
            </a:r>
            <a:r>
              <a:rPr lang="es-ES_tradnl" sz="1600" b="1" dirty="0" err="1" smtClean="0"/>
              <a:t>Antraquinone</a:t>
            </a:r>
            <a:endParaRPr lang="es-ES_tradnl" sz="16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Organosolv</a:t>
            </a:r>
            <a:r>
              <a:rPr lang="es-ES_tradnl" sz="1600" b="1" dirty="0" smtClean="0"/>
              <a:t>: </a:t>
            </a:r>
            <a:r>
              <a:rPr lang="es-ES_tradnl" sz="1600" b="1" dirty="0" err="1" smtClean="0"/>
              <a:t>ethanolamine</a:t>
            </a:r>
            <a:endParaRPr lang="es-ES_tradnl" sz="16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_tradnl" sz="1600" b="1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Semichemical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pulp</a:t>
            </a:r>
            <a:endParaRPr lang="es-ES_tradnl" sz="16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Chemical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thermomechanical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pulp</a:t>
            </a:r>
            <a:endParaRPr lang="es-ES_tradnl" sz="1600" b="1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4544437" y="1772816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tx2"/>
                </a:solidFill>
              </a:rPr>
              <a:t>COOKING CONDITIONS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0243" name="Picture 3" descr="C:\Users\jam\Desktop\100OLYMP\P2281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9"/>
            <a:ext cx="3205642" cy="24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283968" y="50869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/>
              <a:t>Thermomechanical</a:t>
            </a:r>
            <a:r>
              <a:rPr lang="es-ES_tradnl" sz="1600" b="1" dirty="0"/>
              <a:t> </a:t>
            </a:r>
            <a:r>
              <a:rPr lang="es-ES_tradnl" sz="1600" b="1" dirty="0" err="1"/>
              <a:t>pulp</a:t>
            </a:r>
            <a:endParaRPr lang="es-ES_tradnl" sz="1600" b="1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/>
              <a:t>Mechanical</a:t>
            </a:r>
            <a:r>
              <a:rPr lang="es-ES_tradnl" sz="1600" b="1" dirty="0"/>
              <a:t> </a:t>
            </a:r>
            <a:r>
              <a:rPr lang="es-ES_tradnl" sz="1600" b="1" dirty="0" err="1"/>
              <a:t>pulp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7873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339752" y="190962"/>
            <a:ext cx="41745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latin typeface="+mn-lt"/>
              </a:rPr>
              <a:t>L-2</a:t>
            </a:r>
            <a:endParaRPr lang="es-ES_tradnl" sz="3200" b="1" dirty="0" smtClean="0">
              <a:latin typeface="+mn-lt"/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Laboratory of secondary </a:t>
            </a:r>
            <a:r>
              <a:rPr lang="en-US" b="1" dirty="0" err="1">
                <a:solidFill>
                  <a:schemeClr val="tx2"/>
                </a:solidFill>
                <a:latin typeface="+mn-lt"/>
              </a:rPr>
              <a:t>fibres</a:t>
            </a:r>
            <a:endParaRPr lang="es-ES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50" name="Picture 2" descr="C:\Users\jam\Desktop\100OLYMP\P2271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65255"/>
            <a:ext cx="1397809" cy="186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"/>
          <a:stretch/>
        </p:blipFill>
        <p:spPr bwMode="auto">
          <a:xfrm>
            <a:off x="863588" y="4644304"/>
            <a:ext cx="3276364" cy="186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SCF770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r="10983"/>
          <a:stretch/>
        </p:blipFill>
        <p:spPr bwMode="auto">
          <a:xfrm>
            <a:off x="4499992" y="2033163"/>
            <a:ext cx="2521242" cy="2418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54492" y="1511898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solidFill>
                  <a:schemeClr val="tx2"/>
                </a:solidFill>
              </a:rPr>
              <a:t>Paper</a:t>
            </a:r>
            <a:r>
              <a:rPr lang="es-ES_tradnl" b="1" dirty="0" smtClean="0">
                <a:solidFill>
                  <a:schemeClr val="tx2"/>
                </a:solidFill>
              </a:rPr>
              <a:t> </a:t>
            </a:r>
            <a:r>
              <a:rPr lang="es-ES_tradnl" b="1" dirty="0" err="1" smtClean="0">
                <a:solidFill>
                  <a:schemeClr val="tx2"/>
                </a:solidFill>
              </a:rPr>
              <a:t>disintegrator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3" y="1903472"/>
            <a:ext cx="3744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smtClean="0"/>
              <a:t>Old </a:t>
            </a:r>
            <a:r>
              <a:rPr lang="es-ES_tradnl" sz="1600" b="1" dirty="0" err="1" smtClean="0"/>
              <a:t>newspaper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paper</a:t>
            </a:r>
            <a:r>
              <a:rPr lang="es-ES_tradnl" sz="1600" b="1" dirty="0" smtClean="0"/>
              <a:t> (ONP)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Disintegration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process</a:t>
            </a:r>
            <a:endParaRPr lang="es-ES_tradnl" sz="16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Deinking</a:t>
            </a:r>
            <a:r>
              <a:rPr lang="es-ES_tradnl" sz="1600" b="1" dirty="0" smtClean="0"/>
              <a:t> (</a:t>
            </a:r>
            <a:r>
              <a:rPr lang="es-ES_tradnl" sz="1600" b="1" dirty="0" err="1" smtClean="0"/>
              <a:t>flotation</a:t>
            </a:r>
            <a:r>
              <a:rPr lang="es-ES_tradnl" sz="1600" b="1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Raw</a:t>
            </a:r>
            <a:r>
              <a:rPr lang="es-ES_tradnl" sz="1600" b="1" dirty="0" smtClean="0"/>
              <a:t> material </a:t>
            </a:r>
            <a:r>
              <a:rPr lang="es-ES_tradnl" sz="1600" b="1" dirty="0" err="1" smtClean="0"/>
              <a:t>for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papermaking</a:t>
            </a:r>
            <a:endParaRPr lang="es-ES_tradnl" sz="16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Raw</a:t>
            </a:r>
            <a:r>
              <a:rPr lang="es-ES_tradnl" sz="1600" b="1" dirty="0" smtClean="0"/>
              <a:t> material </a:t>
            </a:r>
            <a:r>
              <a:rPr lang="es-ES_tradnl" sz="1600" b="1" dirty="0" err="1" smtClean="0"/>
              <a:t>for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composite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reinforcing</a:t>
            </a:r>
            <a:endParaRPr lang="es-ES_tradnl" sz="1600" b="1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4211960" y="5306846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Current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suspension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composition</a:t>
            </a:r>
            <a:r>
              <a:rPr lang="es-ES_tradnl" sz="1600" b="1" dirty="0" smtClean="0"/>
              <a:t> (54%)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308304" y="3450486"/>
            <a:ext cx="174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Dr. M.A. </a:t>
            </a:r>
            <a:r>
              <a:rPr lang="es-ES_tradnl" sz="1600" dirty="0" err="1" smtClean="0"/>
              <a:t>Pèlach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0955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75656" y="188640"/>
            <a:ext cx="58015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latin typeface="+mn-lt"/>
              </a:rPr>
              <a:t>L-3</a:t>
            </a:r>
            <a:endParaRPr lang="es-ES_tradnl" sz="3200" b="1" dirty="0" smtClean="0">
              <a:latin typeface="+mn-lt"/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Laboratory of all </a:t>
            </a:r>
            <a:r>
              <a:rPr lang="en-US" b="1" dirty="0" err="1">
                <a:solidFill>
                  <a:schemeClr val="tx2"/>
                </a:solidFill>
                <a:latin typeface="+mn-lt"/>
              </a:rPr>
              <a:t>lignocellulosic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 composites</a:t>
            </a:r>
            <a:endParaRPr lang="es-ES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074" name="Picture 2" descr="C:\Users\jam\Desktop\100OLYMP\P2271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65255"/>
            <a:ext cx="1397809" cy="186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am\Desktop\101MSDCF\DSC00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67082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537207" y="5517232"/>
            <a:ext cx="1417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Dr. G. </a:t>
            </a:r>
            <a:r>
              <a:rPr lang="es-ES_tradnl" sz="1600" dirty="0" err="1" smtClean="0"/>
              <a:t>Arbat</a:t>
            </a:r>
            <a:endParaRPr lang="es-ES" sz="1600" dirty="0"/>
          </a:p>
        </p:txBody>
      </p:sp>
      <p:pic>
        <p:nvPicPr>
          <p:cNvPr id="3076" name="Picture 4" descr="C:\Users\jam\AppData\Local\Temp\Rar$DI21.908\20131004_1218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5255"/>
            <a:ext cx="3356004" cy="25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3635896" y="3129349"/>
            <a:ext cx="3929281" cy="3693319"/>
            <a:chOff x="4001337" y="3645024"/>
            <a:chExt cx="3929281" cy="3693319"/>
          </a:xfrm>
        </p:grpSpPr>
        <p:sp>
          <p:nvSpPr>
            <p:cNvPr id="9" name="8 CuadroTexto"/>
            <p:cNvSpPr txBox="1"/>
            <p:nvPr/>
          </p:nvSpPr>
          <p:spPr>
            <a:xfrm>
              <a:off x="4001337" y="3645024"/>
              <a:ext cx="3929281" cy="3693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ES_tradnl" sz="1600" b="1" dirty="0" err="1" smtClean="0"/>
                <a:t>Fibres</a:t>
              </a:r>
              <a:r>
                <a:rPr lang="es-ES_tradnl" sz="1600" b="1" dirty="0" smtClean="0"/>
                <a:t> </a:t>
              </a:r>
              <a:r>
                <a:rPr lang="es-ES_tradnl" sz="1600" b="1" dirty="0" err="1" smtClean="0"/>
                <a:t>produced</a:t>
              </a:r>
              <a:r>
                <a:rPr lang="es-ES_tradnl" sz="1600" b="1" dirty="0" smtClean="0"/>
                <a:t> in L-1</a:t>
              </a: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ES_tradnl" sz="1600" b="1" dirty="0" err="1" smtClean="0"/>
                <a:t>Lignin</a:t>
              </a:r>
              <a:r>
                <a:rPr lang="es-ES_tradnl" sz="1600" b="1" dirty="0" smtClean="0"/>
                <a:t> </a:t>
              </a:r>
              <a:r>
                <a:rPr lang="es-ES_tradnl" sz="1600" b="1" dirty="0" err="1" smtClean="0"/>
                <a:t>consolidated</a:t>
              </a:r>
              <a:r>
                <a:rPr lang="es-ES_tradnl" sz="1600" b="1" dirty="0" smtClean="0"/>
                <a:t> </a:t>
              </a:r>
              <a:r>
                <a:rPr lang="es-ES_tradnl" sz="1600" b="1" dirty="0" err="1" smtClean="0"/>
                <a:t>boards</a:t>
              </a:r>
              <a:endParaRPr lang="es-ES_tradnl" sz="1600" b="1" dirty="0" smtClean="0"/>
            </a:p>
            <a:p>
              <a:pPr>
                <a:lnSpc>
                  <a:spcPct val="150000"/>
                </a:lnSpc>
              </a:pPr>
              <a:r>
                <a:rPr lang="es-ES_tradnl" sz="1600" b="1" dirty="0" smtClean="0"/>
                <a:t>     / </a:t>
              </a:r>
              <a:r>
                <a:rPr lang="es-ES_tradnl" sz="1600" b="1" dirty="0" err="1" smtClean="0"/>
                <a:t>NFC’s</a:t>
              </a:r>
              <a:endParaRPr lang="es-ES_tradnl" sz="1600" b="1" dirty="0" smtClean="0"/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ES_tradnl" sz="1600" b="1" dirty="0" smtClean="0"/>
                <a:t>Pre-</a:t>
              </a:r>
              <a:r>
                <a:rPr lang="es-ES_tradnl" sz="1600" b="1" dirty="0" err="1" smtClean="0"/>
                <a:t>decanting</a:t>
              </a:r>
              <a:r>
                <a:rPr lang="es-ES_tradnl" sz="1600" b="1" dirty="0" smtClean="0"/>
                <a:t> </a:t>
              </a:r>
              <a:r>
                <a:rPr lang="es-ES_tradnl" sz="1600" b="1" dirty="0" smtClean="0">
                  <a:sym typeface="Wingdings" panose="05000000000000000000" pitchFamily="2" charset="2"/>
                </a:rPr>
                <a:t> </a:t>
              </a:r>
              <a:r>
                <a:rPr lang="es-ES_tradnl" sz="1600" b="1" dirty="0" err="1" smtClean="0">
                  <a:sym typeface="Wingdings" panose="05000000000000000000" pitchFamily="2" charset="2"/>
                </a:rPr>
                <a:t>sheet</a:t>
              </a:r>
              <a:r>
                <a:rPr lang="es-ES_tradnl" sz="1600" b="1" dirty="0" smtClean="0">
                  <a:sym typeface="Wingdings" panose="05000000000000000000" pitchFamily="2" charset="2"/>
                </a:rPr>
                <a:t> </a:t>
              </a:r>
              <a:r>
                <a:rPr lang="es-ES_tradnl" sz="1600" b="1" dirty="0" err="1" smtClean="0">
                  <a:sym typeface="Wingdings" panose="05000000000000000000" pitchFamily="2" charset="2"/>
                </a:rPr>
                <a:t>former</a:t>
              </a:r>
              <a:endParaRPr lang="es-ES_tradnl" sz="1600" b="1" dirty="0" smtClean="0">
                <a:sym typeface="Wingdings" panose="05000000000000000000" pitchFamily="2" charset="2"/>
              </a:endParaRP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ES_tradnl" sz="1600" b="1" dirty="0" err="1" smtClean="0">
                  <a:sym typeface="Wingdings" panose="05000000000000000000" pitchFamily="2" charset="2"/>
                </a:rPr>
                <a:t>Compression</a:t>
              </a:r>
              <a:r>
                <a:rPr lang="es-ES_tradnl" sz="1600" b="1" dirty="0" smtClean="0">
                  <a:sym typeface="Wingdings" panose="05000000000000000000" pitchFamily="2" charset="2"/>
                </a:rPr>
                <a:t> </a:t>
              </a:r>
              <a:r>
                <a:rPr lang="es-ES_tradnl" sz="1600" b="1" dirty="0" err="1" smtClean="0">
                  <a:sym typeface="Wingdings" panose="05000000000000000000" pitchFamily="2" charset="2"/>
                </a:rPr>
                <a:t>molding</a:t>
              </a:r>
              <a:endParaRPr lang="es-ES_tradnl" sz="1600" b="1" dirty="0" smtClean="0">
                <a:sym typeface="Wingdings" panose="05000000000000000000" pitchFamily="2" charset="2"/>
              </a:endParaRP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ES_tradnl" sz="1600" b="1" dirty="0" err="1" smtClean="0">
                  <a:sym typeface="Wingdings" panose="05000000000000000000" pitchFamily="2" charset="2"/>
                </a:rPr>
                <a:t>Characterisation</a:t>
              </a:r>
              <a:endParaRPr lang="es-ES_tradnl" sz="1600" b="1" dirty="0" smtClean="0">
                <a:sym typeface="Wingdings" panose="05000000000000000000" pitchFamily="2" charset="2"/>
              </a:endParaRPr>
            </a:p>
            <a:p>
              <a:pPr marL="742950" lvl="1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ES_tradnl" sz="1600" b="1" dirty="0" err="1" smtClean="0">
                  <a:sym typeface="Wingdings" panose="05000000000000000000" pitchFamily="2" charset="2"/>
                </a:rPr>
                <a:t>Water</a:t>
              </a:r>
              <a:r>
                <a:rPr lang="es-ES_tradnl" sz="1600" b="1" dirty="0" smtClean="0">
                  <a:sym typeface="Wingdings" panose="05000000000000000000" pitchFamily="2" charset="2"/>
                </a:rPr>
                <a:t> </a:t>
              </a:r>
              <a:r>
                <a:rPr lang="es-ES_tradnl" sz="1600" b="1" dirty="0" err="1" smtClean="0">
                  <a:sym typeface="Wingdings" panose="05000000000000000000" pitchFamily="2" charset="2"/>
                </a:rPr>
                <a:t>uptake</a:t>
              </a:r>
              <a:endParaRPr lang="es-ES_tradnl" sz="1600" b="1" dirty="0" smtClean="0">
                <a:sym typeface="Wingdings" panose="05000000000000000000" pitchFamily="2" charset="2"/>
              </a:endParaRPr>
            </a:p>
            <a:p>
              <a:pPr marL="742950" lvl="1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ES_tradnl" sz="1600" b="1" dirty="0" err="1" smtClean="0">
                  <a:sym typeface="Wingdings" panose="05000000000000000000" pitchFamily="2" charset="2"/>
                </a:rPr>
                <a:t>Tensile</a:t>
              </a:r>
              <a:r>
                <a:rPr lang="es-ES_tradnl" sz="1600" b="1" dirty="0" smtClean="0">
                  <a:sym typeface="Wingdings" panose="05000000000000000000" pitchFamily="2" charset="2"/>
                </a:rPr>
                <a:t> </a:t>
              </a:r>
              <a:r>
                <a:rPr lang="es-ES_tradnl" sz="1600" b="1" dirty="0" err="1" smtClean="0">
                  <a:sym typeface="Wingdings" panose="05000000000000000000" pitchFamily="2" charset="2"/>
                </a:rPr>
                <a:t>strength</a:t>
              </a:r>
              <a:r>
                <a:rPr lang="es-ES_tradnl" sz="1600" b="1" dirty="0" smtClean="0">
                  <a:sym typeface="Wingdings" panose="05000000000000000000" pitchFamily="2" charset="2"/>
                </a:rPr>
                <a:t> //</a:t>
              </a:r>
            </a:p>
            <a:p>
              <a:pPr marL="742950" lvl="1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ES_tradnl" sz="1600" b="1" dirty="0" err="1" smtClean="0">
                  <a:sym typeface="Wingdings" panose="05000000000000000000" pitchFamily="2" charset="2"/>
                </a:rPr>
                <a:t>Tensile</a:t>
              </a:r>
              <a:r>
                <a:rPr lang="es-ES_tradnl" sz="1600" b="1" dirty="0" smtClean="0">
                  <a:sym typeface="Wingdings" panose="05000000000000000000" pitchFamily="2" charset="2"/>
                </a:rPr>
                <a:t> </a:t>
              </a:r>
              <a:r>
                <a:rPr lang="es-ES_tradnl" sz="1600" b="1" dirty="0" err="1" smtClean="0">
                  <a:sym typeface="Wingdings" panose="05000000000000000000" pitchFamily="2" charset="2"/>
                </a:rPr>
                <a:t>strengh</a:t>
              </a:r>
              <a:r>
                <a:rPr lang="es-ES_tradnl" sz="1600" b="1" dirty="0" smtClean="0">
                  <a:sym typeface="Wingdings" panose="05000000000000000000" pitchFamily="2" charset="2"/>
                </a:rPr>
                <a:t> </a:t>
              </a:r>
              <a:endParaRPr lang="es-ES_tradnl" b="1" dirty="0"/>
            </a:p>
            <a:p>
              <a:pPr lvl="1"/>
              <a:endParaRPr lang="es-ES_tradnl" b="1" dirty="0" smtClean="0"/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6665633" y="6680979"/>
              <a:ext cx="288032" cy="288032"/>
              <a:chOff x="6665633" y="6680979"/>
              <a:chExt cx="288032" cy="288032"/>
            </a:xfrm>
          </p:grpSpPr>
          <p:cxnSp>
            <p:nvCxnSpPr>
              <p:cNvPr id="3" name="2 Conector recto"/>
              <p:cNvCxnSpPr/>
              <p:nvPr/>
            </p:nvCxnSpPr>
            <p:spPr>
              <a:xfrm>
                <a:off x="6809649" y="6680979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Conector recto"/>
              <p:cNvCxnSpPr/>
              <p:nvPr/>
            </p:nvCxnSpPr>
            <p:spPr>
              <a:xfrm rot="16200000">
                <a:off x="6809649" y="6824995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2" descr="C:\Users\jam\Desktop\100OLYMP\P22717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52524"/>
            <a:ext cx="1397809" cy="186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7524328" y="5765368"/>
            <a:ext cx="1366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Dr. P. </a:t>
            </a:r>
            <a:r>
              <a:rPr lang="es-ES_tradnl" sz="1600" dirty="0" err="1" smtClean="0"/>
              <a:t>Mutjé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0293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830395" y="116632"/>
            <a:ext cx="542808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latin typeface="+mn-lt"/>
              </a:rPr>
              <a:t>L-4</a:t>
            </a:r>
            <a:endParaRPr lang="es-ES_tradnl" sz="3200" b="1" dirty="0" smtClean="0">
              <a:latin typeface="+mn-lt"/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Laboratory of chemical and biochemical </a:t>
            </a:r>
            <a:endParaRPr lang="en-US" b="1" dirty="0" smtClean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+mn-lt"/>
              </a:rPr>
              <a:t>technology</a:t>
            </a:r>
            <a:endParaRPr lang="es-ES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122" name="Picture 2" descr="C:\Users\jam\Desktop\100OLYMP\P2271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65255"/>
            <a:ext cx="1397809" cy="186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m\Desktop\100OLYMP\P22717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 bwMode="auto">
          <a:xfrm>
            <a:off x="579919" y="4638387"/>
            <a:ext cx="2981992" cy="192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am\Desktop\100OLYMP\P228177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9853"/>
          <a:stretch/>
        </p:blipFill>
        <p:spPr bwMode="auto">
          <a:xfrm>
            <a:off x="7524329" y="3554858"/>
            <a:ext cx="1397808" cy="1818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7308304" y="5394702"/>
            <a:ext cx="1787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Dr. F. </a:t>
            </a:r>
            <a:r>
              <a:rPr lang="es-ES_tradnl" sz="1600" dirty="0" err="1" smtClean="0"/>
              <a:t>Vilaseca</a:t>
            </a:r>
            <a:endParaRPr lang="es-ES_tradnl" sz="1600" dirty="0" smtClean="0"/>
          </a:p>
          <a:p>
            <a:r>
              <a:rPr lang="es-ES_tradnl" sz="1600" dirty="0" smtClean="0"/>
              <a:t>Dr. J.A. Méndez</a:t>
            </a:r>
            <a:endParaRPr lang="es-ES" sz="1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02334" y="1412776"/>
            <a:ext cx="42576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Production</a:t>
            </a:r>
            <a:r>
              <a:rPr lang="es-ES_tradnl" sz="1600" b="1" dirty="0" smtClean="0"/>
              <a:t> of NFC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smtClean="0">
                <a:sym typeface="Wingdings" panose="05000000000000000000" pitchFamily="2" charset="2"/>
              </a:rPr>
              <a:t>TEMPO ASSISTED OXIDATION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>
                <a:sym typeface="Wingdings" panose="05000000000000000000" pitchFamily="2" charset="2"/>
              </a:rPr>
              <a:t>Homogeneization</a:t>
            </a:r>
            <a:endParaRPr lang="es-ES_tradnl" sz="1600" b="1" dirty="0" smtClean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smtClean="0">
                <a:sym typeface="Wingdings" panose="05000000000000000000" pitchFamily="2" charset="2"/>
              </a:rPr>
              <a:t>Gel </a:t>
            </a:r>
            <a:r>
              <a:rPr lang="es-ES_tradnl" sz="1600" b="1" dirty="0" err="1" smtClean="0">
                <a:sym typeface="Wingdings" panose="05000000000000000000" pitchFamily="2" charset="2"/>
              </a:rPr>
              <a:t>texture</a:t>
            </a:r>
            <a:endParaRPr lang="es-ES_tradnl" sz="1600" b="1" dirty="0" smtClean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>
                <a:sym typeface="Wingdings" panose="05000000000000000000" pitchFamily="2" charset="2"/>
              </a:rPr>
              <a:t>Bacterial</a:t>
            </a:r>
            <a:r>
              <a:rPr lang="es-ES_tradnl" sz="1600" b="1" dirty="0" smtClean="0">
                <a:sym typeface="Wingdings" panose="05000000000000000000" pitchFamily="2" charset="2"/>
              </a:rPr>
              <a:t> </a:t>
            </a:r>
            <a:r>
              <a:rPr lang="es-ES_tradnl" sz="1600" b="1" dirty="0" err="1" smtClean="0">
                <a:sym typeface="Wingdings" panose="05000000000000000000" pitchFamily="2" charset="2"/>
              </a:rPr>
              <a:t>cellulose</a:t>
            </a:r>
            <a:r>
              <a:rPr lang="es-ES_tradnl" sz="1600" b="1" dirty="0" smtClean="0">
                <a:sym typeface="Wingdings" panose="05000000000000000000" pitchFamily="2" charset="2"/>
              </a:rPr>
              <a:t> </a:t>
            </a:r>
            <a:r>
              <a:rPr lang="es-ES_tradnl" sz="1600" b="1" dirty="0" err="1" smtClean="0">
                <a:sym typeface="Wingdings" panose="05000000000000000000" pitchFamily="2" charset="2"/>
              </a:rPr>
              <a:t>production</a:t>
            </a:r>
            <a:endParaRPr lang="es-ES_tradnl" sz="1600" b="1" dirty="0" smtClean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>
                <a:sym typeface="Wingdings" panose="05000000000000000000" pitchFamily="2" charset="2"/>
              </a:rPr>
              <a:t>Characterisation</a:t>
            </a:r>
            <a:endParaRPr lang="es-ES_tradnl" sz="1600" b="1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smtClean="0">
                <a:sym typeface="Wingdings" panose="05000000000000000000" pitchFamily="2" charset="2"/>
              </a:rPr>
              <a:t>NFC </a:t>
            </a:r>
            <a:r>
              <a:rPr lang="es-ES_tradnl" sz="1600" b="1" dirty="0" err="1" smtClean="0">
                <a:sym typeface="Wingdings" panose="05000000000000000000" pitchFamily="2" charset="2"/>
              </a:rPr>
              <a:t>chemical</a:t>
            </a:r>
            <a:r>
              <a:rPr lang="es-ES_tradnl" sz="1600" b="1" dirty="0" smtClean="0">
                <a:sym typeface="Wingdings" panose="05000000000000000000" pitchFamily="2" charset="2"/>
              </a:rPr>
              <a:t> </a:t>
            </a:r>
            <a:r>
              <a:rPr lang="es-ES_tradnl" sz="1600" b="1" dirty="0" err="1" smtClean="0">
                <a:sym typeface="Wingdings" panose="05000000000000000000" pitchFamily="2" charset="2"/>
              </a:rPr>
              <a:t>modification</a:t>
            </a:r>
            <a:endParaRPr lang="es-ES_tradnl" sz="1600" b="1" dirty="0" smtClean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>
                <a:sym typeface="Wingdings" panose="05000000000000000000" pitchFamily="2" charset="2"/>
              </a:rPr>
              <a:t>Biomedical</a:t>
            </a:r>
            <a:r>
              <a:rPr lang="es-ES_tradnl" sz="1600" b="1" dirty="0" smtClean="0">
                <a:sym typeface="Wingdings" panose="05000000000000000000" pitchFamily="2" charset="2"/>
              </a:rPr>
              <a:t> </a:t>
            </a:r>
            <a:r>
              <a:rPr lang="es-ES_tradnl" sz="1600" b="1" dirty="0" err="1" smtClean="0">
                <a:sym typeface="Wingdings" panose="05000000000000000000" pitchFamily="2" charset="2"/>
              </a:rPr>
              <a:t>applications</a:t>
            </a:r>
            <a:endParaRPr lang="es-ES_tradnl" sz="1600" b="1" dirty="0"/>
          </a:p>
          <a:p>
            <a:pPr lvl="1"/>
            <a:endParaRPr lang="es-ES_tradnl" b="1" dirty="0" smtClean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0" t="18259" r="2025" b="14532"/>
          <a:stretch/>
        </p:blipFill>
        <p:spPr bwMode="auto">
          <a:xfrm>
            <a:off x="3762576" y="4638387"/>
            <a:ext cx="3421010" cy="1928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2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23728" y="116632"/>
            <a:ext cx="467948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latin typeface="+mn-lt"/>
              </a:rPr>
              <a:t>L-5</a:t>
            </a:r>
            <a:endParaRPr lang="es-ES_tradnl" sz="3200" b="1" dirty="0" smtClean="0">
              <a:latin typeface="+mn-lt"/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Laboratory of paper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biotechnology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+mn-lt"/>
              </a:rPr>
              <a:t>and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nanotechnology</a:t>
            </a:r>
            <a:endParaRPr lang="es-ES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2" descr="C:\Users\jam\Desktop\100OLYMP\P2271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56792"/>
            <a:ext cx="1397809" cy="186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jam\Desktop\100OLYMP\P22717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/>
          <a:stretch/>
        </p:blipFill>
        <p:spPr bwMode="auto">
          <a:xfrm>
            <a:off x="683567" y="3691771"/>
            <a:ext cx="4055199" cy="2874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598217" y="3522494"/>
            <a:ext cx="1366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Dr. P. </a:t>
            </a:r>
            <a:r>
              <a:rPr lang="es-ES_tradnl" sz="1600" dirty="0" err="1" smtClean="0"/>
              <a:t>Mutjé</a:t>
            </a: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-36512" y="1490008"/>
            <a:ext cx="56749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Alternative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compositions</a:t>
            </a:r>
            <a:r>
              <a:rPr lang="es-ES_tradnl" sz="1600" b="1" dirty="0" smtClean="0"/>
              <a:t> and </a:t>
            </a:r>
            <a:r>
              <a:rPr lang="es-ES_tradnl" sz="1600" b="1" dirty="0" err="1" smtClean="0"/>
              <a:t>procedures</a:t>
            </a:r>
            <a:endParaRPr lang="es-ES_tradnl" sz="1600" b="1" dirty="0" smtClean="0"/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smtClean="0">
                <a:sym typeface="Symbol"/>
              </a:rPr>
              <a:t> % mineral </a:t>
            </a:r>
            <a:r>
              <a:rPr lang="es-ES_tradnl" sz="1600" b="1" dirty="0" err="1" smtClean="0">
                <a:sym typeface="Symbol"/>
              </a:rPr>
              <a:t>fillers</a:t>
            </a:r>
            <a:endParaRPr lang="es-ES_tradnl" sz="1600" b="1" dirty="0" smtClean="0">
              <a:sym typeface="Symbol"/>
            </a:endParaRP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>
                <a:sym typeface="Symbol"/>
              </a:rPr>
              <a:t>Bulk</a:t>
            </a:r>
            <a:r>
              <a:rPr lang="es-ES_tradnl" sz="1600" b="1" dirty="0" smtClean="0">
                <a:sym typeface="Symbol"/>
              </a:rPr>
              <a:t> NFC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smtClean="0">
                <a:sym typeface="Symbol"/>
              </a:rPr>
              <a:t>Surface NFC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>
                <a:sym typeface="Symbol"/>
              </a:rPr>
              <a:t>Biobeating</a:t>
            </a:r>
            <a:r>
              <a:rPr lang="es-ES_tradnl" sz="1600" b="1" dirty="0" smtClean="0">
                <a:sym typeface="Symbol"/>
              </a:rPr>
              <a:t> </a:t>
            </a:r>
            <a:endParaRPr lang="es-ES_tradnl" sz="1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54707" y="4505052"/>
            <a:ext cx="50817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itchFamily="34" charset="0"/>
              <a:buChar char="•"/>
            </a:pPr>
            <a:r>
              <a:rPr lang="es-ES_tradnl" sz="1600" b="1" dirty="0" err="1" smtClean="0">
                <a:sym typeface="Symbol"/>
              </a:rPr>
              <a:t>Less</a:t>
            </a:r>
            <a:r>
              <a:rPr lang="es-ES_tradnl" sz="1600" b="1" dirty="0" smtClean="0">
                <a:sym typeface="Symbol"/>
              </a:rPr>
              <a:t> </a:t>
            </a:r>
            <a:r>
              <a:rPr lang="es-ES_tradnl" sz="1600" b="1" dirty="0" err="1" smtClean="0">
                <a:sym typeface="Symbol"/>
              </a:rPr>
              <a:t>aggresive</a:t>
            </a:r>
            <a:r>
              <a:rPr lang="es-ES_tradnl" sz="1600" b="1" dirty="0" smtClean="0">
                <a:sym typeface="Symbol"/>
              </a:rPr>
              <a:t> </a:t>
            </a:r>
            <a:r>
              <a:rPr lang="es-ES_tradnl" sz="1600" b="1" dirty="0" err="1" smtClean="0">
                <a:sym typeface="Symbol"/>
              </a:rPr>
              <a:t>processing</a:t>
            </a:r>
            <a:endParaRPr lang="es-ES_tradnl" sz="1600" b="1" dirty="0" smtClean="0">
              <a:sym typeface="Symbol"/>
            </a:endParaRPr>
          </a:p>
          <a:p>
            <a:pPr marL="1200150" lvl="2" indent="-285750">
              <a:buFont typeface="Arial" pitchFamily="34" charset="0"/>
              <a:buChar char="•"/>
            </a:pPr>
            <a:endParaRPr lang="es-ES_tradnl" sz="1600" b="1" dirty="0">
              <a:sym typeface="Symbol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sz="1600" b="1" dirty="0" err="1" smtClean="0">
                <a:sym typeface="Symbol"/>
              </a:rPr>
              <a:t>Increase</a:t>
            </a:r>
            <a:r>
              <a:rPr lang="es-ES_tradnl" sz="1600" b="1" dirty="0" smtClean="0">
                <a:sym typeface="Symbol"/>
              </a:rPr>
              <a:t> of </a:t>
            </a:r>
            <a:r>
              <a:rPr lang="es-ES_tradnl" sz="1600" b="1" dirty="0" err="1" smtClean="0">
                <a:sym typeface="Symbol"/>
              </a:rPr>
              <a:t>mechanical</a:t>
            </a:r>
            <a:r>
              <a:rPr lang="es-ES_tradnl" sz="1600" b="1" dirty="0" smtClean="0">
                <a:sym typeface="Symbol"/>
              </a:rPr>
              <a:t> </a:t>
            </a:r>
            <a:r>
              <a:rPr lang="es-ES_tradnl" sz="1600" b="1" dirty="0" err="1" smtClean="0">
                <a:sym typeface="Symbol"/>
              </a:rPr>
              <a:t>properties</a:t>
            </a:r>
            <a:endParaRPr lang="es-ES_tradnl" sz="1600" b="1" dirty="0" smtClean="0">
              <a:sym typeface="Symbol"/>
            </a:endParaRPr>
          </a:p>
          <a:p>
            <a:pPr marL="1200150" lvl="2" indent="-285750">
              <a:buFont typeface="Arial" pitchFamily="34" charset="0"/>
              <a:buChar char="•"/>
            </a:pPr>
            <a:endParaRPr lang="es-ES_tradnl" sz="1600" b="1" dirty="0" smtClean="0">
              <a:sym typeface="Symbol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s-ES_tradnl" sz="1600" b="1" dirty="0" err="1" smtClean="0">
                <a:sym typeface="Symbol"/>
              </a:rPr>
              <a:t>Better</a:t>
            </a:r>
            <a:r>
              <a:rPr lang="es-ES_tradnl" sz="1600" b="1" dirty="0" smtClean="0">
                <a:sym typeface="Symbol"/>
              </a:rPr>
              <a:t> use of </a:t>
            </a:r>
            <a:r>
              <a:rPr lang="es-ES_tradnl" sz="1600" b="1" dirty="0" err="1" smtClean="0">
                <a:sym typeface="Symbol"/>
              </a:rPr>
              <a:t>secondary</a:t>
            </a:r>
            <a:r>
              <a:rPr lang="es-ES_tradnl" sz="1600" b="1" dirty="0" smtClean="0">
                <a:sym typeface="Symbol"/>
              </a:rPr>
              <a:t> </a:t>
            </a:r>
            <a:r>
              <a:rPr lang="es-ES_tradnl" sz="1600" b="1" dirty="0" err="1" smtClean="0">
                <a:sym typeface="Symbol"/>
              </a:rPr>
              <a:t>fibres</a:t>
            </a:r>
            <a:endParaRPr lang="es-ES_tradnl" sz="1600" b="1" dirty="0"/>
          </a:p>
          <a:p>
            <a:pPr marL="742950" lvl="1" indent="-285750">
              <a:buFontTx/>
              <a:buChar char="-"/>
            </a:pPr>
            <a:endParaRPr lang="es-ES_tradnl" b="1" dirty="0" smtClean="0"/>
          </a:p>
        </p:txBody>
      </p:sp>
    </p:spTree>
    <p:extLst>
      <p:ext uri="{BB962C8B-B14F-4D97-AF65-F5344CB8AC3E}">
        <p14:creationId xmlns:p14="http://schemas.microsoft.com/office/powerpoint/2010/main" val="41258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71800" y="130522"/>
            <a:ext cx="34099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latin typeface="+mn-lt"/>
              </a:rPr>
              <a:t>L-6</a:t>
            </a:r>
            <a:endParaRPr lang="es-ES_tradnl" sz="3200" b="1" dirty="0" smtClean="0">
              <a:latin typeface="+mn-lt"/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Laboratory of </a:t>
            </a:r>
            <a:r>
              <a:rPr lang="en-US" b="1" dirty="0" err="1">
                <a:solidFill>
                  <a:schemeClr val="tx2"/>
                </a:solidFill>
                <a:latin typeface="+mn-lt"/>
              </a:rPr>
              <a:t>nanopaper</a:t>
            </a:r>
            <a:endParaRPr lang="es-ES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7" name="Picture 3" descr="C:\Users\jam\Desktop\100OLYMP\P2271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7376"/>
            <a:ext cx="2795618" cy="372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595440" y="2132856"/>
            <a:ext cx="3270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Vacuum</a:t>
            </a:r>
            <a:r>
              <a:rPr lang="es-ES_tradnl" sz="1600" b="1" dirty="0" smtClean="0"/>
              <a:t> </a:t>
            </a:r>
            <a:r>
              <a:rPr lang="en-US" sz="1600" b="1" dirty="0" smtClean="0"/>
              <a:t>assisted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former</a:t>
            </a:r>
            <a:endParaRPr lang="es-ES_tradnl" sz="16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Millipore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membranes</a:t>
            </a:r>
            <a:endParaRPr lang="es-ES_tradnl" sz="16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smtClean="0"/>
              <a:t>Long time </a:t>
            </a:r>
            <a:r>
              <a:rPr lang="es-ES_tradnl" sz="1600" b="1" dirty="0" err="1" smtClean="0"/>
              <a:t>formation</a:t>
            </a:r>
            <a:endParaRPr lang="es-ES_tradnl" sz="1600" b="1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3563888" y="1603137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solidFill>
                  <a:schemeClr val="tx2"/>
                </a:solidFill>
              </a:rPr>
              <a:t>Nanopaper</a:t>
            </a:r>
            <a:r>
              <a:rPr lang="es-ES_tradnl" b="1" dirty="0" smtClean="0">
                <a:solidFill>
                  <a:schemeClr val="tx2"/>
                </a:solidFill>
              </a:rPr>
              <a:t> </a:t>
            </a:r>
            <a:r>
              <a:rPr lang="es-ES_tradnl" b="1" dirty="0" err="1" smtClean="0">
                <a:solidFill>
                  <a:schemeClr val="tx2"/>
                </a:solidFill>
              </a:rPr>
              <a:t>sheet</a:t>
            </a:r>
            <a:r>
              <a:rPr lang="es-ES_tradnl" b="1" dirty="0" smtClean="0">
                <a:solidFill>
                  <a:schemeClr val="tx2"/>
                </a:solidFill>
              </a:rPr>
              <a:t> </a:t>
            </a:r>
            <a:r>
              <a:rPr lang="es-ES_tradnl" b="1" dirty="0" err="1" smtClean="0">
                <a:solidFill>
                  <a:schemeClr val="tx2"/>
                </a:solidFill>
              </a:rPr>
              <a:t>former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jam\Desktop\2014-02-27 11.19.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9" b="4019"/>
          <a:stretch/>
        </p:blipFill>
        <p:spPr bwMode="auto">
          <a:xfrm>
            <a:off x="3740122" y="3573016"/>
            <a:ext cx="2981082" cy="304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am\Desktop\100OLYMP\P2271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60987"/>
            <a:ext cx="1397809" cy="186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308304" y="5826750"/>
            <a:ext cx="174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Dr. M.A. </a:t>
            </a:r>
            <a:r>
              <a:rPr lang="es-ES_tradnl" sz="1600" dirty="0" err="1" smtClean="0"/>
              <a:t>Pèlach</a:t>
            </a:r>
            <a:endParaRPr lang="es-ES" sz="1600" dirty="0"/>
          </a:p>
        </p:txBody>
      </p:sp>
      <p:pic>
        <p:nvPicPr>
          <p:cNvPr id="12" name="Picture 2" descr="C:\Users\jam\Desktop\100OLYMP\P22717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65255"/>
            <a:ext cx="1397809" cy="186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308304" y="5517232"/>
            <a:ext cx="1622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Dr. F. </a:t>
            </a:r>
            <a:r>
              <a:rPr lang="es-ES_tradnl" sz="1600" dirty="0" err="1" smtClean="0"/>
              <a:t>Vilaseca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934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100775" y="116632"/>
            <a:ext cx="28873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latin typeface="+mn-lt"/>
              </a:rPr>
              <a:t>L-7</a:t>
            </a:r>
            <a:endParaRPr lang="es-ES_tradnl" sz="3200" b="1" dirty="0" smtClean="0">
              <a:latin typeface="+mn-lt"/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Laboratory of assays</a:t>
            </a:r>
            <a:endParaRPr lang="es-ES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Picture 2" descr="C:\Users\jam\Desktop\100OLYMP\P2271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65255"/>
            <a:ext cx="1397809" cy="186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am\Desktop\100OLYMP\P2271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09471"/>
            <a:ext cx="1397809" cy="186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am\Desktop\100OLYMP\P22717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6"/>
          <a:stretch/>
        </p:blipFill>
        <p:spPr bwMode="auto">
          <a:xfrm>
            <a:off x="527544" y="4643919"/>
            <a:ext cx="2981992" cy="1957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am\Desktop\100OLYMP\P22717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/>
          <a:stretch/>
        </p:blipFill>
        <p:spPr bwMode="auto">
          <a:xfrm>
            <a:off x="3678240" y="4643919"/>
            <a:ext cx="2981992" cy="196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jam\Desktop\100OLYMP\P22717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4" y="1988840"/>
            <a:ext cx="2981992" cy="223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308304" y="5436513"/>
            <a:ext cx="174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Dr. M.A. </a:t>
            </a:r>
            <a:r>
              <a:rPr lang="es-ES_tradnl" sz="1600" dirty="0" err="1" smtClean="0"/>
              <a:t>Pèlach</a:t>
            </a:r>
            <a:endParaRPr lang="es-ES_tradnl" sz="1600" dirty="0" smtClean="0"/>
          </a:p>
          <a:p>
            <a:r>
              <a:rPr lang="es-ES_tradnl" sz="1600" dirty="0" smtClean="0"/>
              <a:t>Dr. M. </a:t>
            </a:r>
            <a:r>
              <a:rPr lang="es-ES_tradnl" sz="1600" dirty="0" err="1" smtClean="0"/>
              <a:t>Alcalà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220418" y="1412776"/>
            <a:ext cx="40158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_tradnl" sz="1600" b="1" dirty="0" err="1" smtClean="0"/>
              <a:t>Roughness</a:t>
            </a:r>
            <a:endParaRPr lang="es-ES_tradnl" sz="1600" b="1" dirty="0" smtClean="0"/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/>
              <a:t>Air </a:t>
            </a:r>
            <a:r>
              <a:rPr lang="en-US" sz="1600" b="1" dirty="0" err="1"/>
              <a:t>permeance</a:t>
            </a:r>
            <a:r>
              <a:rPr lang="en-US" sz="1600" b="1" dirty="0"/>
              <a:t> and air </a:t>
            </a:r>
            <a:r>
              <a:rPr lang="en-US" sz="1600" b="1" dirty="0" smtClean="0"/>
              <a:t>resistance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/>
              <a:t>Tearing resistance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err="1" smtClean="0"/>
              <a:t>Fibre</a:t>
            </a:r>
            <a:r>
              <a:rPr lang="en-US" sz="1600" b="1" dirty="0" smtClean="0"/>
              <a:t> dimensions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/>
              <a:t>Tensile strength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/>
              <a:t>Resistance to bending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/>
              <a:t>Bursting strength</a:t>
            </a:r>
          </a:p>
        </p:txBody>
      </p:sp>
    </p:spTree>
    <p:extLst>
      <p:ext uri="{BB962C8B-B14F-4D97-AF65-F5344CB8AC3E}">
        <p14:creationId xmlns:p14="http://schemas.microsoft.com/office/powerpoint/2010/main" val="42892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218322" y="116632"/>
            <a:ext cx="46522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latin typeface="+mn-lt"/>
              </a:rPr>
              <a:t>L-8</a:t>
            </a:r>
            <a:endParaRPr lang="es-ES_tradnl" sz="3200" b="1" dirty="0" smtClean="0">
              <a:latin typeface="+mn-lt"/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Laboratory of composite materials</a:t>
            </a:r>
            <a:endParaRPr lang="es-ES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098" name="Picture 2" descr="C:\Users\jam\Desktop\100OLYMP\P2271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722" y="1565255"/>
            <a:ext cx="1397809" cy="186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m\Desktop\100OLYMP\P2271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71" y="3509471"/>
            <a:ext cx="1397809" cy="186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r="10322" b="7290"/>
          <a:stretch/>
        </p:blipFill>
        <p:spPr bwMode="auto">
          <a:xfrm>
            <a:off x="490566" y="1667539"/>
            <a:ext cx="2853818" cy="229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Trabajo\Trabajo\Página web\Equipamiento\Inyectora Arbur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4401"/>
            <a:ext cx="2876840" cy="215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347864" y="1484784"/>
            <a:ext cx="42130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Fibres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produced</a:t>
            </a:r>
            <a:r>
              <a:rPr lang="es-ES_tradnl" sz="1600" b="1" dirty="0" smtClean="0"/>
              <a:t> in L-1 / </a:t>
            </a:r>
            <a:r>
              <a:rPr lang="es-ES_tradnl" sz="1600" b="1" dirty="0" err="1" smtClean="0"/>
              <a:t>strands</a:t>
            </a:r>
            <a:endParaRPr lang="es-ES_tradnl" sz="16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Polyolefins</a:t>
            </a:r>
            <a:r>
              <a:rPr lang="es-ES_tradnl" sz="1600" b="1" dirty="0" smtClean="0"/>
              <a:t>/</a:t>
            </a:r>
            <a:r>
              <a:rPr lang="es-ES_tradnl" sz="1600" b="1" dirty="0" err="1" smtClean="0"/>
              <a:t>biodeg</a:t>
            </a:r>
            <a:r>
              <a:rPr lang="es-ES_tradnl" sz="1600" b="1" dirty="0" smtClean="0"/>
              <a:t>. Matrices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Compounding</a:t>
            </a:r>
            <a:r>
              <a:rPr lang="es-ES_tradnl" sz="1600" b="1" dirty="0" smtClean="0"/>
              <a:t>: </a:t>
            </a:r>
            <a:r>
              <a:rPr lang="es-ES_tradnl" sz="1600" b="1" dirty="0" err="1" smtClean="0"/>
              <a:t>kinetic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comp.</a:t>
            </a:r>
            <a:endParaRPr lang="es-ES_tradnl" sz="16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/>
              <a:t>Processing</a:t>
            </a:r>
            <a:endParaRPr lang="es-ES_tradnl" sz="1600" b="1" dirty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/>
              <a:t>Injection-moulding</a:t>
            </a:r>
            <a:endParaRPr lang="es-ES_tradnl" sz="1600" b="1" dirty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Extrusion</a:t>
            </a:r>
            <a:endParaRPr lang="es-ES_tradnl" sz="16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err="1" smtClean="0"/>
              <a:t>Transforming</a:t>
            </a:r>
            <a:endParaRPr lang="es-ES_tradnl" sz="1600" b="1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b="1" dirty="0" smtClean="0"/>
              <a:t>Rapid </a:t>
            </a:r>
            <a:r>
              <a:rPr lang="es-ES_tradnl" sz="1600" b="1" dirty="0" err="1" smtClean="0"/>
              <a:t>prototyping</a:t>
            </a:r>
            <a:endParaRPr lang="es-ES_tradnl" sz="1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380312" y="5508521"/>
            <a:ext cx="1750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Dr. X. </a:t>
            </a:r>
            <a:r>
              <a:rPr lang="es-ES_tradnl" sz="1600" dirty="0" err="1" smtClean="0"/>
              <a:t>Espinach</a:t>
            </a:r>
            <a:endParaRPr lang="es-ES_tradnl" sz="1600" dirty="0" smtClean="0"/>
          </a:p>
          <a:p>
            <a:r>
              <a:rPr lang="es-ES_tradnl" sz="1600" dirty="0" smtClean="0"/>
              <a:t>Dr. F. Julián</a:t>
            </a:r>
            <a:endParaRPr lang="es-ES" sz="16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31772"/>
            <a:ext cx="2520280" cy="2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97056" y="116632"/>
            <a:ext cx="42947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latin typeface="+mn-lt"/>
              </a:rPr>
              <a:t>L-9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Laboratory of life cycle analysis</a:t>
            </a:r>
            <a:endParaRPr lang="es-ES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170" name="Picture 2" descr="C:\Users\jam\Desktop\100OLYMP\P2271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65255"/>
            <a:ext cx="1397809" cy="186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/>
          <a:stretch/>
        </p:blipFill>
        <p:spPr bwMode="auto">
          <a:xfrm>
            <a:off x="899592" y="1772816"/>
            <a:ext cx="627388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jam\Desktop\100OLYMP\P22817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3" r="8884"/>
          <a:stretch/>
        </p:blipFill>
        <p:spPr bwMode="auto">
          <a:xfrm>
            <a:off x="7582707" y="3573016"/>
            <a:ext cx="1411438" cy="1866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490461" y="5439283"/>
            <a:ext cx="169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Dr. J. Pujol</a:t>
            </a:r>
          </a:p>
          <a:p>
            <a:r>
              <a:rPr lang="es-ES_tradnl" sz="1600" dirty="0" smtClean="0"/>
              <a:t>Sr. M. Delgado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3481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25675" y="116632"/>
            <a:ext cx="36375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latin typeface="+mn-lt"/>
              </a:rPr>
              <a:t>L-10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Laboratory of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food contact</a:t>
            </a:r>
            <a:endParaRPr lang="es-ES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194" name="Picture 2" descr="C:\Users\jam\Desktop\100OLYMP\P2271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65255"/>
            <a:ext cx="1397809" cy="186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490461" y="3429000"/>
            <a:ext cx="1226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Dr. J. Puig</a:t>
            </a:r>
            <a:endParaRPr lang="es-E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96229" y="1951672"/>
            <a:ext cx="627126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Fastness </a:t>
            </a:r>
            <a:r>
              <a:rPr lang="en-US" sz="1600" b="1" dirty="0"/>
              <a:t>of fluorescent whitened paper and </a:t>
            </a:r>
            <a:r>
              <a:rPr lang="en-US" sz="1600" b="1" dirty="0" smtClean="0"/>
              <a:t>board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 smtClean="0"/>
              <a:t>Colour</a:t>
            </a:r>
            <a:r>
              <a:rPr lang="en-US" sz="1600" b="1" dirty="0" smtClean="0"/>
              <a:t> fastness </a:t>
            </a:r>
            <a:r>
              <a:rPr lang="en-US" sz="1600" b="1" dirty="0"/>
              <a:t>of dyed paper and </a:t>
            </a:r>
            <a:r>
              <a:rPr lang="en-US" sz="1600" b="1" dirty="0" smtClean="0"/>
              <a:t>board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Metals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Security in toys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Microbiology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Pentachlorophenol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Optical properties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Heavy metals in packaging</a:t>
            </a:r>
            <a:endParaRPr lang="es-ES_tradnl" b="1" dirty="0"/>
          </a:p>
          <a:p>
            <a:pPr lvl="1"/>
            <a:endParaRPr lang="es-ES_tradnl" b="1" dirty="0" smtClean="0"/>
          </a:p>
        </p:txBody>
      </p:sp>
    </p:spTree>
    <p:extLst>
      <p:ext uri="{BB962C8B-B14F-4D97-AF65-F5344CB8AC3E}">
        <p14:creationId xmlns:p14="http://schemas.microsoft.com/office/powerpoint/2010/main" val="14920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15816" y="476672"/>
            <a:ext cx="3340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latin typeface="+mn-lt"/>
              </a:rPr>
              <a:t>City of Girona</a:t>
            </a:r>
            <a:endParaRPr lang="es-ES" sz="3200" b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t="18601" r="7155" b="14406"/>
          <a:stretch/>
        </p:blipFill>
        <p:spPr bwMode="auto">
          <a:xfrm>
            <a:off x="827584" y="1628800"/>
            <a:ext cx="735249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97044" y="5805264"/>
            <a:ext cx="4883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b="1" dirty="0" err="1" smtClean="0"/>
              <a:t>Catalonia</a:t>
            </a:r>
            <a:r>
              <a:rPr lang="es-ES_tradnl" b="1" dirty="0" smtClean="0"/>
              <a:t>. 100 km </a:t>
            </a:r>
            <a:r>
              <a:rPr lang="es-ES_tradnl" b="1" dirty="0" err="1" smtClean="0"/>
              <a:t>from</a:t>
            </a:r>
            <a:r>
              <a:rPr lang="es-ES_tradnl" b="1" dirty="0" smtClean="0"/>
              <a:t> Barcelona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err="1" smtClean="0"/>
              <a:t>Universitary</a:t>
            </a:r>
            <a:r>
              <a:rPr lang="es-ES_tradnl" b="1" dirty="0" smtClean="0"/>
              <a:t>  </a:t>
            </a:r>
            <a:r>
              <a:rPr lang="es-ES_tradnl" b="1" dirty="0" err="1" smtClean="0"/>
              <a:t>city</a:t>
            </a:r>
            <a:endParaRPr lang="es-ES_tradnl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err="1" smtClean="0"/>
              <a:t>Population</a:t>
            </a:r>
            <a:r>
              <a:rPr lang="es-ES_tradnl" b="1" dirty="0" smtClean="0"/>
              <a:t>: 97000 in.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166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illo"/>
          <p:cNvSpPr/>
          <p:nvPr/>
        </p:nvSpPr>
        <p:spPr>
          <a:xfrm>
            <a:off x="2311161" y="1836160"/>
            <a:ext cx="4061039" cy="4061039"/>
          </a:xfrm>
          <a:prstGeom prst="donut">
            <a:avLst>
              <a:gd name="adj" fmla="val 1563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03848" y="391235"/>
            <a:ext cx="2654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err="1" smtClean="0">
                <a:latin typeface="+mn-lt"/>
              </a:rPr>
              <a:t>Main</a:t>
            </a:r>
            <a:r>
              <a:rPr lang="es-ES_tradnl" sz="3200" b="1" dirty="0" smtClean="0">
                <a:latin typeface="+mn-lt"/>
              </a:rPr>
              <a:t> </a:t>
            </a:r>
            <a:r>
              <a:rPr lang="es-ES_tradnl" sz="3200" b="1" dirty="0" err="1" smtClean="0">
                <a:latin typeface="+mn-lt"/>
              </a:rPr>
              <a:t>focus</a:t>
            </a:r>
            <a:endParaRPr lang="es-ES" b="1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70920" y="3284984"/>
            <a:ext cx="2063385" cy="110799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6600" b="1" dirty="0" smtClean="0"/>
              <a:t>NFC</a:t>
            </a:r>
            <a:endParaRPr lang="es-ES" sz="6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699792" y="1753652"/>
            <a:ext cx="3240360" cy="49244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Papermaking</a:t>
            </a:r>
            <a:endParaRPr lang="es-ES" sz="2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267744" y="5491510"/>
            <a:ext cx="3838132" cy="89255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Special</a:t>
            </a:r>
            <a:r>
              <a:rPr lang="es-ES_tradnl" sz="2600" b="1" dirty="0" smtClean="0"/>
              <a:t> </a:t>
            </a:r>
            <a:r>
              <a:rPr lang="es-ES_tradnl" sz="2600" b="1" dirty="0" err="1" smtClean="0"/>
              <a:t>properties</a:t>
            </a:r>
            <a:r>
              <a:rPr lang="es-ES_tradnl" sz="2600" b="1" dirty="0" smtClean="0"/>
              <a:t> of </a:t>
            </a:r>
            <a:r>
              <a:rPr lang="es-ES_tradnl" sz="2600" b="1" dirty="0" err="1" smtClean="0"/>
              <a:t>nanopaper</a:t>
            </a:r>
            <a:endParaRPr lang="es-ES" sz="2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940152" y="3309484"/>
            <a:ext cx="3096344" cy="89255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600" b="1" dirty="0" smtClean="0"/>
              <a:t>Film </a:t>
            </a:r>
            <a:r>
              <a:rPr lang="es-ES_tradnl" sz="2600" b="1" dirty="0" err="1" smtClean="0"/>
              <a:t>reinforcement</a:t>
            </a:r>
            <a:endParaRPr lang="es-ES" sz="2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95536" y="3369230"/>
            <a:ext cx="2461224" cy="89255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600" b="1" dirty="0" err="1" smtClean="0"/>
              <a:t>Bio</a:t>
            </a:r>
            <a:r>
              <a:rPr lang="es-ES_tradnl" sz="2600" b="1" dirty="0" smtClean="0"/>
              <a:t>-nano</a:t>
            </a:r>
          </a:p>
          <a:p>
            <a:pPr algn="ctr"/>
            <a:r>
              <a:rPr lang="es-ES_tradnl" sz="2600" b="1" dirty="0" err="1" smtClean="0"/>
              <a:t>composites</a:t>
            </a:r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10554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09376" y="391235"/>
            <a:ext cx="444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err="1" smtClean="0">
                <a:latin typeface="+mn-lt"/>
              </a:rPr>
              <a:t>Acknowledgement</a:t>
            </a:r>
            <a:endParaRPr lang="es-ES" b="1" dirty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96229" y="1951672"/>
            <a:ext cx="15376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z="1600" b="1" dirty="0" smtClean="0"/>
              <a:t>Sponsors</a:t>
            </a:r>
            <a:endParaRPr lang="es-ES_tradnl" b="1" dirty="0"/>
          </a:p>
          <a:p>
            <a:pPr lvl="1"/>
            <a:endParaRPr lang="es-ES_tradnl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524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educacionsinfronteras.org/files/4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2686664" cy="7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1019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9" r="72518"/>
          <a:stretch/>
        </p:blipFill>
        <p:spPr bwMode="auto">
          <a:xfrm>
            <a:off x="7740352" y="2276872"/>
            <a:ext cx="880945" cy="128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506181" y="3461519"/>
            <a:ext cx="658706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z="1600" b="1" dirty="0" err="1" smtClean="0"/>
              <a:t>Members</a:t>
            </a:r>
            <a:r>
              <a:rPr lang="es-ES_tradnl" sz="1600" b="1" dirty="0" smtClean="0"/>
              <a:t> of LEPAMAP </a:t>
            </a:r>
            <a:r>
              <a:rPr lang="es-ES_tradnl" sz="1600" b="1" dirty="0" err="1" smtClean="0"/>
              <a:t>Group</a:t>
            </a:r>
            <a:r>
              <a:rPr lang="es-ES_tradnl" sz="1600" b="1" dirty="0" smtClean="0"/>
              <a:t>, PRODIS and </a:t>
            </a:r>
            <a:r>
              <a:rPr lang="es-ES_tradnl" sz="1600" b="1" dirty="0" err="1" smtClean="0"/>
              <a:t>Modifibres</a:t>
            </a:r>
            <a:endParaRPr lang="es-ES_tradnl" sz="16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s-ES_tradnl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b="1" dirty="0" err="1" smtClean="0"/>
              <a:t>Audience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for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your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kind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attention</a:t>
            </a:r>
            <a:endParaRPr lang="es-ES_tradnl" b="1" dirty="0"/>
          </a:p>
          <a:p>
            <a:pPr lvl="1"/>
            <a:endParaRPr lang="es-ES_tradnl" b="1" dirty="0" smtClean="0"/>
          </a:p>
        </p:txBody>
      </p:sp>
    </p:spTree>
    <p:extLst>
      <p:ext uri="{BB962C8B-B14F-4D97-AF65-F5344CB8AC3E}">
        <p14:creationId xmlns:p14="http://schemas.microsoft.com/office/powerpoint/2010/main" val="70876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15816" y="476672"/>
            <a:ext cx="3340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latin typeface="+mn-lt"/>
              </a:rPr>
              <a:t>City of Girona</a:t>
            </a:r>
            <a:endParaRPr lang="es-ES" sz="3200" b="1" dirty="0">
              <a:latin typeface="+mn-lt"/>
            </a:endParaRPr>
          </a:p>
        </p:txBody>
      </p:sp>
      <p:pic>
        <p:nvPicPr>
          <p:cNvPr id="2052" name="Picture 4" descr="http://www.udg.edu/Portals/3/empleo/giro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3261120" cy="2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alameme.com/img/contingut/costa_brava_362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93814"/>
            <a:ext cx="2903539" cy="29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estaticos04.marca.com/blogs/palillerosvssurferos/imagenes_posts/2012/12/04/26905_570x33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r="8242"/>
          <a:stretch/>
        </p:blipFill>
        <p:spPr bwMode="auto">
          <a:xfrm>
            <a:off x="506729" y="1669012"/>
            <a:ext cx="2568540" cy="192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blocdejavier.files.wordpress.com/2012/05/dali-muchacha-en-la-ventana-19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3693813"/>
            <a:ext cx="2057993" cy="29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andalan.es/wp-content/uploads/cadaque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68"/>
          <a:stretch/>
        </p:blipFill>
        <p:spPr bwMode="auto">
          <a:xfrm>
            <a:off x="5662865" y="1669012"/>
            <a:ext cx="3289774" cy="21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monsabor.files.wordpress.com/2013/05/plato-del-celler-de-can-roc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14" y="1649965"/>
            <a:ext cx="2373809" cy="189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23728" y="476672"/>
            <a:ext cx="4796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err="1" smtClean="0">
                <a:latin typeface="+mn-lt"/>
              </a:rPr>
              <a:t>University</a:t>
            </a:r>
            <a:r>
              <a:rPr lang="es-ES_tradnl" sz="3200" b="1" dirty="0" smtClean="0">
                <a:latin typeface="+mn-lt"/>
              </a:rPr>
              <a:t> of Girona</a:t>
            </a:r>
            <a:endParaRPr lang="es-ES" sz="3200" b="1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410151" y="5805264"/>
            <a:ext cx="5373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b="1" dirty="0" smtClean="0"/>
              <a:t>13000 </a:t>
            </a:r>
            <a:r>
              <a:rPr lang="es-ES_tradnl" b="1" dirty="0" err="1" smtClean="0"/>
              <a:t>students</a:t>
            </a:r>
            <a:endParaRPr lang="es-ES_tradnl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smtClean="0"/>
              <a:t>1200 </a:t>
            </a:r>
            <a:r>
              <a:rPr lang="es-ES_tradnl" b="1" dirty="0" err="1" smtClean="0"/>
              <a:t>professors</a:t>
            </a:r>
            <a:endParaRPr lang="es-ES_tradnl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err="1" smtClean="0"/>
              <a:t>Science</a:t>
            </a:r>
            <a:r>
              <a:rPr lang="es-ES_tradnl" b="1" dirty="0" smtClean="0"/>
              <a:t>, </a:t>
            </a:r>
            <a:r>
              <a:rPr lang="es-ES_tradnl" b="1" dirty="0" err="1" smtClean="0"/>
              <a:t>letters</a:t>
            </a:r>
            <a:r>
              <a:rPr lang="es-ES_tradnl" b="1" dirty="0" smtClean="0"/>
              <a:t>, </a:t>
            </a:r>
            <a:r>
              <a:rPr lang="es-ES_tradnl" b="1" dirty="0" err="1" smtClean="0"/>
              <a:t>polytechnical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studies</a:t>
            </a:r>
            <a:endParaRPr lang="es-ES" b="1" dirty="0"/>
          </a:p>
        </p:txBody>
      </p:sp>
      <p:pic>
        <p:nvPicPr>
          <p:cNvPr id="1028" name="Picture 4" descr="https://static.udg.edu/0/UltraPhotoGallery/11374/135/IMG_1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01" y="3766986"/>
            <a:ext cx="2952328" cy="19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iac.cat/sites/default/files/styles/large/public/IMG_2523.JPG?itok=2Gkwn2N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6"/>
          <a:stretch/>
        </p:blipFill>
        <p:spPr bwMode="auto">
          <a:xfrm>
            <a:off x="4521981" y="1684962"/>
            <a:ext cx="3324247" cy="203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s.fpdgi.org/pwhimg-noticia-800-600/fll-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7"/>
          <a:stretch/>
        </p:blipFill>
        <p:spPr bwMode="auto">
          <a:xfrm>
            <a:off x="4521982" y="3766986"/>
            <a:ext cx="3324247" cy="195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4"/>
          <a:stretch/>
        </p:blipFill>
        <p:spPr bwMode="auto">
          <a:xfrm>
            <a:off x="1497960" y="1684962"/>
            <a:ext cx="2969869" cy="20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3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89651" y="476672"/>
            <a:ext cx="480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+mn-lt"/>
              </a:rPr>
              <a:t>EPS-</a:t>
            </a:r>
            <a:r>
              <a:rPr lang="es-ES_tradnl" sz="2800" b="1" dirty="0" err="1" smtClean="0">
                <a:latin typeface="+mn-lt"/>
              </a:rPr>
              <a:t>Technical</a:t>
            </a:r>
            <a:r>
              <a:rPr lang="es-ES_tradnl" sz="2800" b="1" dirty="0" smtClean="0">
                <a:latin typeface="+mn-lt"/>
              </a:rPr>
              <a:t> </a:t>
            </a:r>
            <a:r>
              <a:rPr lang="es-ES_tradnl" sz="2800" b="1" dirty="0" err="1" smtClean="0">
                <a:latin typeface="+mn-lt"/>
              </a:rPr>
              <a:t>Degrees</a:t>
            </a:r>
            <a:endParaRPr lang="es-ES" sz="2800" b="1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75656" y="1458064"/>
            <a:ext cx="74168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Industrial sector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Chemical Engineering (DQE)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Mechanical Engineering (DME)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Electrical Engineering (DEE)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Industrial Electronics &amp; Automatics (DIEA)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Industrial Technologies (DIT)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Double degree IT + </a:t>
            </a:r>
            <a:r>
              <a:rPr lang="en-US" dirty="0" err="1" smtClean="0"/>
              <a:t>adm.</a:t>
            </a:r>
            <a:r>
              <a:rPr lang="en-US" dirty="0" smtClean="0"/>
              <a:t> and direction of companies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Double degree EE+ IEA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Construction sector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Architecture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Construction Engineering</a:t>
            </a:r>
          </a:p>
          <a:p>
            <a:pPr marL="742950" lvl="1" indent="-285750">
              <a:buFontTx/>
              <a:buChar char="-"/>
            </a:pPr>
            <a:endParaRPr lang="en-US" b="1" dirty="0" smtClean="0"/>
          </a:p>
          <a:p>
            <a:r>
              <a:rPr lang="en-US" b="1" dirty="0" smtClean="0"/>
              <a:t>Informatics sector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Informatics Engineering</a:t>
            </a:r>
          </a:p>
          <a:p>
            <a:pPr marL="742950" lvl="1" indent="-285750">
              <a:buFontTx/>
              <a:buChar char="-"/>
            </a:pPr>
            <a:endParaRPr lang="en-US" b="1" dirty="0" smtClean="0"/>
          </a:p>
          <a:p>
            <a:r>
              <a:rPr lang="en-US" b="1" dirty="0" err="1" smtClean="0"/>
              <a:t>Agroalimentary</a:t>
            </a:r>
            <a:r>
              <a:rPr lang="en-US" b="1" dirty="0" smtClean="0"/>
              <a:t>  sector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Agroalimentary</a:t>
            </a:r>
            <a:r>
              <a:rPr lang="en-US" dirty="0" smtClean="0"/>
              <a:t> Engineering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Innovation and food security (coming soon)</a:t>
            </a:r>
          </a:p>
        </p:txBody>
      </p:sp>
    </p:spTree>
    <p:extLst>
      <p:ext uri="{BB962C8B-B14F-4D97-AF65-F5344CB8AC3E}">
        <p14:creationId xmlns:p14="http://schemas.microsoft.com/office/powerpoint/2010/main" val="40961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46701" y="548680"/>
            <a:ext cx="4655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+mn-lt"/>
              </a:rPr>
              <a:t>EPS – LEPAMAP </a:t>
            </a:r>
            <a:r>
              <a:rPr lang="es-ES_tradnl" sz="2800" b="1" dirty="0" err="1" smtClean="0">
                <a:latin typeface="+mn-lt"/>
              </a:rPr>
              <a:t>group</a:t>
            </a:r>
            <a:endParaRPr lang="es-ES" sz="2800" b="1" dirty="0">
              <a:latin typeface="+mn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70"/>
            <a:ext cx="3960440" cy="309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907704" y="4941168"/>
            <a:ext cx="7043916" cy="1698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b="1" dirty="0" err="1" smtClean="0"/>
              <a:t>Paper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technology</a:t>
            </a:r>
            <a:endParaRPr lang="es-ES_tradnl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b="1" dirty="0" err="1" smtClean="0"/>
              <a:t>Composite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materials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reinforced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with</a:t>
            </a:r>
            <a:r>
              <a:rPr lang="es-ES_tradnl" b="1" dirty="0" smtClean="0"/>
              <a:t> natural </a:t>
            </a:r>
            <a:r>
              <a:rPr lang="es-ES_tradnl" b="1" dirty="0" err="1" smtClean="0"/>
              <a:t>fibres</a:t>
            </a:r>
            <a:endParaRPr lang="es-ES_tradnl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b="1" dirty="0" err="1" smtClean="0"/>
              <a:t>Nanotechnology</a:t>
            </a:r>
            <a:r>
              <a:rPr lang="es-ES_tradnl" b="1" dirty="0" smtClean="0"/>
              <a:t> (</a:t>
            </a:r>
            <a:r>
              <a:rPr lang="es-ES_tradnl" b="1" dirty="0" err="1" smtClean="0"/>
              <a:t>nanocellulose</a:t>
            </a:r>
            <a:r>
              <a:rPr lang="es-ES_tradnl" b="1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b="1" dirty="0" err="1" smtClean="0"/>
              <a:t>Biomaterials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for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biomedical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applications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172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18571" y="476672"/>
            <a:ext cx="3046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+mn-lt"/>
              </a:rPr>
              <a:t>BACKGROUND</a:t>
            </a:r>
            <a:endParaRPr lang="es-ES" sz="2800" b="1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55776" y="2132856"/>
            <a:ext cx="4317207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3200" b="1" dirty="0" smtClean="0"/>
              <a:t>LIGNO</a:t>
            </a:r>
            <a:r>
              <a:rPr lang="es-ES_tradnl" sz="3200" b="1" dirty="0" smtClean="0">
                <a:latin typeface="+mn-lt"/>
              </a:rPr>
              <a:t>CELLULOSE</a:t>
            </a:r>
            <a:endParaRPr lang="es-ES" sz="3200" b="1" dirty="0">
              <a:latin typeface="+mn-lt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2123728" y="2852936"/>
            <a:ext cx="1152128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6084168" y="2852936"/>
            <a:ext cx="792088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858118" y="3994178"/>
            <a:ext cx="2274982" cy="43088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2200" b="1" dirty="0" err="1" smtClean="0">
                <a:latin typeface="+mn-lt"/>
              </a:rPr>
              <a:t>Papermaking</a:t>
            </a:r>
            <a:endParaRPr lang="es-ES" sz="2200" b="1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142146" y="3861048"/>
            <a:ext cx="3233918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200" b="1" dirty="0" smtClean="0">
                <a:latin typeface="+mn-lt"/>
              </a:rPr>
              <a:t>Natural </a:t>
            </a:r>
            <a:r>
              <a:rPr lang="es-ES_tradnl" sz="2200" b="1" dirty="0" err="1" smtClean="0">
                <a:latin typeface="+mn-lt"/>
              </a:rPr>
              <a:t>Reinforced</a:t>
            </a:r>
            <a:endParaRPr lang="es-ES_tradnl" sz="2200" b="1" dirty="0" smtClean="0">
              <a:latin typeface="+mn-lt"/>
            </a:endParaRPr>
          </a:p>
          <a:p>
            <a:r>
              <a:rPr lang="es-ES_tradnl" sz="2200" b="1" dirty="0" err="1" smtClean="0">
                <a:latin typeface="+mn-lt"/>
              </a:rPr>
              <a:t>Composites</a:t>
            </a:r>
            <a:endParaRPr lang="es-ES_tradnl" sz="2200" b="1" dirty="0" smtClean="0"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4869160"/>
            <a:ext cx="4016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b="1" dirty="0" err="1" smtClean="0"/>
              <a:t>Deinking</a:t>
            </a:r>
            <a:endParaRPr lang="es-ES_tradnl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err="1" smtClean="0"/>
              <a:t>Mechanical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pulp</a:t>
            </a:r>
            <a:endParaRPr lang="es-ES_tradnl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err="1" smtClean="0"/>
              <a:t>Recycled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fibres</a:t>
            </a:r>
            <a:endParaRPr lang="es-ES_tradnl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err="1" smtClean="0"/>
              <a:t>Annual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plants</a:t>
            </a:r>
            <a:r>
              <a:rPr lang="es-ES_tradnl" b="1" dirty="0" smtClean="0"/>
              <a:t> (</a:t>
            </a:r>
            <a:r>
              <a:rPr lang="es-ES_tradnl" b="1" dirty="0" err="1" smtClean="0"/>
              <a:t>flax</a:t>
            </a:r>
            <a:r>
              <a:rPr lang="es-ES_tradnl" b="1" dirty="0" smtClean="0"/>
              <a:t>, </a:t>
            </a:r>
            <a:r>
              <a:rPr lang="es-ES_tradnl" b="1" dirty="0" err="1" smtClean="0"/>
              <a:t>hemp</a:t>
            </a:r>
            <a:r>
              <a:rPr lang="es-ES_tradnl" b="1" dirty="0"/>
              <a:t>)</a:t>
            </a:r>
            <a:endParaRPr lang="es-ES_tradnl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err="1" smtClean="0"/>
              <a:t>Agroforest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residues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88024" y="494116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b="1" dirty="0" err="1" smtClean="0"/>
              <a:t>Thermoplastic</a:t>
            </a:r>
            <a:r>
              <a:rPr lang="es-ES_tradnl" b="1" dirty="0" smtClean="0"/>
              <a:t> matrices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err="1" smtClean="0"/>
              <a:t>Bio</a:t>
            </a:r>
            <a:r>
              <a:rPr lang="es-ES_tradnl" b="1" dirty="0" smtClean="0"/>
              <a:t> and non biodegradable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err="1" smtClean="0"/>
              <a:t>Coupling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agents</a:t>
            </a:r>
            <a:endParaRPr lang="es-ES_tradnl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err="1" smtClean="0"/>
              <a:t>Mechanical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characterisation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2196153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err="1" smtClean="0">
                <a:latin typeface="+mn-lt"/>
              </a:rPr>
              <a:t>Origin</a:t>
            </a:r>
            <a:r>
              <a:rPr lang="es-ES_tradnl" sz="2400" b="1" dirty="0" smtClean="0">
                <a:latin typeface="+mn-lt"/>
              </a:rPr>
              <a:t>…</a:t>
            </a:r>
            <a:endParaRPr lang="es-E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23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23728" y="476672"/>
            <a:ext cx="453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+mn-lt"/>
              </a:rPr>
              <a:t>CURRENT SITUATION</a:t>
            </a:r>
            <a:endParaRPr lang="es-ES" sz="2800" b="1" dirty="0">
              <a:latin typeface="+mn-lt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1"/>
          <a:stretch/>
        </p:blipFill>
        <p:spPr bwMode="auto">
          <a:xfrm>
            <a:off x="1020414" y="2382838"/>
            <a:ext cx="7296002" cy="399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7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815966" y="116632"/>
            <a:ext cx="545694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latin typeface="+mn-lt"/>
              </a:rPr>
              <a:t>L-1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Laboratory of chemistry and technology </a:t>
            </a:r>
            <a:endParaRPr lang="en-US" b="1" dirty="0" smtClean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+mn-lt"/>
              </a:rPr>
              <a:t>of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fibrous materials</a:t>
            </a:r>
            <a:endParaRPr lang="es-ES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219" name="Picture 3" descr="C:\Users\jam\Desktop\100OLYMP\P2271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78" y="4679457"/>
            <a:ext cx="2461182" cy="184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am\Desktop\100OLYMP\P2271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54" y="4670507"/>
            <a:ext cx="2461182" cy="184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95536" y="2204864"/>
            <a:ext cx="3118161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b="1" dirty="0" err="1" smtClean="0"/>
              <a:t>Rapeseed</a:t>
            </a:r>
            <a:endParaRPr lang="es-ES_tradnl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b="1" dirty="0" err="1" smtClean="0"/>
              <a:t>Corn</a:t>
            </a:r>
            <a:endParaRPr lang="es-ES_tradnl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b="1" dirty="0" smtClean="0"/>
              <a:t>Orange </a:t>
            </a:r>
            <a:r>
              <a:rPr lang="es-ES_tradnl" b="1" dirty="0" err="1" smtClean="0"/>
              <a:t>tree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pruning</a:t>
            </a:r>
            <a:endParaRPr lang="es-ES_tradnl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b="1" dirty="0" smtClean="0"/>
              <a:t>Olive </a:t>
            </a:r>
            <a:r>
              <a:rPr lang="es-ES_tradnl" b="1" dirty="0" err="1" smtClean="0"/>
              <a:t>tree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pruning</a:t>
            </a:r>
            <a:endParaRPr lang="es-ES_tradnl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b="1" dirty="0" err="1" smtClean="0"/>
              <a:t>Forest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pruning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275" y="1794882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tx2"/>
                </a:solidFill>
              </a:rPr>
              <a:t>RAW MATERIALS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85604" y="2372687"/>
            <a:ext cx="34259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b="1" dirty="0" err="1" smtClean="0"/>
              <a:t>Lignocellulosic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fibres</a:t>
            </a:r>
            <a:endParaRPr lang="es-ES_tradnl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b="1" dirty="0" smtClean="0"/>
              <a:t>High </a:t>
            </a:r>
            <a:r>
              <a:rPr lang="es-ES_tradnl" b="1" dirty="0" err="1" smtClean="0"/>
              <a:t>yield</a:t>
            </a:r>
            <a:endParaRPr lang="es-ES_tradnl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b="1" dirty="0" err="1" smtClean="0"/>
              <a:t>Higher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than</a:t>
            </a:r>
            <a:r>
              <a:rPr lang="es-ES_tradnl" b="1" dirty="0" smtClean="0"/>
              <a:t> 80%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b="1" dirty="0" smtClean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L-4, L-5, L-6 and L-7</a:t>
            </a:r>
            <a:endParaRPr lang="es-ES" b="1" dirty="0"/>
          </a:p>
        </p:txBody>
      </p:sp>
      <p:pic>
        <p:nvPicPr>
          <p:cNvPr id="1026" name="Picture 2" descr="C:\Users\jam\Desktop\100OLYMP\P30317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65255"/>
            <a:ext cx="1397809" cy="186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531213" y="5517232"/>
            <a:ext cx="1577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Dr. N. Pellicer</a:t>
            </a:r>
            <a:endParaRPr lang="es-ES" sz="1600" dirty="0"/>
          </a:p>
        </p:txBody>
      </p:sp>
      <p:pic>
        <p:nvPicPr>
          <p:cNvPr id="13" name="Picture 2" descr="C:\Users\jam\Desktop\100OLYMP\P22717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73016"/>
            <a:ext cx="1397809" cy="186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7524328" y="5733256"/>
            <a:ext cx="1366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Dr. P. </a:t>
            </a:r>
            <a:r>
              <a:rPr lang="es-ES_tradnl" sz="1600" dirty="0" err="1" smtClean="0"/>
              <a:t>Mutjé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7980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vel">
  <a:themeElements>
    <a:clrScheme name="Nivel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Ni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i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138B1BE7FB074492AF0C6B271046C2" ma:contentTypeVersion="1" ma:contentTypeDescription="Create a new document." ma:contentTypeScope="" ma:versionID="ca26226fccd0de549b4b9ceaa2d18ef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e4498ff9b45e04ac682a350253fe18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5C0034-14B4-4575-A0B8-4C1A03FCE610}"/>
</file>

<file path=customXml/itemProps2.xml><?xml version="1.0" encoding="utf-8"?>
<ds:datastoreItem xmlns:ds="http://schemas.openxmlformats.org/officeDocument/2006/customXml" ds:itemID="{13E5FCC7-59AA-4487-810C-67D8935F0646}"/>
</file>

<file path=customXml/itemProps3.xml><?xml version="1.0" encoding="utf-8"?>
<ds:datastoreItem xmlns:ds="http://schemas.openxmlformats.org/officeDocument/2006/customXml" ds:itemID="{C3E9E777-7DF8-4B21-BE72-9AA4E0BCFD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4332</TotalTime>
  <Words>600</Words>
  <Application>Microsoft Office PowerPoint</Application>
  <PresentationFormat>Presentación en pantalla (4:3)</PresentationFormat>
  <Paragraphs>202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Nivel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Universitat de Girona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usuari</dc:creator>
  <cp:lastModifiedBy>jam</cp:lastModifiedBy>
  <cp:revision>353</cp:revision>
  <dcterms:created xsi:type="dcterms:W3CDTF">2002-04-23T11:09:30Z</dcterms:created>
  <dcterms:modified xsi:type="dcterms:W3CDTF">2014-04-29T10:40:29Z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0x01010029138B1BE7FB074492AF0C6B271046C2</vt:lpwstr>
  </property>
  <property fmtid="{D5CDD505-2E9C-101B-9397-08002B2CF9AE}" pid="3" name="TemplateUrl">
    <vt:lpwstr/>
  </property>
  <property fmtid="{D5CDD505-2E9C-101B-9397-08002B2CF9AE}" pid="4" name="Order">
    <vt:r8>7500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