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786" y="47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12DBE79-18F9-4781-823A-621BE0554551}" type="datetimeFigureOut">
              <a:rPr lang="en-US" smtClean="0"/>
              <a:t>5/26/2015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9628ACE-FA22-4F53-B0DD-1FDBEA1B406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2DBE79-18F9-4781-823A-621BE0554551}" type="datetimeFigureOut">
              <a:rPr lang="en-US" smtClean="0"/>
              <a:t>5/26/2015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628ACE-FA22-4F53-B0DD-1FDBEA1B406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2DBE79-18F9-4781-823A-621BE0554551}" type="datetimeFigureOut">
              <a:rPr lang="en-US" smtClean="0"/>
              <a:t>5/26/2015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628ACE-FA22-4F53-B0DD-1FDBEA1B406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2DBE79-18F9-4781-823A-621BE0554551}" type="datetimeFigureOut">
              <a:rPr lang="en-US" smtClean="0"/>
              <a:t>5/26/2015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628ACE-FA22-4F53-B0DD-1FDBEA1B406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12DBE79-18F9-4781-823A-621BE0554551}" type="datetimeFigureOut">
              <a:rPr lang="en-US" smtClean="0"/>
              <a:t>5/26/2015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628ACE-FA22-4F53-B0DD-1FDBEA1B406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12DBE79-18F9-4781-823A-621BE0554551}" type="datetimeFigureOut">
              <a:rPr lang="en-US" smtClean="0"/>
              <a:t>5/26/2015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628ACE-FA22-4F53-B0DD-1FDBEA1B406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12DBE79-18F9-4781-823A-621BE0554551}" type="datetimeFigureOut">
              <a:rPr lang="en-US" smtClean="0"/>
              <a:t>5/26/2015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628ACE-FA22-4F53-B0DD-1FDBEA1B406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12DBE79-18F9-4781-823A-621BE0554551}" type="datetimeFigureOut">
              <a:rPr lang="en-US" smtClean="0"/>
              <a:t>5/26/2015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628ACE-FA22-4F53-B0DD-1FDBEA1B406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2DBE79-18F9-4781-823A-621BE0554551}" type="datetimeFigureOut">
              <a:rPr lang="en-US" smtClean="0"/>
              <a:t>5/26/2015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628ACE-FA22-4F53-B0DD-1FDBEA1B406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12DBE79-18F9-4781-823A-621BE0554551}" type="datetimeFigureOut">
              <a:rPr lang="en-US" smtClean="0"/>
              <a:t>5/26/2015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628ACE-FA22-4F53-B0DD-1FDBEA1B406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12DBE79-18F9-4781-823A-621BE0554551}" type="datetimeFigureOut">
              <a:rPr lang="en-US" smtClean="0"/>
              <a:t>5/26/2015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9628ACE-FA22-4F53-B0DD-1FDBEA1B406E}"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12DBE79-18F9-4781-823A-621BE0554551}" type="datetimeFigureOut">
              <a:rPr lang="en-US" smtClean="0"/>
              <a:t>5/26/2015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9628ACE-FA22-4F53-B0DD-1FDBEA1B406E}"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12.jpeg"/><Relationship Id="rId7" Type="http://schemas.openxmlformats.org/officeDocument/2006/relationships/image" Target="../media/image16.jpeg"/><Relationship Id="rId2" Type="http://schemas.openxmlformats.org/officeDocument/2006/relationships/image" Target="../media/image11.jpeg"/><Relationship Id="rId1" Type="http://schemas.openxmlformats.org/officeDocument/2006/relationships/slideLayout" Target="../slideLayouts/slideLayout1.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 Id="rId9" Type="http://schemas.openxmlformats.org/officeDocument/2006/relationships/image" Target="../media/image18.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11560" y="1996879"/>
            <a:ext cx="7772400" cy="1576137"/>
          </a:xfrm>
          <a:prstGeom prst="rect">
            <a:avLst/>
          </a:prstGeom>
        </p:spPr>
        <p:txBody>
          <a:bodyPr>
            <a:spAutoFit/>
          </a:bodyPr>
          <a:lstStyle/>
          <a:p>
            <a:pPr algn="ctr">
              <a:lnSpc>
                <a:spcPct val="150000"/>
              </a:lnSpc>
              <a:defRPr/>
            </a:pPr>
            <a:r>
              <a:rPr lang="en-GB" sz="3600" b="1" dirty="0">
                <a:solidFill>
                  <a:srgbClr val="C00000"/>
                </a:solidFill>
                <a:effectLst>
                  <a:outerShdw blurRad="38100" dist="38100" dir="2700000" algn="tl">
                    <a:srgbClr val="000000">
                      <a:alpha val="43137"/>
                    </a:srgbClr>
                  </a:outerShdw>
                </a:effectLst>
                <a:latin typeface="Constantia" pitchFamily="18" charset="0"/>
              </a:rPr>
              <a:t>Structure evaluation of composite materials </a:t>
            </a:r>
            <a:r>
              <a:rPr lang="en-GB" sz="3600" b="1" dirty="0" smtClean="0">
                <a:solidFill>
                  <a:srgbClr val="C00000"/>
                </a:solidFill>
                <a:effectLst>
                  <a:outerShdw blurRad="38100" dist="38100" dir="2700000" algn="tl">
                    <a:srgbClr val="000000">
                      <a:alpha val="43137"/>
                    </a:srgbClr>
                  </a:outerShdw>
                </a:effectLst>
                <a:latin typeface="Constantia" pitchFamily="18" charset="0"/>
              </a:rPr>
              <a:t> based </a:t>
            </a:r>
            <a:r>
              <a:rPr lang="en-GB" sz="3600" b="1" dirty="0">
                <a:solidFill>
                  <a:srgbClr val="C00000"/>
                </a:solidFill>
                <a:effectLst>
                  <a:outerShdw blurRad="38100" dist="38100" dir="2700000" algn="tl">
                    <a:srgbClr val="000000">
                      <a:alpha val="43137"/>
                    </a:srgbClr>
                  </a:outerShdw>
                </a:effectLst>
                <a:latin typeface="Constantia" pitchFamily="18" charset="0"/>
              </a:rPr>
              <a:t>on CNC</a:t>
            </a:r>
            <a:endParaRPr lang="en-US" sz="3600" b="1" dirty="0">
              <a:solidFill>
                <a:srgbClr val="C00000"/>
              </a:solidFill>
              <a:effectLst>
                <a:outerShdw blurRad="38100" dist="38100" dir="2700000" algn="tl">
                  <a:srgbClr val="000000">
                    <a:alpha val="43137"/>
                  </a:srgbClr>
                </a:outerShdw>
              </a:effectLst>
              <a:latin typeface="Constantia" pitchFamily="18" charset="0"/>
            </a:endParaRPr>
          </a:p>
        </p:txBody>
      </p:sp>
      <p:sp>
        <p:nvSpPr>
          <p:cNvPr id="3" name="Subtitle 2"/>
          <p:cNvSpPr>
            <a:spLocks noGrp="1"/>
          </p:cNvSpPr>
          <p:nvPr>
            <p:ph type="subTitle" idx="1"/>
          </p:nvPr>
        </p:nvSpPr>
        <p:spPr>
          <a:xfrm>
            <a:off x="391898" y="4293096"/>
            <a:ext cx="8376102" cy="1752600"/>
          </a:xfrm>
        </p:spPr>
        <p:txBody>
          <a:bodyPr>
            <a:noAutofit/>
          </a:bodyPr>
          <a:lstStyle/>
          <a:p>
            <a:pPr algn="ctr" eaLnBrk="0" hangingPunct="0"/>
            <a:r>
              <a:rPr lang="pl-PL" sz="2400" b="1" dirty="0" smtClean="0">
                <a:latin typeface="Book Antiqua" pitchFamily="18" charset="0"/>
              </a:rPr>
              <a:t>Maria-Cristina Popescu</a:t>
            </a:r>
            <a:r>
              <a:rPr lang="en-US" sz="2400" b="1" dirty="0" smtClean="0">
                <a:latin typeface="Book Antiqua" pitchFamily="18" charset="0"/>
              </a:rPr>
              <a:t>, </a:t>
            </a:r>
            <a:r>
              <a:rPr lang="pl-PL" sz="2400" b="1" dirty="0" smtClean="0">
                <a:latin typeface="Book Antiqua" pitchFamily="18" charset="0"/>
              </a:rPr>
              <a:t>Carmen-Mihaela Popescu</a:t>
            </a:r>
            <a:endParaRPr lang="en-US" sz="2400" b="1" i="1" dirty="0" smtClean="0">
              <a:solidFill>
                <a:srgbClr val="360000"/>
              </a:solidFill>
              <a:latin typeface="Book Antiqua" pitchFamily="18" charset="0"/>
            </a:endParaRPr>
          </a:p>
          <a:p>
            <a:pPr algn="ctr"/>
            <a:endParaRPr lang="en-GB" sz="2400" dirty="0" smtClean="0">
              <a:latin typeface="Book Antiqua" pitchFamily="18" charset="0"/>
            </a:endParaRPr>
          </a:p>
          <a:p>
            <a:pPr algn="ctr"/>
            <a:r>
              <a:rPr lang="en-GB" sz="2400" dirty="0" err="1" smtClean="0">
                <a:latin typeface="Book Antiqua" pitchFamily="18" charset="0"/>
              </a:rPr>
              <a:t>Petru</a:t>
            </a:r>
            <a:r>
              <a:rPr lang="en-GB" sz="2400" dirty="0" smtClean="0">
                <a:latin typeface="Book Antiqua" pitchFamily="18" charset="0"/>
              </a:rPr>
              <a:t> </a:t>
            </a:r>
            <a:r>
              <a:rPr lang="en-GB" sz="2400" dirty="0" err="1" smtClean="0">
                <a:latin typeface="Book Antiqua" pitchFamily="18" charset="0"/>
              </a:rPr>
              <a:t>Poni</a:t>
            </a:r>
            <a:r>
              <a:rPr lang="en-GB" sz="2400" dirty="0" smtClean="0">
                <a:latin typeface="Book Antiqua" pitchFamily="18" charset="0"/>
              </a:rPr>
              <a:t> Institute of Macromolecular Chemistry of the Romanian Academy, Iasi, Romania</a:t>
            </a:r>
            <a:endParaRPr lang="en-US" sz="2400" dirty="0" smtClean="0">
              <a:latin typeface="Book Antiqua" pitchFamily="18" charset="0"/>
            </a:endParaRPr>
          </a:p>
          <a:p>
            <a:pPr algn="ctr"/>
            <a:endParaRPr lang="en-US" sz="2400" dirty="0"/>
          </a:p>
        </p:txBody>
      </p:sp>
      <p:pic>
        <p:nvPicPr>
          <p:cNvPr id="5" name="Picture 16" descr="sigla p poni_we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88641"/>
            <a:ext cx="961765" cy="1152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rc_mi" descr="http://www.sign-lang.uni-hamburg.de/events/cost/gfx/cost.jp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164288" y="197892"/>
            <a:ext cx="1584176" cy="6930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70120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1" descr="Polyvinyl Alcohol Structural Formula V1.sv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0154" y="1260723"/>
            <a:ext cx="1025210" cy="90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4" descr="http://upload.wikimedia.org/wikipedia/commons/thumb/0/07/Cellulose_Sessel.svg/2000px-Cellulose_Sessel.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19751" y="1150135"/>
            <a:ext cx="1971654" cy="91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33"/>
          <p:cNvSpPr txBox="1">
            <a:spLocks noChangeArrowheads="1"/>
          </p:cNvSpPr>
          <p:nvPr/>
        </p:nvSpPr>
        <p:spPr bwMode="auto">
          <a:xfrm>
            <a:off x="235390" y="2492896"/>
            <a:ext cx="37884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 typeface="Wingdings" pitchFamily="2" charset="2"/>
              <a:buChar char="Ø"/>
            </a:pPr>
            <a:r>
              <a:rPr lang="en-US" sz="2000" dirty="0">
                <a:latin typeface="Book Antiqua" pitchFamily="18" charset="0"/>
                <a:cs typeface="Times New Roman" pitchFamily="18" charset="0"/>
              </a:rPr>
              <a:t> linear synthetic polymer</a:t>
            </a:r>
          </a:p>
          <a:p>
            <a:pPr eaLnBrk="1" hangingPunct="1">
              <a:buFont typeface="Wingdings" pitchFamily="2" charset="2"/>
              <a:buChar char="Ø"/>
            </a:pPr>
            <a:r>
              <a:rPr lang="en-US" sz="2000" dirty="0">
                <a:latin typeface="Book Antiqua" pitchFamily="18" charset="0"/>
                <a:cs typeface="Times New Roman" pitchFamily="18" charset="0"/>
              </a:rPr>
              <a:t> water-soluble</a:t>
            </a:r>
          </a:p>
          <a:p>
            <a:pPr eaLnBrk="1" hangingPunct="1">
              <a:buFont typeface="Wingdings" pitchFamily="2" charset="2"/>
              <a:buChar char="Ø"/>
            </a:pPr>
            <a:r>
              <a:rPr lang="en-US" sz="2000" dirty="0">
                <a:latin typeface="Book Antiqua" pitchFamily="18" charset="0"/>
                <a:cs typeface="Times New Roman" pitchFamily="18" charset="0"/>
              </a:rPr>
              <a:t> </a:t>
            </a:r>
            <a:r>
              <a:rPr lang="en-US" sz="2000" dirty="0" smtClean="0">
                <a:latin typeface="Book Antiqua" pitchFamily="18" charset="0"/>
                <a:cs typeface="Times New Roman" pitchFamily="18" charset="0"/>
              </a:rPr>
              <a:t>nontoxic</a:t>
            </a:r>
            <a:endParaRPr lang="en-US" sz="2000" dirty="0">
              <a:latin typeface="Book Antiqua" pitchFamily="18" charset="0"/>
              <a:cs typeface="Times New Roman" pitchFamily="18" charset="0"/>
            </a:endParaRPr>
          </a:p>
          <a:p>
            <a:pPr eaLnBrk="1" hangingPunct="1">
              <a:buFont typeface="Wingdings" pitchFamily="2" charset="2"/>
              <a:buChar char="Ø"/>
            </a:pPr>
            <a:r>
              <a:rPr lang="en-US" sz="2000" dirty="0">
                <a:latin typeface="Book Antiqua" pitchFamily="18" charset="0"/>
                <a:cs typeface="Times New Roman" pitchFamily="18" charset="0"/>
              </a:rPr>
              <a:t> biocompatible</a:t>
            </a:r>
          </a:p>
          <a:p>
            <a:pPr eaLnBrk="1" hangingPunct="1">
              <a:buFont typeface="Wingdings" pitchFamily="2" charset="2"/>
              <a:buChar char="Ø"/>
            </a:pPr>
            <a:r>
              <a:rPr lang="en-US" sz="2000" dirty="0" smtClean="0">
                <a:latin typeface="Book Antiqua" pitchFamily="18" charset="0"/>
                <a:cs typeface="Times New Roman" pitchFamily="18" charset="0"/>
              </a:rPr>
              <a:t> </a:t>
            </a:r>
            <a:r>
              <a:rPr lang="en-US" sz="2000" dirty="0" err="1" smtClean="0">
                <a:latin typeface="Book Antiqua" pitchFamily="18" charset="0"/>
                <a:cs typeface="Times New Roman" pitchFamily="18" charset="0"/>
              </a:rPr>
              <a:t>noncarcinogenic</a:t>
            </a:r>
            <a:endParaRPr lang="en-US" sz="2000" dirty="0">
              <a:latin typeface="Book Antiqua" pitchFamily="18" charset="0"/>
              <a:cs typeface="Times New Roman" pitchFamily="18" charset="0"/>
            </a:endParaRPr>
          </a:p>
          <a:p>
            <a:pPr eaLnBrk="1" hangingPunct="1">
              <a:buFont typeface="Wingdings" pitchFamily="2" charset="2"/>
              <a:buChar char="Ø"/>
            </a:pPr>
            <a:r>
              <a:rPr lang="en-US" sz="2000" dirty="0" smtClean="0">
                <a:latin typeface="Book Antiqua" pitchFamily="18" charset="0"/>
                <a:cs typeface="Times New Roman" pitchFamily="18" charset="0"/>
              </a:rPr>
              <a:t>higher tensile strength</a:t>
            </a:r>
          </a:p>
          <a:p>
            <a:pPr eaLnBrk="1" hangingPunct="1">
              <a:buFont typeface="Wingdings" pitchFamily="2" charset="2"/>
              <a:buChar char="Ø"/>
            </a:pPr>
            <a:r>
              <a:rPr lang="en-US" sz="2000" dirty="0" smtClean="0">
                <a:latin typeface="Book Antiqua" pitchFamily="18" charset="0"/>
                <a:cs typeface="Times New Roman" pitchFamily="18" charset="0"/>
              </a:rPr>
              <a:t> good swelling </a:t>
            </a:r>
            <a:r>
              <a:rPr lang="en-US" sz="2000" dirty="0">
                <a:latin typeface="Book Antiqua" pitchFamily="18" charset="0"/>
                <a:cs typeface="Times New Roman" pitchFamily="18" charset="0"/>
              </a:rPr>
              <a:t>properties,</a:t>
            </a:r>
          </a:p>
          <a:p>
            <a:pPr eaLnBrk="1" hangingPunct="1">
              <a:buFont typeface="Wingdings" pitchFamily="2" charset="2"/>
              <a:buChar char="Ø"/>
            </a:pPr>
            <a:r>
              <a:rPr lang="en-US" sz="2000" dirty="0" err="1">
                <a:latin typeface="Book Antiqua" pitchFamily="18" charset="0"/>
                <a:cs typeface="Times New Roman" pitchFamily="18" charset="0"/>
              </a:rPr>
              <a:t>bioadhesive</a:t>
            </a:r>
            <a:r>
              <a:rPr lang="en-US" sz="2000" dirty="0">
                <a:latin typeface="Book Antiqua" pitchFamily="18" charset="0"/>
                <a:cs typeface="Times New Roman" pitchFamily="18" charset="0"/>
              </a:rPr>
              <a:t>  characteristics</a:t>
            </a:r>
          </a:p>
        </p:txBody>
      </p:sp>
      <p:sp>
        <p:nvSpPr>
          <p:cNvPr id="7" name="TextBox 42"/>
          <p:cNvSpPr txBox="1">
            <a:spLocks noChangeArrowheads="1"/>
          </p:cNvSpPr>
          <p:nvPr/>
        </p:nvSpPr>
        <p:spPr bwMode="auto">
          <a:xfrm>
            <a:off x="4847705" y="2348880"/>
            <a:ext cx="3756744"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14350" indent="-5143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 typeface="Wingdings" pitchFamily="2" charset="2"/>
              <a:buChar char="Ø"/>
            </a:pPr>
            <a:r>
              <a:rPr lang="en-US" sz="2000" dirty="0">
                <a:latin typeface="Book Antiqua" pitchFamily="18" charset="0"/>
                <a:cs typeface="Times New Roman" pitchFamily="18" charset="0"/>
              </a:rPr>
              <a:t>renewable </a:t>
            </a:r>
          </a:p>
          <a:p>
            <a:pPr eaLnBrk="1" hangingPunct="1">
              <a:buFont typeface="Wingdings" pitchFamily="2" charset="2"/>
              <a:buChar char="Ø"/>
            </a:pPr>
            <a:r>
              <a:rPr lang="en-US" sz="2000" dirty="0">
                <a:latin typeface="Book Antiqua" pitchFamily="18" charset="0"/>
                <a:cs typeface="Times New Roman" pitchFamily="18" charset="0"/>
              </a:rPr>
              <a:t>wide </a:t>
            </a:r>
            <a:r>
              <a:rPr lang="en-US" sz="2000" dirty="0" smtClean="0">
                <a:latin typeface="Book Antiqua" pitchFamily="18" charset="0"/>
                <a:cs typeface="Times New Roman" pitchFamily="18" charset="0"/>
              </a:rPr>
              <a:t>available</a:t>
            </a:r>
            <a:endParaRPr lang="en-US" sz="2000" dirty="0">
              <a:latin typeface="Book Antiqua" pitchFamily="18" charset="0"/>
              <a:cs typeface="Times New Roman" pitchFamily="18" charset="0"/>
            </a:endParaRPr>
          </a:p>
          <a:p>
            <a:pPr eaLnBrk="1" hangingPunct="1">
              <a:buFont typeface="Wingdings" pitchFamily="2" charset="2"/>
              <a:buChar char="Ø"/>
            </a:pPr>
            <a:r>
              <a:rPr lang="en-US" sz="2000" dirty="0">
                <a:latin typeface="Book Antiqua" pitchFamily="18" charset="0"/>
                <a:cs typeface="Times New Roman" pitchFamily="18" charset="0"/>
              </a:rPr>
              <a:t>high specific </a:t>
            </a:r>
            <a:r>
              <a:rPr lang="en-US" sz="2000" dirty="0" smtClean="0">
                <a:latin typeface="Book Antiqua" pitchFamily="18" charset="0"/>
                <a:cs typeface="Times New Roman" pitchFamily="18" charset="0"/>
              </a:rPr>
              <a:t>strength</a:t>
            </a:r>
          </a:p>
          <a:p>
            <a:pPr marL="0" indent="0" eaLnBrk="1" hangingPunct="1"/>
            <a:r>
              <a:rPr lang="en-US" sz="2000" dirty="0" smtClean="0">
                <a:latin typeface="Book Antiqua" pitchFamily="18" charset="0"/>
                <a:cs typeface="Times New Roman" pitchFamily="18" charset="0"/>
              </a:rPr>
              <a:t>        and </a:t>
            </a:r>
            <a:r>
              <a:rPr lang="en-US" sz="2000" dirty="0">
                <a:latin typeface="Book Antiqua" pitchFamily="18" charset="0"/>
                <a:cs typeface="Times New Roman" pitchFamily="18" charset="0"/>
              </a:rPr>
              <a:t>modulus</a:t>
            </a:r>
          </a:p>
          <a:p>
            <a:pPr eaLnBrk="1" hangingPunct="1">
              <a:buFont typeface="Wingdings" pitchFamily="2" charset="2"/>
              <a:buChar char="Ø"/>
            </a:pPr>
            <a:r>
              <a:rPr lang="en-US" sz="2000" dirty="0">
                <a:latin typeface="Book Antiqua" pitchFamily="18" charset="0"/>
                <a:cs typeface="Times New Roman" pitchFamily="18" charset="0"/>
              </a:rPr>
              <a:t> high aspect </a:t>
            </a:r>
            <a:r>
              <a:rPr lang="en-US" sz="2000" dirty="0" smtClean="0">
                <a:latin typeface="Book Antiqua" pitchFamily="18" charset="0"/>
                <a:cs typeface="Times New Roman" pitchFamily="18" charset="0"/>
              </a:rPr>
              <a:t>ratio</a:t>
            </a:r>
            <a:endParaRPr lang="en-US" sz="2000" dirty="0">
              <a:latin typeface="Book Antiqua" pitchFamily="18" charset="0"/>
              <a:cs typeface="Times New Roman" pitchFamily="18" charset="0"/>
            </a:endParaRPr>
          </a:p>
          <a:p>
            <a:pPr eaLnBrk="1" hangingPunct="1">
              <a:buFont typeface="Wingdings" pitchFamily="2" charset="2"/>
              <a:buChar char="Ø"/>
            </a:pPr>
            <a:r>
              <a:rPr lang="en-US" sz="2000" dirty="0">
                <a:latin typeface="Book Antiqua" pitchFamily="18" charset="0"/>
                <a:cs typeface="Times New Roman" pitchFamily="18" charset="0"/>
              </a:rPr>
              <a:t>low density</a:t>
            </a:r>
          </a:p>
          <a:p>
            <a:pPr eaLnBrk="1" hangingPunct="1">
              <a:buFont typeface="Wingdings" pitchFamily="2" charset="2"/>
              <a:buChar char="Ø"/>
            </a:pPr>
            <a:r>
              <a:rPr lang="en-US" sz="2000" dirty="0">
                <a:latin typeface="Book Antiqua" pitchFamily="18" charset="0"/>
                <a:cs typeface="Times New Roman" pitchFamily="18" charset="0"/>
              </a:rPr>
              <a:t>safety</a:t>
            </a:r>
          </a:p>
          <a:p>
            <a:pPr eaLnBrk="1" hangingPunct="1">
              <a:buFont typeface="Wingdings" pitchFamily="2" charset="2"/>
              <a:buChar char="Ø"/>
            </a:pPr>
            <a:r>
              <a:rPr lang="en-US" sz="2000" dirty="0">
                <a:latin typeface="Book Antiqua" pitchFamily="18" charset="0"/>
                <a:cs typeface="Times New Roman" pitchFamily="18" charset="0"/>
              </a:rPr>
              <a:t>nontoxic</a:t>
            </a:r>
          </a:p>
        </p:txBody>
      </p:sp>
      <p:sp>
        <p:nvSpPr>
          <p:cNvPr id="8" name="TextBox 7"/>
          <p:cNvSpPr txBox="1"/>
          <p:nvPr/>
        </p:nvSpPr>
        <p:spPr>
          <a:xfrm>
            <a:off x="3505987" y="211396"/>
            <a:ext cx="2683435" cy="523220"/>
          </a:xfrm>
          <a:prstGeom prst="rect">
            <a:avLst/>
          </a:prstGeom>
          <a:noFill/>
        </p:spPr>
        <p:txBody>
          <a:bodyPr wrap="square" rtlCol="0">
            <a:spAutoFit/>
          </a:bodyPr>
          <a:lstStyle/>
          <a:p>
            <a:r>
              <a:rPr lang="en-US" sz="2800" b="1" dirty="0" smtClean="0"/>
              <a:t>AIM</a:t>
            </a:r>
            <a:endParaRPr lang="en-US" sz="2800" b="1" dirty="0"/>
          </a:p>
        </p:txBody>
      </p:sp>
      <p:sp>
        <p:nvSpPr>
          <p:cNvPr id="9" name="TextBox 8"/>
          <p:cNvSpPr txBox="1"/>
          <p:nvPr/>
        </p:nvSpPr>
        <p:spPr>
          <a:xfrm>
            <a:off x="201515" y="5633963"/>
            <a:ext cx="8153034" cy="369332"/>
          </a:xfrm>
          <a:prstGeom prst="rect">
            <a:avLst/>
          </a:prstGeom>
          <a:noFill/>
        </p:spPr>
        <p:txBody>
          <a:bodyPr wrap="square" rtlCol="0">
            <a:spAutoFit/>
          </a:bodyPr>
          <a:lstStyle/>
          <a:p>
            <a:r>
              <a:rPr lang="en-US" dirty="0" err="1" smtClean="0"/>
              <a:t>Nanocomposite</a:t>
            </a:r>
            <a:r>
              <a:rPr lang="en-US" dirty="0" smtClean="0"/>
              <a:t> materials  as polymeric matrix  for antimicrobial membranes.</a:t>
            </a:r>
            <a:endParaRPr lang="en-US" dirty="0"/>
          </a:p>
        </p:txBody>
      </p:sp>
    </p:spTree>
    <p:extLst>
      <p:ext uri="{BB962C8B-B14F-4D97-AF65-F5344CB8AC3E}">
        <p14:creationId xmlns:p14="http://schemas.microsoft.com/office/powerpoint/2010/main" val="980754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5311" y="692696"/>
            <a:ext cx="1501008"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55776" y="692696"/>
            <a:ext cx="1584176"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54189" y="692976"/>
            <a:ext cx="1646003" cy="3174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04248" y="692696"/>
            <a:ext cx="1656184" cy="3174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43"/>
          <p:cNvSpPr txBox="1">
            <a:spLocks noChangeArrowheads="1"/>
          </p:cNvSpPr>
          <p:nvPr/>
        </p:nvSpPr>
        <p:spPr bwMode="auto">
          <a:xfrm>
            <a:off x="453318" y="4042807"/>
            <a:ext cx="8163154"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buFont typeface="Wingdings" pitchFamily="2" charset="2"/>
              <a:buChar char="Ø"/>
            </a:pPr>
            <a:r>
              <a:rPr lang="en-US" sz="2000" dirty="0" smtClean="0">
                <a:latin typeface="Book Antiqua" pitchFamily="18" charset="0"/>
              </a:rPr>
              <a:t>the </a:t>
            </a:r>
            <a:r>
              <a:rPr lang="en-US" sz="2000" dirty="0">
                <a:latin typeface="Book Antiqua" pitchFamily="18" charset="0"/>
              </a:rPr>
              <a:t>spectra of the composite materials indicate firstly the presence of the PVA bands, but also bands assigned to different stretching vibrations from CNC structure can be </a:t>
            </a:r>
            <a:r>
              <a:rPr lang="en-US" sz="2000" dirty="0" smtClean="0">
                <a:latin typeface="Book Antiqua" pitchFamily="18" charset="0"/>
              </a:rPr>
              <a:t>observed</a:t>
            </a:r>
          </a:p>
          <a:p>
            <a:pPr eaLnBrk="1" hangingPunct="1"/>
            <a:endParaRPr lang="en-US" sz="2000" dirty="0">
              <a:latin typeface="Book Antiqua" pitchFamily="18" charset="0"/>
            </a:endParaRPr>
          </a:p>
          <a:p>
            <a:pPr algn="just" eaLnBrk="1" hangingPunct="1">
              <a:buFont typeface="Wingdings" pitchFamily="2" charset="2"/>
              <a:buChar char="Ø"/>
            </a:pPr>
            <a:r>
              <a:rPr lang="en-US" sz="2000" dirty="0" smtClean="0">
                <a:latin typeface="Book Antiqua" pitchFamily="18" charset="0"/>
              </a:rPr>
              <a:t>compared to pure components, physical and chemical crosslinks between components and structural rearrangements in the composite materials were evidenced by modification of the bands maxima to higher or lower wavenumbers in the infrared spectra</a:t>
            </a:r>
            <a:endParaRPr lang="en-US" sz="2000" dirty="0">
              <a:latin typeface="Book Antiqua" pitchFamily="18" charset="0"/>
            </a:endParaRPr>
          </a:p>
        </p:txBody>
      </p:sp>
    </p:spTree>
    <p:extLst>
      <p:ext uri="{BB962C8B-B14F-4D97-AF65-F5344CB8AC3E}">
        <p14:creationId xmlns:p14="http://schemas.microsoft.com/office/powerpoint/2010/main" val="1049301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63888" y="1424723"/>
            <a:ext cx="5372076" cy="492443"/>
          </a:xfrm>
          <a:prstGeom prst="rect">
            <a:avLst/>
          </a:prstGeom>
          <a:noFill/>
        </p:spPr>
        <p:txBody>
          <a:bodyPr wrap="square">
            <a:spAutoFit/>
          </a:bodyPr>
          <a:lstStyle/>
          <a:p>
            <a:pPr>
              <a:defRPr/>
            </a:pPr>
            <a:r>
              <a:rPr lang="el-GR" sz="2600" dirty="0">
                <a:latin typeface="+mj-lt"/>
              </a:rPr>
              <a:t>α(%) = −13.1 + 89.5(</a:t>
            </a:r>
            <a:r>
              <a:rPr lang="en-US" sz="2600" i="1" dirty="0">
                <a:latin typeface="+mj-lt"/>
              </a:rPr>
              <a:t>A1144</a:t>
            </a:r>
            <a:r>
              <a:rPr lang="en-US" sz="2600" dirty="0">
                <a:latin typeface="+mj-lt"/>
              </a:rPr>
              <a:t>⁄ </a:t>
            </a:r>
            <a:r>
              <a:rPr lang="en-US" sz="2600" i="1" dirty="0">
                <a:latin typeface="+mj-lt"/>
              </a:rPr>
              <a:t>A1094)</a:t>
            </a:r>
          </a:p>
        </p:txBody>
      </p:sp>
      <p:pic>
        <p:nvPicPr>
          <p:cNvPr id="5" name="Picture 10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5296" y="548680"/>
            <a:ext cx="2826544"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p:cNvGraphicFramePr>
            <a:graphicFrameLocks noGrp="1"/>
          </p:cNvGraphicFramePr>
          <p:nvPr>
            <p:extLst>
              <p:ext uri="{D42A27DB-BD31-4B8C-83A1-F6EECF244321}">
                <p14:modId xmlns:p14="http://schemas.microsoft.com/office/powerpoint/2010/main" val="4163259461"/>
              </p:ext>
            </p:extLst>
          </p:nvPr>
        </p:nvGraphicFramePr>
        <p:xfrm>
          <a:off x="1043608" y="3140968"/>
          <a:ext cx="6357936" cy="1944216"/>
        </p:xfrm>
        <a:graphic>
          <a:graphicData uri="http://schemas.openxmlformats.org/drawingml/2006/table">
            <a:tbl>
              <a:tblPr/>
              <a:tblGrid>
                <a:gridCol w="2119312"/>
                <a:gridCol w="2119312"/>
                <a:gridCol w="2119312"/>
              </a:tblGrid>
              <a:tr h="0">
                <a:tc>
                  <a:txBody>
                    <a:bodyPr/>
                    <a:lstStyle/>
                    <a:p>
                      <a:pPr algn="ctr" fontAlgn="b"/>
                      <a:r>
                        <a:rPr lang="en-US" sz="2400" b="0" i="0" u="none" strike="noStrike" dirty="0">
                          <a:solidFill>
                            <a:srgbClr val="000000"/>
                          </a:solidFill>
                          <a:latin typeface="+mj-lt"/>
                        </a:rPr>
                        <a:t>PVA</a:t>
                      </a:r>
                    </a:p>
                  </a:txBody>
                  <a:tcPr marL="9525" marR="9525" marT="9525" marB="0" anchor="b">
                    <a:lnL>
                      <a:noFill/>
                    </a:lnL>
                    <a:lnR>
                      <a:noFill/>
                    </a:lnR>
                    <a:lnT>
                      <a:noFill/>
                    </a:lnT>
                    <a:lnB>
                      <a:noFill/>
                    </a:lnB>
                  </a:tcPr>
                </a:tc>
                <a:tc>
                  <a:txBody>
                    <a:bodyPr/>
                    <a:lstStyle/>
                    <a:p>
                      <a:pPr algn="ctr" fontAlgn="b"/>
                      <a:r>
                        <a:rPr lang="en-US" sz="2400" b="0" i="0" u="none" strike="noStrike">
                          <a:solidFill>
                            <a:srgbClr val="000000"/>
                          </a:solidFill>
                          <a:latin typeface="+mj-lt"/>
                        </a:rPr>
                        <a:t>14.58539</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00000"/>
                          </a:solidFill>
                          <a:latin typeface="+mj-lt"/>
                        </a:rPr>
                        <a:t>27.04929</a:t>
                      </a:r>
                    </a:p>
                  </a:txBody>
                  <a:tcPr marL="9525" marR="9525" marT="9525" marB="0" anchor="b">
                    <a:lnL>
                      <a:noFill/>
                    </a:lnL>
                    <a:lnR>
                      <a:noFill/>
                    </a:lnR>
                    <a:lnT>
                      <a:noFill/>
                    </a:lnT>
                    <a:lnB>
                      <a:noFill/>
                    </a:lnB>
                  </a:tcPr>
                </a:tc>
              </a:tr>
              <a:tr h="560819">
                <a:tc>
                  <a:txBody>
                    <a:bodyPr/>
                    <a:lstStyle/>
                    <a:p>
                      <a:pPr algn="ctr" fontAlgn="b"/>
                      <a:r>
                        <a:rPr lang="en-US" sz="2400" b="0" i="0" u="none" strike="noStrike">
                          <a:solidFill>
                            <a:srgbClr val="000000"/>
                          </a:solidFill>
                          <a:latin typeface="+mj-lt"/>
                        </a:rPr>
                        <a:t>CNC 0.5</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00000"/>
                          </a:solidFill>
                          <a:latin typeface="+mj-lt"/>
                        </a:rPr>
                        <a:t>9.873856</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00000"/>
                          </a:solidFill>
                          <a:latin typeface="+mj-lt"/>
                        </a:rPr>
                        <a:t>18.07063</a:t>
                      </a:r>
                    </a:p>
                  </a:txBody>
                  <a:tcPr marL="9525" marR="9525" marT="9525" marB="0" anchor="b">
                    <a:lnL>
                      <a:noFill/>
                    </a:lnL>
                    <a:lnR>
                      <a:noFill/>
                    </a:lnR>
                    <a:lnT>
                      <a:noFill/>
                    </a:lnT>
                    <a:lnB>
                      <a:noFill/>
                    </a:lnB>
                  </a:tcPr>
                </a:tc>
              </a:tr>
              <a:tr h="504056">
                <a:tc>
                  <a:txBody>
                    <a:bodyPr/>
                    <a:lstStyle/>
                    <a:p>
                      <a:pPr algn="ctr" fontAlgn="b"/>
                      <a:r>
                        <a:rPr lang="en-US" sz="2400" b="0" i="0" u="none" strike="noStrike">
                          <a:solidFill>
                            <a:srgbClr val="000000"/>
                          </a:solidFill>
                          <a:latin typeface="+mj-lt"/>
                        </a:rPr>
                        <a:t>CNC 1</a:t>
                      </a:r>
                    </a:p>
                  </a:txBody>
                  <a:tcPr marL="9525" marR="9525" marT="9525" marB="0" anchor="b">
                    <a:lnL>
                      <a:noFill/>
                    </a:lnL>
                    <a:lnR>
                      <a:noFill/>
                    </a:lnR>
                    <a:lnT>
                      <a:noFill/>
                    </a:lnT>
                    <a:lnB>
                      <a:noFill/>
                    </a:lnB>
                  </a:tcPr>
                </a:tc>
                <a:tc>
                  <a:txBody>
                    <a:bodyPr/>
                    <a:lstStyle/>
                    <a:p>
                      <a:pPr algn="ctr" fontAlgn="b"/>
                      <a:r>
                        <a:rPr lang="en-US" sz="2400" b="0" i="0" u="none" strike="noStrike">
                          <a:solidFill>
                            <a:srgbClr val="000000"/>
                          </a:solidFill>
                          <a:latin typeface="+mj-lt"/>
                        </a:rPr>
                        <a:t>10.68241</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00000"/>
                          </a:solidFill>
                          <a:latin typeface="+mj-lt"/>
                        </a:rPr>
                        <a:t>10.07463</a:t>
                      </a:r>
                    </a:p>
                  </a:txBody>
                  <a:tcPr marL="9525" marR="9525" marT="9525" marB="0" anchor="b">
                    <a:lnL>
                      <a:noFill/>
                    </a:lnL>
                    <a:lnR>
                      <a:noFill/>
                    </a:lnR>
                    <a:lnT>
                      <a:noFill/>
                    </a:lnT>
                    <a:lnB>
                      <a:noFill/>
                    </a:lnB>
                  </a:tcPr>
                </a:tc>
              </a:tr>
              <a:tr h="504056">
                <a:tc>
                  <a:txBody>
                    <a:bodyPr/>
                    <a:lstStyle/>
                    <a:p>
                      <a:pPr algn="ctr" fontAlgn="b"/>
                      <a:r>
                        <a:rPr lang="en-US" sz="2400" b="0" i="0" u="none" strike="noStrike">
                          <a:solidFill>
                            <a:srgbClr val="000000"/>
                          </a:solidFill>
                          <a:latin typeface="+mj-lt"/>
                        </a:rPr>
                        <a:t>CNC1.5</a:t>
                      </a:r>
                    </a:p>
                  </a:txBody>
                  <a:tcPr marL="9525" marR="9525" marT="9525" marB="0" anchor="b">
                    <a:lnL>
                      <a:noFill/>
                    </a:lnL>
                    <a:lnR>
                      <a:noFill/>
                    </a:lnR>
                    <a:lnT>
                      <a:noFill/>
                    </a:lnT>
                    <a:lnB>
                      <a:noFill/>
                    </a:lnB>
                  </a:tcPr>
                </a:tc>
                <a:tc>
                  <a:txBody>
                    <a:bodyPr/>
                    <a:lstStyle/>
                    <a:p>
                      <a:pPr algn="ctr" fontAlgn="b"/>
                      <a:r>
                        <a:rPr lang="en-US" sz="2400" b="0" i="0" u="none" strike="noStrike">
                          <a:solidFill>
                            <a:srgbClr val="000000"/>
                          </a:solidFill>
                          <a:latin typeface="+mj-lt"/>
                        </a:rPr>
                        <a:t>7.897997</a:t>
                      </a:r>
                    </a:p>
                  </a:txBody>
                  <a:tcPr marL="9525" marR="9525" marT="9525" marB="0" anchor="b">
                    <a:lnL>
                      <a:noFill/>
                    </a:lnL>
                    <a:lnR>
                      <a:noFill/>
                    </a:lnR>
                    <a:lnT>
                      <a:noFill/>
                    </a:lnT>
                    <a:lnB>
                      <a:noFill/>
                    </a:lnB>
                  </a:tcPr>
                </a:tc>
                <a:tc>
                  <a:txBody>
                    <a:bodyPr/>
                    <a:lstStyle/>
                    <a:p>
                      <a:pPr algn="ctr" fontAlgn="b"/>
                      <a:r>
                        <a:rPr lang="en-US" sz="2400" b="0" i="0" u="none" strike="noStrike" dirty="0">
                          <a:solidFill>
                            <a:srgbClr val="000000"/>
                          </a:solidFill>
                          <a:latin typeface="+mj-lt"/>
                        </a:rPr>
                        <a:t>5.819797</a:t>
                      </a:r>
                    </a:p>
                  </a:txBody>
                  <a:tcPr marL="9525" marR="9525" marT="9525" marB="0" anchor="b">
                    <a:lnL>
                      <a:noFill/>
                    </a:lnL>
                    <a:lnR>
                      <a:noFill/>
                    </a:lnR>
                    <a:lnT>
                      <a:noFill/>
                    </a:lnT>
                    <a:lnB>
                      <a:noFill/>
                    </a:lnB>
                  </a:tcPr>
                </a:tc>
              </a:tr>
            </a:tbl>
          </a:graphicData>
        </a:graphic>
      </p:graphicFrame>
      <p:sp>
        <p:nvSpPr>
          <p:cNvPr id="7" name="TextBox 6"/>
          <p:cNvSpPr txBox="1"/>
          <p:nvPr/>
        </p:nvSpPr>
        <p:spPr>
          <a:xfrm>
            <a:off x="467544" y="5646910"/>
            <a:ext cx="8143875" cy="892552"/>
          </a:xfrm>
          <a:prstGeom prst="rect">
            <a:avLst/>
          </a:prstGeom>
          <a:noFill/>
        </p:spPr>
        <p:txBody>
          <a:bodyPr>
            <a:spAutoFit/>
          </a:bodyPr>
          <a:lstStyle/>
          <a:p>
            <a:pPr>
              <a:buFont typeface="Wingdings" pitchFamily="2" charset="2"/>
              <a:buChar char="Ø"/>
              <a:defRPr/>
            </a:pPr>
            <a:r>
              <a:rPr lang="en-US" sz="2600" dirty="0">
                <a:latin typeface="Times New Roman" pitchFamily="18" charset="0"/>
                <a:cs typeface="Times New Roman" pitchFamily="18" charset="0"/>
              </a:rPr>
              <a:t> the degree of </a:t>
            </a:r>
            <a:r>
              <a:rPr lang="en-US" sz="2600" dirty="0" err="1">
                <a:latin typeface="Times New Roman" pitchFamily="18" charset="0"/>
                <a:cs typeface="Times New Roman" pitchFamily="18" charset="0"/>
              </a:rPr>
              <a:t>crystallinity</a:t>
            </a:r>
            <a:r>
              <a:rPr lang="en-US" sz="2600" dirty="0">
                <a:latin typeface="Times New Roman" pitchFamily="18" charset="0"/>
                <a:cs typeface="Times New Roman" pitchFamily="18" charset="0"/>
              </a:rPr>
              <a:t> increase if the glycerol is added and decrease with increasing the CNC content</a:t>
            </a:r>
          </a:p>
        </p:txBody>
      </p:sp>
    </p:spTree>
    <p:extLst>
      <p:ext uri="{BB962C8B-B14F-4D97-AF65-F5344CB8AC3E}">
        <p14:creationId xmlns:p14="http://schemas.microsoft.com/office/powerpoint/2010/main" val="3009255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39"/>
          <p:cNvSpPr txBox="1">
            <a:spLocks noChangeArrowheads="1"/>
          </p:cNvSpPr>
          <p:nvPr/>
        </p:nvSpPr>
        <p:spPr bwMode="auto">
          <a:xfrm>
            <a:off x="-15842" y="116632"/>
            <a:ext cx="97155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3000" b="1" dirty="0">
                <a:solidFill>
                  <a:srgbClr val="C00000"/>
                </a:solidFill>
                <a:latin typeface="Book Antiqua" pitchFamily="18" charset="0"/>
              </a:rPr>
              <a:t>Scanning Electron Microscopy</a:t>
            </a:r>
          </a:p>
        </p:txBody>
      </p:sp>
      <p:pic>
        <p:nvPicPr>
          <p:cNvPr id="19" name="Picture 2" descr="J:\2015\date si prelucrari\Popescu Mihaela\CNC_00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4791" y="836712"/>
            <a:ext cx="1955647" cy="18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3" descr="J:\2015\date si prelucrari\Popescu Mihaela\C0.5_0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18015" y="815190"/>
            <a:ext cx="1955647" cy="18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4" descr="J:\2015\date si prelucrari\Popescu Mihaela\C0_00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5941" y="2852936"/>
            <a:ext cx="1954497" cy="18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5" descr="J:\2015\date si prelucrari\Popescu Mihaela\C0 1_006 (3).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22271" y="855667"/>
            <a:ext cx="1955647" cy="18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6" descr="J:\2015\date si prelucrari\Popescu Mihaela\C1.5_005.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36833" y="885615"/>
            <a:ext cx="1955647" cy="18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7" descr="J:\2015\date si prelucrari\Popescu Mihaela\G0.5_001.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418015" y="2871450"/>
            <a:ext cx="1954497" cy="18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8" descr="J:\2015\date si prelucrari\Popescu Mihaela\G1.0_004.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722271" y="2878892"/>
            <a:ext cx="1954497" cy="18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9" descr="J:\2015\date si prelucrari\Popescu Mihaela\G1.5_001.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937983" y="2925144"/>
            <a:ext cx="1954497" cy="18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Rectangle 26"/>
          <p:cNvSpPr/>
          <p:nvPr/>
        </p:nvSpPr>
        <p:spPr>
          <a:xfrm>
            <a:off x="899592" y="5513701"/>
            <a:ext cx="7272808" cy="646331"/>
          </a:xfrm>
          <a:prstGeom prst="rect">
            <a:avLst/>
          </a:prstGeom>
        </p:spPr>
        <p:txBody>
          <a:bodyPr wrap="square">
            <a:spAutoFit/>
          </a:bodyPr>
          <a:lstStyle/>
          <a:p>
            <a:pPr>
              <a:buFont typeface="Wingdings" pitchFamily="2" charset="2"/>
              <a:buChar char="Ø"/>
            </a:pPr>
            <a:r>
              <a:rPr lang="en-US" dirty="0" smtClean="0">
                <a:latin typeface="Book Antiqua" pitchFamily="18" charset="0"/>
              </a:rPr>
              <a:t>SEM micrographs indicate the uniform spread ability of CNC into the composite materials</a:t>
            </a:r>
            <a:endParaRPr lang="en-US" dirty="0">
              <a:latin typeface="Book Antiqua" pitchFamily="18" charset="0"/>
            </a:endParaRPr>
          </a:p>
        </p:txBody>
      </p:sp>
    </p:spTree>
    <p:extLst>
      <p:ext uri="{BB962C8B-B14F-4D97-AF65-F5344CB8AC3E}">
        <p14:creationId xmlns:p14="http://schemas.microsoft.com/office/powerpoint/2010/main" val="2753251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2492896"/>
            <a:ext cx="7851648" cy="1828800"/>
          </a:xfrm>
        </p:spPr>
        <p:txBody>
          <a:bodyPr/>
          <a:lstStyle/>
          <a:p>
            <a:pPr algn="ctr"/>
            <a:r>
              <a:rPr lang="en-US" dirty="0" smtClean="0"/>
              <a:t>Thank you!</a:t>
            </a:r>
            <a:endParaRPr lang="en-US" dirty="0"/>
          </a:p>
        </p:txBody>
      </p:sp>
    </p:spTree>
    <p:extLst>
      <p:ext uri="{BB962C8B-B14F-4D97-AF65-F5344CB8AC3E}">
        <p14:creationId xmlns:p14="http://schemas.microsoft.com/office/powerpoint/2010/main" val="19510861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9138B1BE7FB074492AF0C6B271046C2" ma:contentTypeVersion="1" ma:contentTypeDescription="Create a new document." ma:contentTypeScope="" ma:versionID="ca26226fccd0de549b4b9ceaa2d18ef4">
  <xsd:schema xmlns:xsd="http://www.w3.org/2001/XMLSchema" xmlns:xs="http://www.w3.org/2001/XMLSchema" xmlns:p="http://schemas.microsoft.com/office/2006/metadata/properties" xmlns:ns1="http://schemas.microsoft.com/sharepoint/v3" targetNamespace="http://schemas.microsoft.com/office/2006/metadata/properties" ma:root="true" ma:fieldsID="6e4498ff9b45e04ac682a350253fe18b"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xsd:simpleType>
        <xsd:restriction base="dms:Unknown"/>
      </xsd:simpleType>
    </xsd:element>
    <xsd:element name="PublishingExpirationDate" ma:index="9" nillable="true" ma:displayName="Scheduling End Date" ma:description=""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B9E5A2FC-B19B-4B20-808D-15E43DAD9A3A}"/>
</file>

<file path=customXml/itemProps2.xml><?xml version="1.0" encoding="utf-8"?>
<ds:datastoreItem xmlns:ds="http://schemas.openxmlformats.org/officeDocument/2006/customXml" ds:itemID="{303FE01E-5934-4107-B0BF-B6BC4A48645B}"/>
</file>

<file path=customXml/itemProps3.xml><?xml version="1.0" encoding="utf-8"?>
<ds:datastoreItem xmlns:ds="http://schemas.openxmlformats.org/officeDocument/2006/customXml" ds:itemID="{0F19C22A-7862-4DFF-AA21-2D7F6D01FB36}"/>
</file>

<file path=docProps/app.xml><?xml version="1.0" encoding="utf-8"?>
<Properties xmlns="http://schemas.openxmlformats.org/officeDocument/2006/extended-properties" xmlns:vt="http://schemas.openxmlformats.org/officeDocument/2006/docPropsVTypes">
  <Template>Flow</Template>
  <TotalTime>81</TotalTime>
  <Words>202</Words>
  <Application>Microsoft Office PowerPoint</Application>
  <PresentationFormat>On-screen Show (4:3)</PresentationFormat>
  <Paragraphs>42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Flow</vt:lpstr>
      <vt:lpstr>Structure evaluation of composite materials  based on CNC</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Structure evaluation of composite materials  based on CNC</dc:title>
  <dc:creator>Mihaela</dc:creator>
  <cp:lastModifiedBy>Mihaela</cp:lastModifiedBy>
  <cp:revision>8</cp:revision>
  <dcterms:created xsi:type="dcterms:W3CDTF">2015-05-26T07:17:23Z</dcterms:created>
  <dcterms:modified xsi:type="dcterms:W3CDTF">2015-05-26T08:38:31Z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0x01010029138B1BE7FB074492AF0C6B271046C2</vt:lpwstr>
  </property>
</Properties>
</file>