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dat ondaral" initials="so" lastIdx="1" clrIdx="0">
    <p:extLst>
      <p:ext uri="{19B8F6BF-5375-455C-9EA6-DF929625EA0E}">
        <p15:presenceInfo xmlns:p15="http://schemas.microsoft.com/office/powerpoint/2012/main" userId="037cdad488b61f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7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commentAuthors" Target="commentAuthors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46E-0CFE-4799-97FC-2493D3520E8D}" type="datetimeFigureOut">
              <a:rPr lang="tr-TR" smtClean="0"/>
              <a:t>25.5.2015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54D5-18DC-43D5-B56D-CCAE9E741E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111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46E-0CFE-4799-97FC-2493D3520E8D}" type="datetimeFigureOut">
              <a:rPr lang="tr-TR" smtClean="0"/>
              <a:t>25.5.2015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54D5-18DC-43D5-B56D-CCAE9E741E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597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46E-0CFE-4799-97FC-2493D3520E8D}" type="datetimeFigureOut">
              <a:rPr lang="tr-TR" smtClean="0"/>
              <a:t>25.5.2015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54D5-18DC-43D5-B56D-CCAE9E741E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07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46E-0CFE-4799-97FC-2493D3520E8D}" type="datetimeFigureOut">
              <a:rPr lang="tr-TR" smtClean="0"/>
              <a:t>25.5.2015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54D5-18DC-43D5-B56D-CCAE9E741E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965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46E-0CFE-4799-97FC-2493D3520E8D}" type="datetimeFigureOut">
              <a:rPr lang="tr-TR" smtClean="0"/>
              <a:t>25.5.2015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54D5-18DC-43D5-B56D-CCAE9E741E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852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46E-0CFE-4799-97FC-2493D3520E8D}" type="datetimeFigureOut">
              <a:rPr lang="tr-TR" smtClean="0"/>
              <a:t>25.5.2015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54D5-18DC-43D5-B56D-CCAE9E741E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597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46E-0CFE-4799-97FC-2493D3520E8D}" type="datetimeFigureOut">
              <a:rPr lang="tr-TR" smtClean="0"/>
              <a:t>25.5.2015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54D5-18DC-43D5-B56D-CCAE9E741E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998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46E-0CFE-4799-97FC-2493D3520E8D}" type="datetimeFigureOut">
              <a:rPr lang="tr-TR" smtClean="0"/>
              <a:t>25.5.2015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54D5-18DC-43D5-B56D-CCAE9E741E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69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46E-0CFE-4799-97FC-2493D3520E8D}" type="datetimeFigureOut">
              <a:rPr lang="tr-TR" smtClean="0"/>
              <a:t>25.5.2015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54D5-18DC-43D5-B56D-CCAE9E741E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748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46E-0CFE-4799-97FC-2493D3520E8D}" type="datetimeFigureOut">
              <a:rPr lang="tr-TR" smtClean="0"/>
              <a:t>25.5.2015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54D5-18DC-43D5-B56D-CCAE9E741E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751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E146E-0CFE-4799-97FC-2493D3520E8D}" type="datetimeFigureOut">
              <a:rPr lang="tr-TR" smtClean="0"/>
              <a:t>25.5.2015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854D5-18DC-43D5-B56D-CCAE9E741E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725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E146E-0CFE-4799-97FC-2493D3520E8D}" type="datetimeFigureOut">
              <a:rPr lang="tr-TR" smtClean="0"/>
              <a:t>25.5.2015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54D5-18DC-43D5-B56D-CCAE9E741E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082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267496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5043" y="1125381"/>
            <a:ext cx="9144000" cy="1655762"/>
          </a:xfrm>
        </p:spPr>
        <p:txBody>
          <a:bodyPr>
            <a:normAutofit fontScale="92500"/>
          </a:bodyPr>
          <a:lstStyle/>
          <a:p>
            <a:r>
              <a:rPr lang="en-GB" sz="2800" b="1" dirty="0" smtClean="0">
                <a:solidFill>
                  <a:srgbClr val="C00000"/>
                </a:solidFill>
              </a:rPr>
              <a:t>Sedat Ondaral,  Güliz Hocaoğlu, Mehmet </a:t>
            </a:r>
            <a:r>
              <a:rPr lang="en-GB" sz="2800" b="1" dirty="0" err="1" smtClean="0">
                <a:solidFill>
                  <a:srgbClr val="C00000"/>
                </a:solidFill>
              </a:rPr>
              <a:t>Emin</a:t>
            </a:r>
            <a:r>
              <a:rPr lang="en-GB" sz="2800" b="1" dirty="0" smtClean="0">
                <a:solidFill>
                  <a:srgbClr val="C00000"/>
                </a:solidFill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</a:rPr>
              <a:t>Ergün</a:t>
            </a:r>
            <a:r>
              <a:rPr lang="en-GB" sz="2800" b="1" dirty="0" smtClean="0">
                <a:solidFill>
                  <a:srgbClr val="C00000"/>
                </a:solidFill>
              </a:rPr>
              <a:t>, </a:t>
            </a:r>
            <a:r>
              <a:rPr lang="en-GB" sz="2800" b="1" dirty="0" err="1" smtClean="0">
                <a:solidFill>
                  <a:srgbClr val="C00000"/>
                </a:solidFill>
              </a:rPr>
              <a:t>Orçun</a:t>
            </a:r>
            <a:r>
              <a:rPr lang="en-GB" sz="2800" b="1" dirty="0" smtClean="0">
                <a:solidFill>
                  <a:srgbClr val="C00000"/>
                </a:solidFill>
              </a:rPr>
              <a:t> Çağlar Kurtuluş, Evren </a:t>
            </a:r>
            <a:r>
              <a:rPr lang="en-GB" sz="2800" b="1" dirty="0" err="1" smtClean="0">
                <a:solidFill>
                  <a:srgbClr val="C00000"/>
                </a:solidFill>
              </a:rPr>
              <a:t>Ersoy</a:t>
            </a:r>
            <a:r>
              <a:rPr lang="en-GB" sz="2800" b="1" dirty="0" smtClean="0">
                <a:solidFill>
                  <a:srgbClr val="C00000"/>
                </a:solidFill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</a:rPr>
              <a:t>Kalyoncu</a:t>
            </a:r>
            <a:endParaRPr lang="en-GB" sz="2800" b="1" baseline="30000" dirty="0" smtClean="0">
              <a:solidFill>
                <a:srgbClr val="C00000"/>
              </a:solidFill>
            </a:endParaRPr>
          </a:p>
          <a:p>
            <a:r>
              <a:rPr lang="en-GB" i="1" noProof="1" smtClean="0">
                <a:solidFill>
                  <a:srgbClr val="C00000"/>
                </a:solidFill>
              </a:rPr>
              <a:t>Department of Pulp and Paper Technology, Forets Product Engineering, Faculty of Forestry, Karadeniz Technical University, 61080 Trabzon, Turkey</a:t>
            </a:r>
            <a:endParaRPr lang="en-GB" noProof="1" smtClean="0">
              <a:solidFill>
                <a:srgbClr val="C00000"/>
              </a:solidFill>
            </a:endParaRPr>
          </a:p>
          <a:p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246803" y="249278"/>
            <a:ext cx="9144000" cy="85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826" tIns="37913" rIns="75826" bIns="379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sz="2800" b="1" dirty="0"/>
              <a:t>POLYELECTROLYTE COMPLEX AND LAYER BY LAYER TECHNIQUE OF STARCHES</a:t>
            </a:r>
          </a:p>
        </p:txBody>
      </p:sp>
      <p:pic>
        <p:nvPicPr>
          <p:cNvPr id="5" name="47 Resim" descr="ing200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28" y="293735"/>
            <a:ext cx="1006515" cy="95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COST | European Cooperation in Science and Technolog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937" y="249278"/>
            <a:ext cx="2001980" cy="41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7851" y="2989537"/>
            <a:ext cx="6176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4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39358" y="2634054"/>
            <a:ext cx="3476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Polyelectrolyte complexes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239358" y="4953532"/>
            <a:ext cx="3476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</a:rPr>
              <a:t>Multilayer (Layer by Layer)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239358" y="2968696"/>
            <a:ext cx="3667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Mixing cationic and anionic starches</a:t>
            </a:r>
            <a:endParaRPr lang="en-GB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239358" y="5230531"/>
            <a:ext cx="5426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Adding cationic and anionic starches, sequentially</a:t>
            </a:r>
            <a:endParaRPr lang="en-GB" dirty="0"/>
          </a:p>
        </p:txBody>
      </p:sp>
      <p:pic>
        <p:nvPicPr>
          <p:cNvPr id="20" name="Resi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28" y="5563667"/>
            <a:ext cx="2857500" cy="1159479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 rotWithShape="1">
          <a:blip r:embed="rId5"/>
          <a:srcRect l="7197" t="-2799" r="-1841" b="11847"/>
          <a:stretch/>
        </p:blipFill>
        <p:spPr>
          <a:xfrm>
            <a:off x="239358" y="3220368"/>
            <a:ext cx="4171950" cy="1438238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191067" y="4621403"/>
            <a:ext cx="6153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Schematic representation of  (a) ladder and scrambled egg structures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7" b="26261"/>
          <a:stretch/>
        </p:blipFill>
        <p:spPr>
          <a:xfrm>
            <a:off x="5984945" y="4775291"/>
            <a:ext cx="2934917" cy="1948473"/>
          </a:xfrm>
          <a:prstGeom prst="rect">
            <a:avLst/>
          </a:prstGeom>
        </p:spPr>
      </p:pic>
      <p:grpSp>
        <p:nvGrpSpPr>
          <p:cNvPr id="28" name="Grup 27"/>
          <p:cNvGrpSpPr/>
          <p:nvPr/>
        </p:nvGrpSpPr>
        <p:grpSpPr>
          <a:xfrm>
            <a:off x="6011841" y="2981520"/>
            <a:ext cx="6026483" cy="1727284"/>
            <a:chOff x="4982213" y="2771009"/>
            <a:chExt cx="7889570" cy="2294303"/>
          </a:xfrm>
        </p:grpSpPr>
        <p:pic>
          <p:nvPicPr>
            <p:cNvPr id="27" name="Resim 2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156"/>
            <a:stretch/>
          </p:blipFill>
          <p:spPr>
            <a:xfrm>
              <a:off x="8318499" y="2771009"/>
              <a:ext cx="4553284" cy="2294303"/>
            </a:xfrm>
            <a:prstGeom prst="rect">
              <a:avLst/>
            </a:prstGeom>
          </p:spPr>
        </p:pic>
        <p:pic>
          <p:nvPicPr>
            <p:cNvPr id="25" name="Resim 2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7891"/>
            <a:stretch/>
          </p:blipFill>
          <p:spPr>
            <a:xfrm>
              <a:off x="4982213" y="2771009"/>
              <a:ext cx="4571847" cy="2291624"/>
            </a:xfrm>
            <a:prstGeom prst="rect">
              <a:avLst/>
            </a:prstGeom>
          </p:spPr>
        </p:pic>
      </p:grpSp>
      <p:sp>
        <p:nvSpPr>
          <p:cNvPr id="29" name="Metin kutusu 28"/>
          <p:cNvSpPr txBox="1"/>
          <p:nvPr/>
        </p:nvSpPr>
        <p:spPr>
          <a:xfrm>
            <a:off x="8959906" y="5045865"/>
            <a:ext cx="31510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Size distribution in solution 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tr-TR" sz="1400" dirty="0" err="1">
                <a:solidFill>
                  <a:schemeClr val="accent1">
                    <a:lumMod val="75000"/>
                  </a:schemeClr>
                </a:solidFill>
              </a:rPr>
              <a:t>Z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</a:rPr>
              <a:t>etasizer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) and images on silicon oxide surface (AFM)</a:t>
            </a: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3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89" y="0"/>
            <a:ext cx="2795104" cy="2688609"/>
          </a:xfrm>
          <a:prstGeom prst="rect">
            <a:avLst/>
          </a:prstGeom>
        </p:spPr>
      </p:pic>
      <p:pic>
        <p:nvPicPr>
          <p:cNvPr id="17" name="Resim 16" descr="qcm-d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98" y="2904023"/>
            <a:ext cx="2790595" cy="379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Resim 17"/>
          <p:cNvPicPr>
            <a:picLocks noChangeAspect="1"/>
          </p:cNvPicPr>
          <p:nvPr/>
        </p:nvPicPr>
        <p:blipFill rotWithShape="1">
          <a:blip r:embed="rId4"/>
          <a:srcRect r="49990"/>
          <a:stretch/>
        </p:blipFill>
        <p:spPr>
          <a:xfrm>
            <a:off x="4269981" y="0"/>
            <a:ext cx="3275495" cy="3100384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 rotWithShape="1">
          <a:blip r:embed="rId4"/>
          <a:srcRect l="50589" r="-1"/>
          <a:stretch/>
        </p:blipFill>
        <p:spPr>
          <a:xfrm>
            <a:off x="4269981" y="3560895"/>
            <a:ext cx="3275495" cy="3137989"/>
          </a:xfrm>
          <a:prstGeom prst="rect">
            <a:avLst/>
          </a:prstGeom>
        </p:spPr>
      </p:pic>
      <p:sp>
        <p:nvSpPr>
          <p:cNvPr id="20" name="Metin kutusu 19"/>
          <p:cNvSpPr txBox="1"/>
          <p:nvPr/>
        </p:nvSpPr>
        <p:spPr>
          <a:xfrm rot="16200000">
            <a:off x="6029621" y="2901121"/>
            <a:ext cx="3806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</a:rPr>
              <a:t>PAPER STRENGTH</a:t>
            </a:r>
            <a:endParaRPr lang="en-GB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 rot="16200000">
            <a:off x="1921761" y="1020249"/>
            <a:ext cx="293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ADSORPTION ON FIBRE</a:t>
            </a: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 rot="16200000">
            <a:off x="1752302" y="4631219"/>
            <a:ext cx="3275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ADSORPTION SiO2 SURFACE</a:t>
            </a: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8470543" y="744739"/>
            <a:ext cx="35531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/>
              <a:t>   </a:t>
            </a:r>
            <a:r>
              <a:rPr lang="en-GB" sz="2000" b="1" dirty="0" smtClean="0"/>
              <a:t>Which is more convenient technique for papermaking?</a:t>
            </a:r>
            <a:endParaRPr lang="tr-TR" sz="2000" b="1" dirty="0" smtClean="0"/>
          </a:p>
          <a:p>
            <a:pPr algn="just"/>
            <a:endParaRPr lang="en-GB" sz="2000" b="1" dirty="0" smtClean="0"/>
          </a:p>
          <a:p>
            <a:pPr algn="just"/>
            <a:r>
              <a:rPr lang="tr-TR" sz="2000" dirty="0" smtClean="0"/>
              <a:t>   </a:t>
            </a:r>
            <a:r>
              <a:rPr lang="en-GB" sz="2000" dirty="0" smtClean="0"/>
              <a:t>The LbL technique can provide more polymeric layers on the fibre surface giving also different functionalities to paper.</a:t>
            </a:r>
            <a:r>
              <a:rPr lang="tr-TR" sz="2000" dirty="0" smtClean="0"/>
              <a:t> </a:t>
            </a:r>
            <a:r>
              <a:rPr lang="en-GB" sz="2000" dirty="0" smtClean="0"/>
              <a:t>However, building multilayer is not easy before sheet formation in the papermaking process. It is still possible to make 3-4 layers on the fibre surface</a:t>
            </a:r>
            <a:r>
              <a:rPr lang="tr-TR" sz="2000" dirty="0" smtClean="0"/>
              <a:t>.</a:t>
            </a:r>
          </a:p>
          <a:p>
            <a:pPr algn="just"/>
            <a:endParaRPr lang="tr-TR" sz="2000" dirty="0" smtClean="0"/>
          </a:p>
          <a:p>
            <a:pPr algn="just"/>
            <a:r>
              <a:rPr lang="en-GB" sz="2000" dirty="0" smtClean="0"/>
              <a:t>BPEC application needs one addition point and thus, has enough shearing forces and mixing time.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0160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138B1BE7FB074492AF0C6B271046C2" ma:contentTypeVersion="1" ma:contentTypeDescription="Create a new document." ma:contentTypeScope="" ma:versionID="ca26226fccd0de549b4b9ceaa2d18ef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e4498ff9b45e04ac682a350253fe18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FBAF240-809B-4851-8E11-2FDE89414F20}"/>
</file>

<file path=customXml/itemProps2.xml><?xml version="1.0" encoding="utf-8"?>
<ds:datastoreItem xmlns:ds="http://schemas.openxmlformats.org/officeDocument/2006/customXml" ds:itemID="{041ADCE2-3C9F-4CA8-8F18-97F8D800BC9E}"/>
</file>

<file path=customXml/itemProps3.xml><?xml version="1.0" encoding="utf-8"?>
<ds:datastoreItem xmlns:ds="http://schemas.openxmlformats.org/officeDocument/2006/customXml" ds:itemID="{6CB3DD98-C87A-472A-B18B-CFD6CAB97AE5}"/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179</Words>
  <Application>Microsoft Office PowerPoint</Application>
  <PresentationFormat>Geniş ekran</PresentationFormat>
  <Paragraphs>17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POLYELECTROLYTE COMPLEX AND LAYER BY LAYER TECHNIQUE OF STARCHES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CATIONIC AND ANIONIC NANOFIBRILATED CELLULOSES FOR PAPERMAKING</dc:title>
  <dc:creator>Windows User</dc:creator>
  <cp:lastModifiedBy>sedat ondaral</cp:lastModifiedBy>
  <cp:revision>17</cp:revision>
  <dcterms:created xsi:type="dcterms:W3CDTF">2015-03-09T15:49:58Z</dcterms:created>
  <dcterms:modified xsi:type="dcterms:W3CDTF">2015-05-25T20:45:07Z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0x01010029138B1BE7FB074492AF0C6B271046C2</vt:lpwstr>
  </property>
</Properties>
</file>