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7.xml" ContentType="application/vnd.openxmlformats-officedocument.presentationml.sl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94" r:id="rId3"/>
    <p:sldId id="295" r:id="rId4"/>
    <p:sldId id="287" r:id="rId5"/>
    <p:sldId id="258" r:id="rId6"/>
    <p:sldId id="259" r:id="rId7"/>
    <p:sldId id="288" r:id="rId8"/>
    <p:sldId id="263" r:id="rId9"/>
    <p:sldId id="265" r:id="rId10"/>
    <p:sldId id="290" r:id="rId11"/>
    <p:sldId id="266" r:id="rId12"/>
    <p:sldId id="268" r:id="rId13"/>
    <p:sldId id="272" r:id="rId14"/>
    <p:sldId id="289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91" r:id="rId26"/>
    <p:sldId id="292" r:id="rId27"/>
    <p:sldId id="29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4FB4C-767B-4649-8CB8-E3075286E4F2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CDC7D-A51F-4962-9725-A497F8AF2B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418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/>
              <a:t>GLOBAL MANUFACTURING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IP has manufacturing operations in North America, Europe, Latin America, Russia, Asia and North Africa. </a:t>
            </a:r>
          </a:p>
          <a:p>
            <a:pPr>
              <a:buFontTx/>
              <a:buChar char="-"/>
            </a:pPr>
            <a:r>
              <a:rPr lang="en-US" dirty="0" smtClean="0"/>
              <a:t>We have 44 mills word wide</a:t>
            </a:r>
            <a:r>
              <a:rPr lang="en-US" baseline="0" dirty="0" smtClean="0"/>
              <a:t> and we have grown through acquisition over the period last 10 years</a:t>
            </a:r>
          </a:p>
          <a:p>
            <a:pPr>
              <a:buFontTx/>
              <a:buChar char="-"/>
            </a:pPr>
            <a:r>
              <a:rPr lang="en-US" baseline="0" dirty="0" smtClean="0"/>
              <a:t> We have the largest global technology group made of world class subject matter experts engaged in manufacturing support and research</a:t>
            </a: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A00E6D-058C-4EBD-BD0D-1D9CD58846BA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baseline="0" dirty="0" smtClean="0"/>
              <a:t>In 2008 we divested our coated and SC, forest lands and Arizona chemicals and  decided to focus on these three businesses</a:t>
            </a:r>
          </a:p>
          <a:p>
            <a:pPr eaLnBrk="1" hangingPunct="1">
              <a:buFontTx/>
              <a:buChar char="-"/>
            </a:pPr>
            <a:r>
              <a:rPr lang="en-US" baseline="0" dirty="0" smtClean="0"/>
              <a:t> we have grown our fluff business by converting our Franklin mill to fluff pulp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6E95-3CBD-4E80-900C-12446CF02F65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1A2-83FD-4D7E-A113-7AE6046307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6E95-3CBD-4E80-900C-12446CF02F65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1A2-83FD-4D7E-A113-7AE6046307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6E95-3CBD-4E80-900C-12446CF02F65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1A2-83FD-4D7E-A113-7AE6046307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6E95-3CBD-4E80-900C-12446CF02F65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1A2-83FD-4D7E-A113-7AE6046307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6E95-3CBD-4E80-900C-12446CF02F65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1A2-83FD-4D7E-A113-7AE6046307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6E95-3CBD-4E80-900C-12446CF02F65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1A2-83FD-4D7E-A113-7AE6046307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6E95-3CBD-4E80-900C-12446CF02F65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1A2-83FD-4D7E-A113-7AE6046307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6E95-3CBD-4E80-900C-12446CF02F65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1A2-83FD-4D7E-A113-7AE6046307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6E95-3CBD-4E80-900C-12446CF02F65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1A2-83FD-4D7E-A113-7AE6046307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6E95-3CBD-4E80-900C-12446CF02F65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1A2-83FD-4D7E-A113-7AE6046307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56E95-3CBD-4E80-900C-12446CF02F65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561A2-83FD-4D7E-A113-7AE6046307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56E95-3CBD-4E80-900C-12446CF02F65}" type="datetimeFigureOut">
              <a:rPr lang="en-US" smtClean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561A2-83FD-4D7E-A113-7AE6046307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emf"/><Relationship Id="rId4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emf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Relationship Id="rId9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Understanding  The Cell Wall Structure – How it can Help the Pulp and Paper Industry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Gopal Goyal</a:t>
            </a:r>
          </a:p>
          <a:p>
            <a:r>
              <a:rPr lang="en-US" dirty="0" smtClean="0"/>
              <a:t>Chief Scientist, International Paper</a:t>
            </a:r>
          </a:p>
          <a:p>
            <a:r>
              <a:rPr lang="en-US" dirty="0" smtClean="0"/>
              <a:t>October 9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Brown stock from K1 digester is stronger than K2 from same wood source</a:t>
            </a:r>
          </a:p>
          <a:p>
            <a:r>
              <a:rPr lang="en-US" dirty="0" smtClean="0"/>
              <a:t>Both K1 and K2 brown stocks loose strength in oxygen </a:t>
            </a:r>
            <a:r>
              <a:rPr lang="en-US" dirty="0" err="1" smtClean="0"/>
              <a:t>deliginification</a:t>
            </a:r>
            <a:r>
              <a:rPr lang="en-US" dirty="0" smtClean="0"/>
              <a:t> stage.</a:t>
            </a:r>
          </a:p>
          <a:p>
            <a:r>
              <a:rPr lang="en-US" dirty="0" smtClean="0"/>
              <a:t> Further strength loss occurs in ECF </a:t>
            </a:r>
            <a:r>
              <a:rPr lang="en-US" dirty="0" err="1" smtClean="0"/>
              <a:t>bleachig</a:t>
            </a:r>
            <a:r>
              <a:rPr lang="en-US" dirty="0" smtClean="0"/>
              <a:t> sequence of these which is very unusual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59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of Oxygen Delignification stages at two Different Mills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Brownstock</a:t>
            </a:r>
            <a:endParaRPr lang="en-US" dirty="0" smtClean="0"/>
          </a:p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Delignification</a:t>
            </a:r>
          </a:p>
          <a:p>
            <a:r>
              <a:rPr lang="en-US" dirty="0" smtClean="0"/>
              <a:t>Fully Bleached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Tensile Index</a:t>
            </a:r>
            <a:endParaRPr lang="en-US" dirty="0"/>
          </a:p>
        </p:txBody>
      </p:sp>
      <p:grpSp>
        <p:nvGrpSpPr>
          <p:cNvPr id="2" name="Group 49"/>
          <p:cNvGrpSpPr/>
          <p:nvPr/>
        </p:nvGrpSpPr>
        <p:grpSpPr>
          <a:xfrm>
            <a:off x="0" y="6135469"/>
            <a:ext cx="9144000" cy="646331"/>
            <a:chOff x="0" y="6135469"/>
            <a:chExt cx="9144000" cy="646331"/>
          </a:xfrm>
        </p:grpSpPr>
        <p:grpSp>
          <p:nvGrpSpPr>
            <p:cNvPr id="3" name="Group 20"/>
            <p:cNvGrpSpPr/>
            <p:nvPr/>
          </p:nvGrpSpPr>
          <p:grpSpPr>
            <a:xfrm>
              <a:off x="0" y="6135469"/>
              <a:ext cx="9144000" cy="646331"/>
              <a:chOff x="0" y="6248400"/>
              <a:chExt cx="9144000" cy="646331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0" y="6248400"/>
                <a:ext cx="91440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 smtClean="0"/>
                  <a:t>K2 Hardwood</a:t>
                </a:r>
                <a:r>
                  <a:rPr lang="en-US" sz="1200" dirty="0" smtClean="0"/>
                  <a:t> (February 9):</a:t>
                </a:r>
                <a:r>
                  <a:rPr lang="en-US" dirty="0" smtClean="0"/>
                  <a:t>	</a:t>
                </a:r>
                <a:r>
                  <a:rPr lang="en-US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Brownstock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	</a:t>
                </a:r>
                <a:r>
                  <a:rPr lang="en-US" dirty="0" smtClean="0">
                    <a:solidFill>
                      <a:schemeClr val="accent6"/>
                    </a:solidFill>
                  </a:rPr>
                  <a:t>O2 </a:t>
                </a:r>
                <a:r>
                  <a:rPr lang="en-US" dirty="0" err="1" smtClean="0">
                    <a:solidFill>
                      <a:schemeClr val="accent6"/>
                    </a:solidFill>
                  </a:rPr>
                  <a:t>Delig</a:t>
                </a:r>
                <a:r>
                  <a:rPr lang="en-US" dirty="0" smtClean="0">
                    <a:solidFill>
                      <a:schemeClr val="accent6"/>
                    </a:solidFill>
                  </a:rPr>
                  <a:t>		</a:t>
                </a:r>
                <a:r>
                  <a:rPr lang="en-US" dirty="0" smtClean="0">
                    <a:solidFill>
                      <a:srgbClr val="3728FC"/>
                    </a:solidFill>
                  </a:rPr>
                  <a:t>Fully Bleached</a:t>
                </a:r>
              </a:p>
              <a:p>
                <a:pPr algn="ctr"/>
                <a:r>
                  <a:rPr lang="en-US" dirty="0" smtClean="0"/>
                  <a:t>Texarkana Hardwood</a:t>
                </a:r>
                <a:r>
                  <a:rPr lang="en-US" sz="1200" dirty="0" smtClean="0"/>
                  <a:t> (Jan): </a:t>
                </a:r>
                <a:r>
                  <a:rPr lang="en-US" dirty="0" smtClean="0"/>
                  <a:t>:</a:t>
                </a:r>
                <a:r>
                  <a:rPr lang="en-US" dirty="0" smtClean="0">
                    <a:solidFill>
                      <a:srgbClr val="3728FC"/>
                    </a:solidFill>
                  </a:rPr>
                  <a:t> 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	</a:t>
                </a:r>
                <a:r>
                  <a:rPr lang="en-US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Brownstock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	</a:t>
                </a:r>
                <a:r>
                  <a:rPr lang="en-US" dirty="0" smtClean="0">
                    <a:solidFill>
                      <a:schemeClr val="accent6"/>
                    </a:solidFill>
                  </a:rPr>
                  <a:t>O2 </a:t>
                </a:r>
                <a:r>
                  <a:rPr lang="en-US" dirty="0" err="1" smtClean="0">
                    <a:solidFill>
                      <a:schemeClr val="accent6"/>
                    </a:solidFill>
                  </a:rPr>
                  <a:t>Delig</a:t>
                </a:r>
                <a:r>
                  <a:rPr lang="en-US" dirty="0" smtClean="0">
                    <a:solidFill>
                      <a:schemeClr val="accent6"/>
                    </a:solidFill>
                  </a:rPr>
                  <a:t>		</a:t>
                </a:r>
                <a:r>
                  <a:rPr lang="en-US" dirty="0" smtClean="0">
                    <a:solidFill>
                      <a:srgbClr val="3728FC"/>
                    </a:solidFill>
                  </a:rPr>
                  <a:t>Fully Bleached</a:t>
                </a:r>
              </a:p>
            </p:txBody>
          </p:sp>
          <p:grpSp>
            <p:nvGrpSpPr>
              <p:cNvPr id="4" name="Group 33"/>
              <p:cNvGrpSpPr/>
              <p:nvPr/>
            </p:nvGrpSpPr>
            <p:grpSpPr>
              <a:xfrm>
                <a:off x="3276600" y="6400800"/>
                <a:ext cx="3781425" cy="200025"/>
                <a:chOff x="3276600" y="6400800"/>
                <a:chExt cx="3781425" cy="200025"/>
              </a:xfrm>
            </p:grpSpPr>
            <p:pic>
              <p:nvPicPr>
                <p:cNvPr id="57" name="Picture 56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6934200" y="6400800"/>
                  <a:ext cx="123825" cy="2000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8" name="Picture 57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05400" y="6400800"/>
                  <a:ext cx="123825" cy="2000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9" name="Picture 58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276600" y="6400800"/>
                  <a:ext cx="123825" cy="2000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52" name="Freeform 27"/>
            <p:cNvSpPr>
              <a:spLocks/>
            </p:cNvSpPr>
            <p:nvPr/>
          </p:nvSpPr>
          <p:spPr bwMode="auto">
            <a:xfrm>
              <a:off x="3276600" y="6553200"/>
              <a:ext cx="114300" cy="11430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36" y="0"/>
                </a:cxn>
                <a:cxn ang="0">
                  <a:pos x="72" y="72"/>
                </a:cxn>
                <a:cxn ang="0">
                  <a:pos x="0" y="72"/>
                </a:cxn>
              </a:cxnLst>
              <a:rect l="0" t="0" r="r" b="b"/>
              <a:pathLst>
                <a:path w="72" h="72">
                  <a:moveTo>
                    <a:pt x="0" y="72"/>
                  </a:moveTo>
                  <a:lnTo>
                    <a:pt x="36" y="0"/>
                  </a:lnTo>
                  <a:lnTo>
                    <a:pt x="72" y="7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19050" cap="flat">
              <a:solidFill>
                <a:srgbClr val="9047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9"/>
            <p:cNvSpPr>
              <a:spLocks/>
            </p:cNvSpPr>
            <p:nvPr/>
          </p:nvSpPr>
          <p:spPr bwMode="auto">
            <a:xfrm>
              <a:off x="5105400" y="6553200"/>
              <a:ext cx="114300" cy="11430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36" y="0"/>
                </a:cxn>
                <a:cxn ang="0">
                  <a:pos x="72" y="72"/>
                </a:cxn>
                <a:cxn ang="0">
                  <a:pos x="0" y="72"/>
                </a:cxn>
              </a:cxnLst>
              <a:rect l="0" t="0" r="r" b="b"/>
              <a:pathLst>
                <a:path w="72" h="72">
                  <a:moveTo>
                    <a:pt x="0" y="72"/>
                  </a:moveTo>
                  <a:lnTo>
                    <a:pt x="36" y="0"/>
                  </a:lnTo>
                  <a:lnTo>
                    <a:pt x="72" y="7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19050" cap="flat">
              <a:solidFill>
                <a:srgbClr val="E5740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3"/>
            <p:cNvSpPr>
              <a:spLocks/>
            </p:cNvSpPr>
            <p:nvPr/>
          </p:nvSpPr>
          <p:spPr bwMode="auto">
            <a:xfrm>
              <a:off x="6934200" y="6553200"/>
              <a:ext cx="114300" cy="11430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36" y="0"/>
                </a:cxn>
                <a:cxn ang="0">
                  <a:pos x="72" y="72"/>
                </a:cxn>
                <a:cxn ang="0">
                  <a:pos x="0" y="72"/>
                </a:cxn>
              </a:cxnLst>
              <a:rect l="0" t="0" r="r" b="b"/>
              <a:pathLst>
                <a:path w="72" h="72">
                  <a:moveTo>
                    <a:pt x="0" y="72"/>
                  </a:moveTo>
                  <a:lnTo>
                    <a:pt x="36" y="0"/>
                  </a:lnTo>
                  <a:lnTo>
                    <a:pt x="72" y="7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19050" cap="flat">
              <a:solidFill>
                <a:srgbClr val="0557D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110" name="Picture 3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1143000"/>
            <a:ext cx="440055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" name="TextBox 60"/>
          <p:cNvSpPr txBox="1"/>
          <p:nvPr/>
        </p:nvSpPr>
        <p:spPr>
          <a:xfrm>
            <a:off x="6934200" y="2133600"/>
            <a:ext cx="2116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Tex: No strength loss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Span</a:t>
            </a:r>
            <a:endParaRPr lang="en-US" dirty="0"/>
          </a:p>
        </p:txBody>
      </p:sp>
      <p:grpSp>
        <p:nvGrpSpPr>
          <p:cNvPr id="2" name="Group 15"/>
          <p:cNvGrpSpPr/>
          <p:nvPr/>
        </p:nvGrpSpPr>
        <p:grpSpPr>
          <a:xfrm>
            <a:off x="0" y="6135469"/>
            <a:ext cx="9144000" cy="646331"/>
            <a:chOff x="0" y="6135469"/>
            <a:chExt cx="9144000" cy="646331"/>
          </a:xfrm>
        </p:grpSpPr>
        <p:grpSp>
          <p:nvGrpSpPr>
            <p:cNvPr id="3" name="Group 20"/>
            <p:cNvGrpSpPr/>
            <p:nvPr/>
          </p:nvGrpSpPr>
          <p:grpSpPr>
            <a:xfrm>
              <a:off x="0" y="6135469"/>
              <a:ext cx="9144000" cy="646331"/>
              <a:chOff x="0" y="6248400"/>
              <a:chExt cx="9144000" cy="646331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0" y="6248400"/>
                <a:ext cx="91440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 smtClean="0"/>
                  <a:t>K2 Hardwood</a:t>
                </a:r>
                <a:r>
                  <a:rPr lang="en-US" sz="1200" dirty="0" smtClean="0"/>
                  <a:t> (February 9):</a:t>
                </a:r>
                <a:r>
                  <a:rPr lang="en-US" dirty="0" smtClean="0"/>
                  <a:t>	</a:t>
                </a:r>
                <a:r>
                  <a:rPr lang="en-US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Brownstock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	</a:t>
                </a:r>
                <a:r>
                  <a:rPr lang="en-US" dirty="0" smtClean="0">
                    <a:solidFill>
                      <a:schemeClr val="accent6"/>
                    </a:solidFill>
                  </a:rPr>
                  <a:t>O2 </a:t>
                </a:r>
                <a:r>
                  <a:rPr lang="en-US" dirty="0" err="1" smtClean="0">
                    <a:solidFill>
                      <a:schemeClr val="accent6"/>
                    </a:solidFill>
                  </a:rPr>
                  <a:t>Delig</a:t>
                </a:r>
                <a:r>
                  <a:rPr lang="en-US" dirty="0" smtClean="0">
                    <a:solidFill>
                      <a:schemeClr val="accent6"/>
                    </a:solidFill>
                  </a:rPr>
                  <a:t>		</a:t>
                </a:r>
                <a:r>
                  <a:rPr lang="en-US" dirty="0" smtClean="0">
                    <a:solidFill>
                      <a:srgbClr val="3728FC"/>
                    </a:solidFill>
                  </a:rPr>
                  <a:t>Fully Bleached</a:t>
                </a:r>
              </a:p>
              <a:p>
                <a:pPr algn="ctr"/>
                <a:r>
                  <a:rPr lang="en-US" dirty="0" smtClean="0"/>
                  <a:t>Texarkana Hardwood</a:t>
                </a:r>
                <a:r>
                  <a:rPr lang="en-US" sz="1200" dirty="0" smtClean="0"/>
                  <a:t> (Jan): </a:t>
                </a:r>
                <a:r>
                  <a:rPr lang="en-US" dirty="0" smtClean="0"/>
                  <a:t>:</a:t>
                </a:r>
                <a:r>
                  <a:rPr lang="en-US" dirty="0" smtClean="0">
                    <a:solidFill>
                      <a:srgbClr val="3728FC"/>
                    </a:solidFill>
                  </a:rPr>
                  <a:t> 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	</a:t>
                </a:r>
                <a:r>
                  <a:rPr lang="en-US" dirty="0" err="1" smtClean="0">
                    <a:solidFill>
                      <a:schemeClr val="accent6">
                        <a:lumMod val="50000"/>
                      </a:schemeClr>
                    </a:solidFill>
                  </a:rPr>
                  <a:t>Brownstock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	</a:t>
                </a:r>
                <a:r>
                  <a:rPr lang="en-US" dirty="0" smtClean="0">
                    <a:solidFill>
                      <a:schemeClr val="accent6"/>
                    </a:solidFill>
                  </a:rPr>
                  <a:t>O2 </a:t>
                </a:r>
                <a:r>
                  <a:rPr lang="en-US" dirty="0" err="1" smtClean="0">
                    <a:solidFill>
                      <a:schemeClr val="accent6"/>
                    </a:solidFill>
                  </a:rPr>
                  <a:t>Delig</a:t>
                </a:r>
                <a:r>
                  <a:rPr lang="en-US" dirty="0" smtClean="0">
                    <a:solidFill>
                      <a:schemeClr val="accent6"/>
                    </a:solidFill>
                  </a:rPr>
                  <a:t>		</a:t>
                </a:r>
                <a:r>
                  <a:rPr lang="en-US" dirty="0" smtClean="0">
                    <a:solidFill>
                      <a:srgbClr val="3728FC"/>
                    </a:solidFill>
                  </a:rPr>
                  <a:t>Fully Bleached</a:t>
                </a:r>
              </a:p>
            </p:txBody>
          </p:sp>
          <p:grpSp>
            <p:nvGrpSpPr>
              <p:cNvPr id="4" name="Group 33"/>
              <p:cNvGrpSpPr/>
              <p:nvPr/>
            </p:nvGrpSpPr>
            <p:grpSpPr>
              <a:xfrm>
                <a:off x="3276600" y="6400800"/>
                <a:ext cx="3781425" cy="200025"/>
                <a:chOff x="3276600" y="6400800"/>
                <a:chExt cx="3781425" cy="200025"/>
              </a:xfrm>
            </p:grpSpPr>
            <p:pic>
              <p:nvPicPr>
                <p:cNvPr id="23" name="Picture 22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6934200" y="6400800"/>
                  <a:ext cx="123825" cy="2000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4" name="Picture 23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05400" y="6400800"/>
                  <a:ext cx="123825" cy="2000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5" name="Picture 24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276600" y="6400800"/>
                  <a:ext cx="123825" cy="2000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18" name="Freeform 27"/>
            <p:cNvSpPr>
              <a:spLocks/>
            </p:cNvSpPr>
            <p:nvPr/>
          </p:nvSpPr>
          <p:spPr bwMode="auto">
            <a:xfrm>
              <a:off x="3276600" y="6553200"/>
              <a:ext cx="114300" cy="11430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36" y="0"/>
                </a:cxn>
                <a:cxn ang="0">
                  <a:pos x="72" y="72"/>
                </a:cxn>
                <a:cxn ang="0">
                  <a:pos x="0" y="72"/>
                </a:cxn>
              </a:cxnLst>
              <a:rect l="0" t="0" r="r" b="b"/>
              <a:pathLst>
                <a:path w="72" h="72">
                  <a:moveTo>
                    <a:pt x="0" y="72"/>
                  </a:moveTo>
                  <a:lnTo>
                    <a:pt x="36" y="0"/>
                  </a:lnTo>
                  <a:lnTo>
                    <a:pt x="72" y="7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19050" cap="flat">
              <a:solidFill>
                <a:srgbClr val="9047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5105400" y="6553200"/>
              <a:ext cx="114300" cy="11430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36" y="0"/>
                </a:cxn>
                <a:cxn ang="0">
                  <a:pos x="72" y="72"/>
                </a:cxn>
                <a:cxn ang="0">
                  <a:pos x="0" y="72"/>
                </a:cxn>
              </a:cxnLst>
              <a:rect l="0" t="0" r="r" b="b"/>
              <a:pathLst>
                <a:path w="72" h="72">
                  <a:moveTo>
                    <a:pt x="0" y="72"/>
                  </a:moveTo>
                  <a:lnTo>
                    <a:pt x="36" y="0"/>
                  </a:lnTo>
                  <a:lnTo>
                    <a:pt x="72" y="7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19050" cap="flat">
              <a:solidFill>
                <a:srgbClr val="E5740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6934200" y="6553200"/>
              <a:ext cx="114300" cy="11430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36" y="0"/>
                </a:cxn>
                <a:cxn ang="0">
                  <a:pos x="72" y="72"/>
                </a:cxn>
                <a:cxn ang="0">
                  <a:pos x="0" y="72"/>
                </a:cxn>
              </a:cxnLst>
              <a:rect l="0" t="0" r="r" b="b"/>
              <a:pathLst>
                <a:path w="72" h="72">
                  <a:moveTo>
                    <a:pt x="0" y="72"/>
                  </a:moveTo>
                  <a:lnTo>
                    <a:pt x="36" y="0"/>
                  </a:lnTo>
                  <a:lnTo>
                    <a:pt x="72" y="7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19050" cap="flat">
              <a:solidFill>
                <a:srgbClr val="0557D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1143000"/>
            <a:ext cx="440055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TextBox 25"/>
          <p:cNvSpPr txBox="1"/>
          <p:nvPr/>
        </p:nvSpPr>
        <p:spPr>
          <a:xfrm>
            <a:off x="6780789" y="2133600"/>
            <a:ext cx="23632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Tex: No loss in zero span tensile across O2. (did not measure on fully bleached)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versus Mill </a:t>
            </a:r>
            <a:r>
              <a:rPr lang="en-US" dirty="0" err="1" smtClean="0"/>
              <a:t>PUlp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Refining Response of Mill Brown Stock (K1)Followed by Lab O2 and </a:t>
            </a:r>
            <a:r>
              <a:rPr lang="en-US" sz="3200" dirty="0" err="1" smtClean="0"/>
              <a:t>DEopD</a:t>
            </a:r>
            <a:r>
              <a:rPr lang="en-US" sz="3200" dirty="0" smtClean="0"/>
              <a:t> Bleaching</a:t>
            </a:r>
            <a:endParaRPr lang="en-US" sz="3200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1931" y="2016581"/>
            <a:ext cx="6140138" cy="369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371600" y="6019800"/>
            <a:ext cx="6039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 K1 pulp did not show much change in CSF through process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Refining Response of Mill Brown Stock (K2)Followed by Lab O2 and </a:t>
            </a:r>
            <a:r>
              <a:rPr lang="en-US" sz="3200" dirty="0" err="1" smtClean="0"/>
              <a:t>DEopD</a:t>
            </a:r>
            <a:r>
              <a:rPr lang="en-US" sz="3200" dirty="0" smtClean="0"/>
              <a:t> Bleaching</a:t>
            </a:r>
            <a:endParaRPr lang="en-US" sz="3200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1931" y="2016581"/>
            <a:ext cx="6140138" cy="369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371600" y="6019800"/>
            <a:ext cx="6039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 K2 pulp did not show much change in CSF through process</a:t>
            </a:r>
          </a:p>
          <a:p>
            <a:r>
              <a:rPr lang="en-US" dirty="0" smtClean="0"/>
              <a:t>K2 pulp showed similar CSF with that of K1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Tear Index </a:t>
            </a:r>
            <a:r>
              <a:rPr lang="en-US" dirty="0" err="1" smtClean="0"/>
              <a:t>Vesus</a:t>
            </a:r>
            <a:r>
              <a:rPr lang="en-US" dirty="0" smtClean="0"/>
              <a:t> Freeness (K1)</a:t>
            </a:r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1931" y="2016581"/>
            <a:ext cx="6140138" cy="369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371600" y="6019800"/>
            <a:ext cx="608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 K1 pulp did not show much change in tear through process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Tear Index </a:t>
            </a:r>
            <a:r>
              <a:rPr lang="en-US" dirty="0" err="1" smtClean="0"/>
              <a:t>Vesus</a:t>
            </a:r>
            <a:r>
              <a:rPr lang="en-US" dirty="0" smtClean="0"/>
              <a:t> Freeness (K2)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1931" y="2016581"/>
            <a:ext cx="6140138" cy="369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371600" y="6019800"/>
            <a:ext cx="6085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 K2 pulp did not show much change in tear through process</a:t>
            </a:r>
          </a:p>
          <a:p>
            <a:r>
              <a:rPr lang="en-US" dirty="0" smtClean="0"/>
              <a:t>K2 pulp showed similar tear with that of K1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Tensile Index Versus Freeness(K1)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1931" y="2016581"/>
            <a:ext cx="6140138" cy="369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066800" y="5867400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Lab O2 did not decrease the tensile, while fully bleached K1 pulp showed a little higher tensile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ap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5" r="7657"/>
          <a:stretch>
            <a:fillRect/>
          </a:stretch>
        </p:blipFill>
        <p:spPr bwMode="auto">
          <a:xfrm>
            <a:off x="46038" y="971550"/>
            <a:ext cx="8996362" cy="567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 txBox="1">
            <a:spLocks/>
          </p:cNvSpPr>
          <p:nvPr/>
        </p:nvSpPr>
        <p:spPr bwMode="auto">
          <a:xfrm>
            <a:off x="1260475" y="192088"/>
            <a:ext cx="550386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200" b="1" dirty="0">
                <a:latin typeface="Frutiger CE 55 Roman" charset="0"/>
              </a:rPr>
              <a:t>Global Manufacturing</a:t>
            </a:r>
          </a:p>
        </p:txBody>
      </p:sp>
      <p:pic>
        <p:nvPicPr>
          <p:cNvPr id="4100" name="Picture Placeholder 8" descr="Flag-globe-larg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625" y="74613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AutoShape 5"/>
          <p:cNvSpPr>
            <a:spLocks noChangeAspect="1" noChangeArrowheads="1"/>
          </p:cNvSpPr>
          <p:nvPr/>
        </p:nvSpPr>
        <p:spPr bwMode="ltGray">
          <a:xfrm>
            <a:off x="2392363" y="3503613"/>
            <a:ext cx="119062" cy="9525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1" name="AutoShape 5"/>
          <p:cNvSpPr>
            <a:spLocks noChangeAspect="1" noChangeArrowheads="1"/>
          </p:cNvSpPr>
          <p:nvPr/>
        </p:nvSpPr>
        <p:spPr bwMode="ltGray">
          <a:xfrm>
            <a:off x="2147888" y="3614738"/>
            <a:ext cx="125412" cy="984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2" name="AutoShape 5"/>
          <p:cNvSpPr>
            <a:spLocks noChangeAspect="1" noChangeArrowheads="1"/>
          </p:cNvSpPr>
          <p:nvPr/>
        </p:nvSpPr>
        <p:spPr bwMode="ltGray">
          <a:xfrm>
            <a:off x="2246313" y="3548063"/>
            <a:ext cx="123825" cy="100012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3" name="AutoShape 5"/>
          <p:cNvSpPr>
            <a:spLocks noChangeAspect="1" noChangeArrowheads="1"/>
          </p:cNvSpPr>
          <p:nvPr/>
        </p:nvSpPr>
        <p:spPr bwMode="ltGray">
          <a:xfrm>
            <a:off x="2330450" y="3536950"/>
            <a:ext cx="123825" cy="1000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4" name="AutoShape 5"/>
          <p:cNvSpPr>
            <a:spLocks noChangeAspect="1" noChangeArrowheads="1"/>
          </p:cNvSpPr>
          <p:nvPr/>
        </p:nvSpPr>
        <p:spPr bwMode="ltGray">
          <a:xfrm>
            <a:off x="2114550" y="3567113"/>
            <a:ext cx="123825" cy="984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5" name="AutoShape 5"/>
          <p:cNvSpPr>
            <a:spLocks noChangeAspect="1" noChangeArrowheads="1"/>
          </p:cNvSpPr>
          <p:nvPr/>
        </p:nvSpPr>
        <p:spPr bwMode="ltGray">
          <a:xfrm>
            <a:off x="1296988" y="3117850"/>
            <a:ext cx="125412" cy="1000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6" name="AutoShape 5"/>
          <p:cNvSpPr>
            <a:spLocks noChangeAspect="1" noChangeArrowheads="1"/>
          </p:cNvSpPr>
          <p:nvPr/>
        </p:nvSpPr>
        <p:spPr bwMode="ltGray">
          <a:xfrm>
            <a:off x="2078038" y="3178175"/>
            <a:ext cx="123825" cy="984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7" name="AutoShape 5"/>
          <p:cNvSpPr>
            <a:spLocks noChangeAspect="1" noChangeArrowheads="1"/>
          </p:cNvSpPr>
          <p:nvPr/>
        </p:nvSpPr>
        <p:spPr bwMode="ltGray">
          <a:xfrm>
            <a:off x="1930400" y="3941763"/>
            <a:ext cx="123825" cy="100012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8" name="AutoShape 5"/>
          <p:cNvSpPr>
            <a:spLocks noChangeAspect="1" noChangeArrowheads="1"/>
          </p:cNvSpPr>
          <p:nvPr/>
        </p:nvSpPr>
        <p:spPr bwMode="ltGray">
          <a:xfrm>
            <a:off x="2136775" y="3438525"/>
            <a:ext cx="125413" cy="1000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9" name="AutoShape 5"/>
          <p:cNvSpPr>
            <a:spLocks noChangeAspect="1" noChangeArrowheads="1"/>
          </p:cNvSpPr>
          <p:nvPr/>
        </p:nvSpPr>
        <p:spPr bwMode="ltGray">
          <a:xfrm>
            <a:off x="2273300" y="3575050"/>
            <a:ext cx="125413" cy="1000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0" name="AutoShape 5"/>
          <p:cNvSpPr>
            <a:spLocks noChangeAspect="1" noChangeArrowheads="1"/>
          </p:cNvSpPr>
          <p:nvPr/>
        </p:nvSpPr>
        <p:spPr bwMode="ltGray">
          <a:xfrm>
            <a:off x="2479675" y="3402013"/>
            <a:ext cx="125413" cy="100012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1" name="AutoShape 5"/>
          <p:cNvSpPr>
            <a:spLocks noChangeAspect="1" noChangeArrowheads="1"/>
          </p:cNvSpPr>
          <p:nvPr/>
        </p:nvSpPr>
        <p:spPr bwMode="ltGray">
          <a:xfrm>
            <a:off x="2305050" y="3675063"/>
            <a:ext cx="125413" cy="100012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2" name="AutoShape 5"/>
          <p:cNvSpPr>
            <a:spLocks noChangeAspect="1" noChangeArrowheads="1"/>
          </p:cNvSpPr>
          <p:nvPr/>
        </p:nvSpPr>
        <p:spPr bwMode="ltGray">
          <a:xfrm>
            <a:off x="1925638" y="3459163"/>
            <a:ext cx="123825" cy="100012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3" name="AutoShape 5"/>
          <p:cNvSpPr>
            <a:spLocks noChangeAspect="1" noChangeArrowheads="1"/>
          </p:cNvSpPr>
          <p:nvPr/>
        </p:nvSpPr>
        <p:spPr bwMode="ltGray">
          <a:xfrm>
            <a:off x="2063750" y="3625850"/>
            <a:ext cx="125413" cy="1000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4" name="AutoShape 5"/>
          <p:cNvSpPr>
            <a:spLocks noChangeAspect="1" noChangeArrowheads="1"/>
          </p:cNvSpPr>
          <p:nvPr/>
        </p:nvSpPr>
        <p:spPr bwMode="ltGray">
          <a:xfrm>
            <a:off x="2435225" y="3430588"/>
            <a:ext cx="123825" cy="100012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5" name="AutoShape 5"/>
          <p:cNvSpPr>
            <a:spLocks noChangeAspect="1" noChangeArrowheads="1"/>
          </p:cNvSpPr>
          <p:nvPr/>
        </p:nvSpPr>
        <p:spPr bwMode="ltGray">
          <a:xfrm>
            <a:off x="2308225" y="3595688"/>
            <a:ext cx="123825" cy="100012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6" name="AutoShape 5"/>
          <p:cNvSpPr>
            <a:spLocks noChangeAspect="1" noChangeArrowheads="1"/>
          </p:cNvSpPr>
          <p:nvPr/>
        </p:nvSpPr>
        <p:spPr bwMode="ltGray">
          <a:xfrm>
            <a:off x="2351088" y="3571875"/>
            <a:ext cx="123825" cy="984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7" name="AutoShape 5"/>
          <p:cNvSpPr>
            <a:spLocks noChangeAspect="1" noChangeArrowheads="1"/>
          </p:cNvSpPr>
          <p:nvPr/>
        </p:nvSpPr>
        <p:spPr bwMode="ltGray">
          <a:xfrm>
            <a:off x="2424113" y="3179763"/>
            <a:ext cx="123825" cy="100012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8" name="AutoShape 5"/>
          <p:cNvSpPr>
            <a:spLocks noChangeAspect="1" noChangeArrowheads="1"/>
          </p:cNvSpPr>
          <p:nvPr/>
        </p:nvSpPr>
        <p:spPr bwMode="ltGray">
          <a:xfrm>
            <a:off x="2019300" y="3498850"/>
            <a:ext cx="123825" cy="984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9" name="AutoShape 5"/>
          <p:cNvSpPr>
            <a:spLocks noChangeAspect="1" noChangeArrowheads="1"/>
          </p:cNvSpPr>
          <p:nvPr/>
        </p:nvSpPr>
        <p:spPr bwMode="ltGray">
          <a:xfrm>
            <a:off x="3271838" y="5172075"/>
            <a:ext cx="125412" cy="100013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0" name="AutoShape 5"/>
          <p:cNvSpPr>
            <a:spLocks noChangeAspect="1" noChangeArrowheads="1"/>
          </p:cNvSpPr>
          <p:nvPr/>
        </p:nvSpPr>
        <p:spPr bwMode="ltGray">
          <a:xfrm>
            <a:off x="3198813" y="5137150"/>
            <a:ext cx="123825" cy="100013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1" name="AutoShape 5"/>
          <p:cNvSpPr>
            <a:spLocks noChangeAspect="1" noChangeArrowheads="1"/>
          </p:cNvSpPr>
          <p:nvPr/>
        </p:nvSpPr>
        <p:spPr bwMode="ltGray">
          <a:xfrm>
            <a:off x="3017838" y="5073650"/>
            <a:ext cx="136525" cy="1095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2" name="AutoShape 5"/>
          <p:cNvSpPr>
            <a:spLocks noChangeAspect="1" noChangeArrowheads="1"/>
          </p:cNvSpPr>
          <p:nvPr/>
        </p:nvSpPr>
        <p:spPr bwMode="ltGray">
          <a:xfrm>
            <a:off x="7283450" y="3452813"/>
            <a:ext cx="125413" cy="984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3" name="AutoShape 5"/>
          <p:cNvSpPr>
            <a:spLocks noChangeAspect="1" noChangeArrowheads="1"/>
          </p:cNvSpPr>
          <p:nvPr/>
        </p:nvSpPr>
        <p:spPr bwMode="ltGray">
          <a:xfrm>
            <a:off x="7024688" y="2473325"/>
            <a:ext cx="123825" cy="100013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4" name="AutoShape 5"/>
          <p:cNvSpPr>
            <a:spLocks noChangeAspect="1" noChangeArrowheads="1"/>
          </p:cNvSpPr>
          <p:nvPr/>
        </p:nvSpPr>
        <p:spPr bwMode="ltGray">
          <a:xfrm>
            <a:off x="6891338" y="2568575"/>
            <a:ext cx="123825" cy="100013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5" name="AutoShape 5"/>
          <p:cNvSpPr>
            <a:spLocks noChangeAspect="1" noChangeArrowheads="1"/>
          </p:cNvSpPr>
          <p:nvPr/>
        </p:nvSpPr>
        <p:spPr bwMode="ltGray">
          <a:xfrm>
            <a:off x="4721225" y="2743200"/>
            <a:ext cx="125413" cy="100013"/>
          </a:xfrm>
          <a:prstGeom prst="triangle">
            <a:avLst>
              <a:gd name="adj" fmla="val 50000"/>
            </a:avLst>
          </a:prstGeom>
          <a:solidFill>
            <a:srgbClr val="7030A0"/>
          </a:soli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6" name="AutoShape 5"/>
          <p:cNvSpPr>
            <a:spLocks noChangeAspect="1" noChangeArrowheads="1"/>
          </p:cNvSpPr>
          <p:nvPr/>
        </p:nvSpPr>
        <p:spPr bwMode="ltGray">
          <a:xfrm>
            <a:off x="5573713" y="2244725"/>
            <a:ext cx="123825" cy="100013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7" name="AutoShape 5"/>
          <p:cNvSpPr>
            <a:spLocks noChangeAspect="1" noChangeArrowheads="1"/>
          </p:cNvSpPr>
          <p:nvPr/>
        </p:nvSpPr>
        <p:spPr bwMode="ltGray">
          <a:xfrm>
            <a:off x="5005388" y="2328863"/>
            <a:ext cx="123825" cy="98425"/>
          </a:xfrm>
          <a:prstGeom prst="triangle">
            <a:avLst>
              <a:gd name="adj" fmla="val 50000"/>
            </a:avLst>
          </a:prstGeom>
          <a:solidFill>
            <a:srgbClr val="7030A0"/>
          </a:soli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8" name="AutoShape 5"/>
          <p:cNvSpPr>
            <a:spLocks noChangeAspect="1" noChangeArrowheads="1"/>
          </p:cNvSpPr>
          <p:nvPr/>
        </p:nvSpPr>
        <p:spPr bwMode="ltGray">
          <a:xfrm>
            <a:off x="4973638" y="3235325"/>
            <a:ext cx="123825" cy="100013"/>
          </a:xfrm>
          <a:prstGeom prst="triangle">
            <a:avLst>
              <a:gd name="adj" fmla="val 50000"/>
            </a:avLst>
          </a:prstGeom>
          <a:solidFill>
            <a:srgbClr val="7030A0"/>
          </a:soli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9" name="AutoShape 5"/>
          <p:cNvSpPr>
            <a:spLocks noChangeAspect="1" noChangeArrowheads="1"/>
          </p:cNvSpPr>
          <p:nvPr/>
        </p:nvSpPr>
        <p:spPr bwMode="ltGray">
          <a:xfrm>
            <a:off x="4279900" y="3055938"/>
            <a:ext cx="123825" cy="100012"/>
          </a:xfrm>
          <a:prstGeom prst="triangle">
            <a:avLst>
              <a:gd name="adj" fmla="val 50000"/>
            </a:avLst>
          </a:prstGeom>
          <a:solidFill>
            <a:srgbClr val="7030A0"/>
          </a:soli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0" name="AutoShape 5"/>
          <p:cNvSpPr>
            <a:spLocks noChangeAspect="1" noChangeArrowheads="1"/>
          </p:cNvSpPr>
          <p:nvPr/>
        </p:nvSpPr>
        <p:spPr bwMode="ltGray">
          <a:xfrm>
            <a:off x="4065588" y="3540125"/>
            <a:ext cx="125412" cy="100013"/>
          </a:xfrm>
          <a:prstGeom prst="triangle">
            <a:avLst>
              <a:gd name="adj" fmla="val 50000"/>
            </a:avLst>
          </a:prstGeom>
          <a:solidFill>
            <a:srgbClr val="7030A0"/>
          </a:soli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22263" y="2116138"/>
            <a:ext cx="1866900" cy="830262"/>
            <a:chOff x="946703" y="1520190"/>
            <a:chExt cx="1729383" cy="828754"/>
          </a:xfrm>
        </p:grpSpPr>
        <p:sp>
          <p:nvSpPr>
            <p:cNvPr id="92" name="TextBox 91"/>
            <p:cNvSpPr txBox="1"/>
            <p:nvPr/>
          </p:nvSpPr>
          <p:spPr>
            <a:xfrm>
              <a:off x="946703" y="1520190"/>
              <a:ext cx="1729383" cy="828754"/>
            </a:xfrm>
            <a:prstGeom prst="rect">
              <a:avLst/>
            </a:prstGeom>
            <a:gradFill flip="none" rotWithShape="1">
              <a:gsLst>
                <a:gs pos="0">
                  <a:srgbClr val="9A6E42">
                    <a:tint val="66000"/>
                    <a:satMod val="160000"/>
                  </a:srgbClr>
                </a:gs>
                <a:gs pos="50000">
                  <a:srgbClr val="9A6E42">
                    <a:tint val="44500"/>
                    <a:satMod val="160000"/>
                  </a:srgbClr>
                </a:gs>
                <a:gs pos="100000">
                  <a:srgbClr val="9A6E42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996633"/>
              </a:solidFill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Franklin Gothic Medium Cond" pitchFamily="34" charset="0"/>
                </a:rPr>
                <a:t>    </a:t>
              </a:r>
              <a:r>
                <a:rPr lang="en-US" sz="1400" b="1" dirty="0">
                  <a:solidFill>
                    <a:srgbClr val="000000"/>
                  </a:solidFill>
                  <a:latin typeface="+mn-lt"/>
                </a:rPr>
                <a:t>North America </a:t>
              </a:r>
            </a:p>
            <a:p>
              <a:pPr algn="ctr">
                <a:defRPr/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18.9 MM Tons  </a:t>
              </a:r>
            </a:p>
            <a:p>
              <a:pPr algn="ctr">
                <a:defRPr/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11,000  mill employees</a:t>
              </a:r>
            </a:p>
          </p:txBody>
        </p:sp>
        <p:sp>
          <p:nvSpPr>
            <p:cNvPr id="4159" name="AutoShape 5"/>
            <p:cNvSpPr>
              <a:spLocks noChangeAspect="1" noChangeArrowheads="1"/>
            </p:cNvSpPr>
            <p:nvPr/>
          </p:nvSpPr>
          <p:spPr bwMode="ltGray">
            <a:xfrm>
              <a:off x="1082157" y="1615414"/>
              <a:ext cx="270908" cy="216207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CC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63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  <a:latin typeface="Franklin Gothic Medium Cond" pitchFamily="34" charset="0"/>
              </a:endParaRP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1012825" y="4356100"/>
            <a:ext cx="1735138" cy="830263"/>
            <a:chOff x="920795" y="1424912"/>
            <a:chExt cx="1331931" cy="828753"/>
          </a:xfrm>
        </p:grpSpPr>
        <p:sp>
          <p:nvSpPr>
            <p:cNvPr id="95" name="TextBox 94"/>
            <p:cNvSpPr txBox="1"/>
            <p:nvPr/>
          </p:nvSpPr>
          <p:spPr>
            <a:xfrm>
              <a:off x="920795" y="1424912"/>
              <a:ext cx="1331931" cy="828753"/>
            </a:xfrm>
            <a:prstGeom prst="rect">
              <a:avLst/>
            </a:prstGeom>
            <a:gradFill flip="none" rotWithShape="1">
              <a:gsLst>
                <a:gs pos="0">
                  <a:srgbClr val="A47900">
                    <a:tint val="66000"/>
                    <a:satMod val="160000"/>
                  </a:srgbClr>
                </a:gs>
                <a:gs pos="50000">
                  <a:srgbClr val="A47900">
                    <a:tint val="44500"/>
                    <a:satMod val="160000"/>
                  </a:srgbClr>
                </a:gs>
                <a:gs pos="100000">
                  <a:srgbClr val="A479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996633"/>
              </a:solidFill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rgbClr val="000000"/>
                  </a:solidFill>
                  <a:latin typeface="Franklin Gothic Medium Cond" pitchFamily="34" charset="0"/>
                </a:rPr>
                <a:t>    </a:t>
              </a:r>
              <a:r>
                <a:rPr lang="en-US" sz="1400" b="1" dirty="0">
                  <a:solidFill>
                    <a:srgbClr val="000000"/>
                  </a:solidFill>
                  <a:latin typeface="+mn-lt"/>
                </a:rPr>
                <a:t>IP Brazil</a:t>
              </a:r>
            </a:p>
            <a:p>
              <a:pPr algn="ctr">
                <a:defRPr/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1.7 MM Tons  </a:t>
              </a:r>
            </a:p>
            <a:p>
              <a:pPr algn="ctr">
                <a:defRPr/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3,100 mill employees</a:t>
              </a:r>
            </a:p>
          </p:txBody>
        </p:sp>
        <p:sp>
          <p:nvSpPr>
            <p:cNvPr id="4157" name="AutoShape 5"/>
            <p:cNvSpPr>
              <a:spLocks noChangeAspect="1" noChangeArrowheads="1"/>
            </p:cNvSpPr>
            <p:nvPr/>
          </p:nvSpPr>
          <p:spPr bwMode="ltGray">
            <a:xfrm>
              <a:off x="1149357" y="1523988"/>
              <a:ext cx="222331" cy="177438"/>
            </a:xfrm>
            <a:prstGeom prst="triangle">
              <a:avLst>
                <a:gd name="adj" fmla="val 50000"/>
              </a:avLst>
            </a:prstGeom>
            <a:solidFill>
              <a:srgbClr val="C00000"/>
            </a:solidFill>
            <a:ln w="63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  <a:latin typeface="Franklin Gothic Medium Cond" pitchFamily="34" charset="0"/>
              </a:endParaRP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6881813" y="3792538"/>
            <a:ext cx="1774825" cy="830262"/>
            <a:chOff x="1154061" y="1520192"/>
            <a:chExt cx="1380326" cy="828755"/>
          </a:xfrm>
        </p:grpSpPr>
        <p:sp>
          <p:nvSpPr>
            <p:cNvPr id="98" name="TextBox 97"/>
            <p:cNvSpPr txBox="1"/>
            <p:nvPr/>
          </p:nvSpPr>
          <p:spPr>
            <a:xfrm>
              <a:off x="1154061" y="1520192"/>
              <a:ext cx="1380326" cy="828755"/>
            </a:xfrm>
            <a:prstGeom prst="rect">
              <a:avLst/>
            </a:prstGeom>
            <a:gradFill flip="none" rotWithShape="1">
              <a:gsLst>
                <a:gs pos="0">
                  <a:srgbClr val="A47900">
                    <a:tint val="66000"/>
                    <a:satMod val="160000"/>
                  </a:srgbClr>
                </a:gs>
                <a:gs pos="50000">
                  <a:srgbClr val="A47900">
                    <a:tint val="44500"/>
                    <a:satMod val="160000"/>
                  </a:srgbClr>
                </a:gs>
                <a:gs pos="100000">
                  <a:srgbClr val="A479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996633"/>
              </a:solidFill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rgbClr val="000000"/>
                  </a:solidFill>
                  <a:latin typeface="Franklin Gothic Medium Cond" pitchFamily="34" charset="0"/>
                </a:rPr>
                <a:t>   </a:t>
              </a:r>
              <a:r>
                <a:rPr lang="en-US" sz="1400" b="1" dirty="0">
                  <a:solidFill>
                    <a:srgbClr val="000000"/>
                  </a:solidFill>
                  <a:latin typeface="+mn-lt"/>
                </a:rPr>
                <a:t>IP Sun - Asia</a:t>
              </a:r>
            </a:p>
            <a:p>
              <a:pPr algn="ctr">
                <a:defRPr/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0.9 MM Tons</a:t>
              </a:r>
            </a:p>
            <a:p>
              <a:pPr algn="ctr">
                <a:defRPr/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1,600  mill employees</a:t>
              </a:r>
            </a:p>
          </p:txBody>
        </p:sp>
        <p:sp>
          <p:nvSpPr>
            <p:cNvPr id="4155" name="AutoShape 5"/>
            <p:cNvSpPr>
              <a:spLocks noChangeAspect="1" noChangeArrowheads="1"/>
            </p:cNvSpPr>
            <p:nvPr/>
          </p:nvSpPr>
          <p:spPr bwMode="ltGray">
            <a:xfrm>
              <a:off x="1234301" y="1613985"/>
              <a:ext cx="255634" cy="20401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63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  <a:latin typeface="Franklin Gothic Medium Cond" pitchFamily="34" charset="0"/>
              </a:endParaRP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5910263" y="1490663"/>
            <a:ext cx="1774825" cy="830262"/>
            <a:chOff x="1048840" y="1520190"/>
            <a:chExt cx="1412437" cy="828755"/>
          </a:xfrm>
        </p:grpSpPr>
        <p:sp>
          <p:nvSpPr>
            <p:cNvPr id="101" name="TextBox 100"/>
            <p:cNvSpPr txBox="1"/>
            <p:nvPr/>
          </p:nvSpPr>
          <p:spPr>
            <a:xfrm>
              <a:off x="1048840" y="1520190"/>
              <a:ext cx="1412437" cy="828755"/>
            </a:xfrm>
            <a:prstGeom prst="rect">
              <a:avLst/>
            </a:prstGeom>
            <a:gradFill flip="none" rotWithShape="1">
              <a:gsLst>
                <a:gs pos="0">
                  <a:srgbClr val="A47900">
                    <a:tint val="66000"/>
                    <a:satMod val="160000"/>
                  </a:srgbClr>
                </a:gs>
                <a:gs pos="50000">
                  <a:srgbClr val="A47900">
                    <a:tint val="44500"/>
                    <a:satMod val="160000"/>
                  </a:srgbClr>
                </a:gs>
                <a:gs pos="100000">
                  <a:srgbClr val="A479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solidFill>
                <a:srgbClr val="996633"/>
              </a:solidFill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rgbClr val="000000"/>
                  </a:solidFill>
                  <a:latin typeface="Franklin Gothic Medium Cond" pitchFamily="34" charset="0"/>
                </a:rPr>
                <a:t>  </a:t>
              </a:r>
              <a:r>
                <a:rPr lang="en-US" sz="1400" b="1" dirty="0">
                  <a:solidFill>
                    <a:srgbClr val="000000"/>
                  </a:solidFill>
                  <a:latin typeface="+mn-lt"/>
                </a:rPr>
                <a:t>Ilim - Russia</a:t>
              </a:r>
            </a:p>
            <a:p>
              <a:pPr algn="ctr">
                <a:defRPr/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2.5 MM Tons </a:t>
              </a:r>
            </a:p>
            <a:p>
              <a:pPr algn="ctr">
                <a:defRPr/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6,600  mill employees</a:t>
              </a:r>
            </a:p>
          </p:txBody>
        </p:sp>
        <p:sp>
          <p:nvSpPr>
            <p:cNvPr id="4153" name="AutoShape 5"/>
            <p:cNvSpPr>
              <a:spLocks noChangeAspect="1" noChangeArrowheads="1"/>
            </p:cNvSpPr>
            <p:nvPr/>
          </p:nvSpPr>
          <p:spPr bwMode="ltGray">
            <a:xfrm>
              <a:off x="1173947" y="1643719"/>
              <a:ext cx="241378" cy="192640"/>
            </a:xfrm>
            <a:prstGeom prst="triangle">
              <a:avLst>
                <a:gd name="adj" fmla="val 50000"/>
              </a:avLst>
            </a:prstGeom>
            <a:solidFill>
              <a:srgbClr val="00B050"/>
            </a:solidFill>
            <a:ln w="63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  <a:latin typeface="Franklin Gothic Medium Cond" pitchFamily="34" charset="0"/>
              </a:endParaRPr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3536950" y="1614488"/>
            <a:ext cx="1597025" cy="1046162"/>
            <a:chOff x="1188139" y="1520190"/>
            <a:chExt cx="1272626" cy="1043617"/>
          </a:xfrm>
        </p:grpSpPr>
        <p:sp>
          <p:nvSpPr>
            <p:cNvPr id="4150" name="TextBox 103"/>
            <p:cNvSpPr txBox="1">
              <a:spLocks noChangeArrowheads="1"/>
            </p:cNvSpPr>
            <p:nvPr/>
          </p:nvSpPr>
          <p:spPr bwMode="auto">
            <a:xfrm>
              <a:off x="1188139" y="1520190"/>
              <a:ext cx="1272626" cy="1043617"/>
            </a:xfrm>
            <a:prstGeom prst="rect">
              <a:avLst/>
            </a:prstGeom>
            <a:gradFill rotWithShape="1">
              <a:gsLst>
                <a:gs pos="0">
                  <a:srgbClr val="D6B791"/>
                </a:gs>
                <a:gs pos="50000">
                  <a:srgbClr val="E4D2BD"/>
                </a:gs>
                <a:gs pos="100000">
                  <a:srgbClr val="F1E9DF"/>
                </a:gs>
              </a:gsLst>
              <a:lin ang="13500000" scaled="1"/>
            </a:gradFill>
            <a:ln w="9525">
              <a:solidFill>
                <a:srgbClr val="9966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Franklin Gothic Medium Cond" pitchFamily="34" charset="0"/>
                </a:rPr>
                <a:t>   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IP Europe</a:t>
              </a: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2.5 MM Tons </a:t>
              </a: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4,450  mill employees </a:t>
              </a:r>
            </a:p>
          </p:txBody>
        </p:sp>
        <p:sp>
          <p:nvSpPr>
            <p:cNvPr id="4151" name="AutoShape 5"/>
            <p:cNvSpPr>
              <a:spLocks noChangeAspect="1" noChangeArrowheads="1"/>
            </p:cNvSpPr>
            <p:nvPr/>
          </p:nvSpPr>
          <p:spPr bwMode="ltGray">
            <a:xfrm>
              <a:off x="1348636" y="1634377"/>
              <a:ext cx="214007" cy="170794"/>
            </a:xfrm>
            <a:prstGeom prst="triangle">
              <a:avLst>
                <a:gd name="adj" fmla="val 50000"/>
              </a:avLst>
            </a:prstGeom>
            <a:solidFill>
              <a:srgbClr val="7030A0"/>
            </a:solidFill>
            <a:ln w="63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  <a:latin typeface="Franklin Gothic Medium Cond" pitchFamily="34" charset="0"/>
              </a:endParaRP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3124200" y="6048375"/>
            <a:ext cx="5856288" cy="461963"/>
          </a:xfrm>
          <a:prstGeom prst="rect">
            <a:avLst/>
          </a:prstGeom>
          <a:gradFill flip="none" rotWithShape="1">
            <a:gsLst>
              <a:gs pos="0">
                <a:srgbClr val="A47900">
                  <a:tint val="66000"/>
                  <a:satMod val="160000"/>
                </a:srgbClr>
              </a:gs>
              <a:gs pos="50000">
                <a:srgbClr val="A47900">
                  <a:tint val="44500"/>
                  <a:satMod val="160000"/>
                </a:srgbClr>
              </a:gs>
              <a:gs pos="100000">
                <a:srgbClr val="A479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9A6E4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000000"/>
                </a:solidFill>
                <a:latin typeface="+mn-lt"/>
              </a:rPr>
              <a:t>44 Mills / 27MM Tons / 30,350 people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22238" y="5632450"/>
            <a:ext cx="2724150" cy="1077913"/>
          </a:xfrm>
          <a:prstGeom prst="rect">
            <a:avLst/>
          </a:prstGeom>
          <a:solidFill>
            <a:srgbClr val="E8D1BA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996633"/>
                </a:solidFill>
                <a:latin typeface="+mn-lt"/>
              </a:rPr>
              <a:t>Support Resources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  Technology              179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  Global Sourcing       410</a:t>
            </a: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+mn-lt"/>
              </a:rPr>
              <a:t>  EHS&amp;S	                   40</a:t>
            </a:r>
          </a:p>
        </p:txBody>
      </p:sp>
      <p:grpSp>
        <p:nvGrpSpPr>
          <p:cNvPr id="7" name="Group 107"/>
          <p:cNvGrpSpPr>
            <a:grpSpLocks/>
          </p:cNvGrpSpPr>
          <p:nvPr/>
        </p:nvGrpSpPr>
        <p:grpSpPr bwMode="auto">
          <a:xfrm>
            <a:off x="5241925" y="2743200"/>
            <a:ext cx="1597025" cy="1046163"/>
            <a:chOff x="5195280" y="2883036"/>
            <a:chExt cx="1596222" cy="1046440"/>
          </a:xfrm>
        </p:grpSpPr>
        <p:sp>
          <p:nvSpPr>
            <p:cNvPr id="4148" name="TextBox 108"/>
            <p:cNvSpPr txBox="1">
              <a:spLocks noChangeArrowheads="1"/>
            </p:cNvSpPr>
            <p:nvPr/>
          </p:nvSpPr>
          <p:spPr bwMode="auto">
            <a:xfrm>
              <a:off x="5195280" y="2883036"/>
              <a:ext cx="1596222" cy="1046440"/>
            </a:xfrm>
            <a:prstGeom prst="rect">
              <a:avLst/>
            </a:prstGeom>
            <a:gradFill rotWithShape="1">
              <a:gsLst>
                <a:gs pos="0">
                  <a:srgbClr val="D6B791"/>
                </a:gs>
                <a:gs pos="50000">
                  <a:srgbClr val="E4D2BD"/>
                </a:gs>
                <a:gs pos="100000">
                  <a:srgbClr val="F1E9DF"/>
                </a:gs>
              </a:gsLst>
              <a:lin ang="13500000" scaled="1"/>
            </a:gradFill>
            <a:ln w="9525">
              <a:solidFill>
                <a:srgbClr val="9966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00"/>
                  </a:solidFill>
                  <a:latin typeface="Franklin Gothic Medium Cond" pitchFamily="34" charset="0"/>
                </a:rPr>
                <a:t>   </a:t>
              </a:r>
              <a:r>
                <a:rPr lang="en-US" sz="14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IP India</a:t>
              </a: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0.2 MM Tons </a:t>
              </a:r>
            </a:p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3,600 mill employees </a:t>
              </a:r>
            </a:p>
          </p:txBody>
        </p:sp>
        <p:sp>
          <p:nvSpPr>
            <p:cNvPr id="4149" name="AutoShape 5"/>
            <p:cNvSpPr>
              <a:spLocks noChangeAspect="1" noChangeArrowheads="1"/>
            </p:cNvSpPr>
            <p:nvPr/>
          </p:nvSpPr>
          <p:spPr bwMode="ltGray">
            <a:xfrm>
              <a:off x="5469056" y="3002710"/>
              <a:ext cx="260595" cy="177918"/>
            </a:xfrm>
            <a:prstGeom prst="triangle">
              <a:avLst>
                <a:gd name="adj" fmla="val 50000"/>
              </a:avLst>
            </a:prstGeom>
            <a:solidFill>
              <a:srgbClr val="00FFFF"/>
            </a:solidFill>
            <a:ln w="6350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  <a:latin typeface="Franklin Gothic Medium Cond" pitchFamily="34" charset="0"/>
              </a:endParaRPr>
            </a:p>
          </p:txBody>
        </p:sp>
      </p:grpSp>
      <p:sp>
        <p:nvSpPr>
          <p:cNvPr id="4140" name="AutoShape 5"/>
          <p:cNvSpPr>
            <a:spLocks noChangeAspect="1" noChangeArrowheads="1"/>
          </p:cNvSpPr>
          <p:nvPr/>
        </p:nvSpPr>
        <p:spPr bwMode="ltGray">
          <a:xfrm>
            <a:off x="6283325" y="3976688"/>
            <a:ext cx="146050" cy="100012"/>
          </a:xfrm>
          <a:prstGeom prst="triangle">
            <a:avLst>
              <a:gd name="adj" fmla="val 50000"/>
            </a:avLst>
          </a:prstGeom>
          <a:solidFill>
            <a:srgbClr val="00FFFF"/>
          </a:solidFill>
          <a:ln w="63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4141" name="AutoShape 5"/>
          <p:cNvSpPr>
            <a:spLocks noChangeAspect="1" noChangeArrowheads="1"/>
          </p:cNvSpPr>
          <p:nvPr/>
        </p:nvSpPr>
        <p:spPr bwMode="ltGray">
          <a:xfrm>
            <a:off x="6370638" y="3886200"/>
            <a:ext cx="169862" cy="114300"/>
          </a:xfrm>
          <a:prstGeom prst="triangle">
            <a:avLst>
              <a:gd name="adj" fmla="val 50000"/>
            </a:avLst>
          </a:prstGeom>
          <a:solidFill>
            <a:srgbClr val="00FFFF"/>
          </a:solidFill>
          <a:ln w="635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bg1"/>
              </a:solidFill>
              <a:latin typeface="Franklin Gothic Medium Cond" pitchFamily="34" charset="0"/>
            </a:endParaRPr>
          </a:p>
        </p:txBody>
      </p:sp>
      <p:sp>
        <p:nvSpPr>
          <p:cNvPr id="113" name="AutoShape 5"/>
          <p:cNvSpPr>
            <a:spLocks noChangeAspect="1" noChangeArrowheads="1"/>
          </p:cNvSpPr>
          <p:nvPr/>
        </p:nvSpPr>
        <p:spPr bwMode="ltGray">
          <a:xfrm>
            <a:off x="3124200" y="5011738"/>
            <a:ext cx="136525" cy="109537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4" name="AutoShape 5"/>
          <p:cNvSpPr>
            <a:spLocks noChangeAspect="1" noChangeArrowheads="1"/>
          </p:cNvSpPr>
          <p:nvPr/>
        </p:nvSpPr>
        <p:spPr bwMode="ltGray">
          <a:xfrm>
            <a:off x="3170238" y="5226050"/>
            <a:ext cx="136525" cy="109538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5" name="AutoShape 5"/>
          <p:cNvSpPr>
            <a:spLocks noChangeAspect="1" noChangeArrowheads="1"/>
          </p:cNvSpPr>
          <p:nvPr/>
        </p:nvSpPr>
        <p:spPr bwMode="ltGray">
          <a:xfrm>
            <a:off x="3267075" y="4978400"/>
            <a:ext cx="136525" cy="107950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6" name="AutoShape 5"/>
          <p:cNvSpPr>
            <a:spLocks noChangeAspect="1" noChangeArrowheads="1"/>
          </p:cNvSpPr>
          <p:nvPr/>
        </p:nvSpPr>
        <p:spPr bwMode="ltGray">
          <a:xfrm>
            <a:off x="4984750" y="3313113"/>
            <a:ext cx="125413" cy="100012"/>
          </a:xfrm>
          <a:prstGeom prst="triangle">
            <a:avLst>
              <a:gd name="adj" fmla="val 50000"/>
            </a:avLst>
          </a:prstGeom>
          <a:solidFill>
            <a:srgbClr val="7030A0"/>
          </a:soli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7" name="AutoShape 5"/>
          <p:cNvSpPr>
            <a:spLocks noChangeAspect="1" noChangeArrowheads="1"/>
          </p:cNvSpPr>
          <p:nvPr/>
        </p:nvSpPr>
        <p:spPr bwMode="ltGray">
          <a:xfrm>
            <a:off x="4883150" y="2613025"/>
            <a:ext cx="123825" cy="100013"/>
          </a:xfrm>
          <a:prstGeom prst="triangle">
            <a:avLst>
              <a:gd name="adj" fmla="val 50000"/>
            </a:avLst>
          </a:prstGeom>
          <a:solidFill>
            <a:srgbClr val="7030A0"/>
          </a:solidFill>
          <a:ln w="63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147" name="Slide Number Placeholder 9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1CC14D-0DCB-47BA-94FF-11DB2CFD5CCC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Tensile Index Versus Freeness(K2)</a:t>
            </a:r>
            <a:endParaRPr lang="en-US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1931" y="2016581"/>
            <a:ext cx="6140138" cy="369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447800" y="60198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K1 and K2 showed similar trend in tensile strength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Bulk  Versus Freeness (K1)</a:t>
            </a:r>
            <a:endParaRPr lang="en-US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1931" y="2016581"/>
            <a:ext cx="6140138" cy="369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524000" y="5943600"/>
            <a:ext cx="328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Bulk decreases at D1 stage for K1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Bulk  Versus Freeness (K2)</a:t>
            </a:r>
            <a:endParaRPr lang="en-US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1931" y="2016581"/>
            <a:ext cx="6140138" cy="369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066800" y="5867400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Similar trend for K2</a:t>
            </a:r>
          </a:p>
          <a:p>
            <a:r>
              <a:rPr lang="en-US" dirty="0" smtClean="0"/>
              <a:t>K2 showed similar bulk compared to K1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Tear versus tensile K1</a:t>
            </a:r>
            <a:endParaRPr lang="en-US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1931" y="2016581"/>
            <a:ext cx="6140138" cy="369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524000" y="5943600"/>
            <a:ext cx="6079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Tear </a:t>
            </a:r>
            <a:r>
              <a:rPr lang="en-US" dirty="0" err="1" smtClean="0"/>
              <a:t>vs</a:t>
            </a:r>
            <a:r>
              <a:rPr lang="en-US" dirty="0" smtClean="0"/>
              <a:t> tensile did not change much through the process for K1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Tear versus Tensile K2</a:t>
            </a:r>
            <a:endParaRPr lang="en-US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1931" y="2016581"/>
            <a:ext cx="6140138" cy="369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066800" y="5867400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Tear </a:t>
            </a:r>
            <a:r>
              <a:rPr lang="en-US" dirty="0" err="1" smtClean="0"/>
              <a:t>vs</a:t>
            </a:r>
            <a:r>
              <a:rPr lang="en-US" dirty="0" smtClean="0"/>
              <a:t> tensile did not change much through the process for K2</a:t>
            </a:r>
          </a:p>
          <a:p>
            <a:r>
              <a:rPr lang="en-US" dirty="0" smtClean="0"/>
              <a:t>K2 showed similar tear </a:t>
            </a:r>
            <a:r>
              <a:rPr lang="en-US" dirty="0" err="1" smtClean="0"/>
              <a:t>vs</a:t>
            </a:r>
            <a:r>
              <a:rPr lang="en-US" dirty="0" smtClean="0"/>
              <a:t> tensile compared to K1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from the  Lab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Brown stock from either K1 or K2 does not lose strength </a:t>
            </a:r>
            <a:r>
              <a:rPr lang="en-US" smtClean="0"/>
              <a:t>after  lab oxygen </a:t>
            </a:r>
            <a:r>
              <a:rPr lang="en-US" dirty="0" smtClean="0"/>
              <a:t>delignification</a:t>
            </a:r>
          </a:p>
          <a:p>
            <a:r>
              <a:rPr lang="en-US" dirty="0" smtClean="0"/>
              <a:t>Lab oxygen </a:t>
            </a:r>
            <a:r>
              <a:rPr lang="en-US" dirty="0" err="1" smtClean="0"/>
              <a:t>delignified</a:t>
            </a:r>
            <a:r>
              <a:rPr lang="en-US" dirty="0" smtClean="0"/>
              <a:t> pulp do not lose strength in subsequent ECF bleaching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these pulps started out with the same wood and the same cell wall structure</a:t>
            </a:r>
          </a:p>
          <a:p>
            <a:r>
              <a:rPr lang="en-US" dirty="0" smtClean="0"/>
              <a:t>However upon further processing the same cell wall results in two very different end products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Cell Wall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these differences be explained be explained based on the cell wall </a:t>
            </a:r>
            <a:r>
              <a:rPr lang="en-US" dirty="0" err="1" smtClean="0"/>
              <a:t>structres</a:t>
            </a:r>
            <a:r>
              <a:rPr lang="en-US" dirty="0" smtClean="0"/>
              <a:t> of theses pulps?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Chemical differences?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Morphological differences?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/>
          </p:cNvSpPr>
          <p:nvPr/>
        </p:nvSpPr>
        <p:spPr bwMode="auto">
          <a:xfrm>
            <a:off x="328613" y="0"/>
            <a:ext cx="6459537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dirty="0">
                <a:latin typeface="Arial" pitchFamily="34" charset="0"/>
              </a:rPr>
              <a:t>International Paper Company</a:t>
            </a:r>
          </a:p>
        </p:txBody>
      </p:sp>
      <p:pic>
        <p:nvPicPr>
          <p:cNvPr id="3075" name="Picture 5" descr="ip-keyart-Global_RG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7713" y="1447800"/>
            <a:ext cx="2574925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Line 6"/>
          <p:cNvSpPr>
            <a:spLocks noChangeShapeType="1"/>
          </p:cNvSpPr>
          <p:nvPr/>
        </p:nvSpPr>
        <p:spPr bwMode="auto">
          <a:xfrm>
            <a:off x="4572000" y="4022725"/>
            <a:ext cx="0" cy="72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" name="Line 7"/>
          <p:cNvSpPr>
            <a:spLocks noChangeShapeType="1"/>
          </p:cNvSpPr>
          <p:nvPr/>
        </p:nvSpPr>
        <p:spPr bwMode="auto">
          <a:xfrm>
            <a:off x="2036763" y="4216400"/>
            <a:ext cx="5033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8" name="Line 8"/>
          <p:cNvSpPr>
            <a:spLocks noChangeShapeType="1"/>
          </p:cNvSpPr>
          <p:nvPr/>
        </p:nvSpPr>
        <p:spPr bwMode="auto">
          <a:xfrm>
            <a:off x="2046288" y="4216400"/>
            <a:ext cx="0" cy="352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>
            <a:off x="7070725" y="4206875"/>
            <a:ext cx="0" cy="352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106" name="Picture 10" descr="ip-keyart-Paper-Roll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9225" y="4387850"/>
            <a:ext cx="126365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 descr="ip-keyart-PackagingIndustrial-Carton_RG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46525" y="4387850"/>
            <a:ext cx="1249363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2" descr="ip-keyart-PackagingConsumer_RG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5250" y="4387850"/>
            <a:ext cx="1249363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404938" y="5803900"/>
            <a:ext cx="1281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808000"/>
                </a:solidFill>
                <a:latin typeface="Arial" pitchFamily="34" charset="0"/>
              </a:rPr>
              <a:t>PAPERS and</a:t>
            </a:r>
          </a:p>
          <a:p>
            <a:pPr algn="ctr"/>
            <a:r>
              <a:rPr lang="en-US" sz="1400" b="1" dirty="0">
                <a:solidFill>
                  <a:srgbClr val="808000"/>
                </a:solidFill>
                <a:latin typeface="Arial" pitchFamily="34" charset="0"/>
              </a:rPr>
              <a:t>FLUFF PULP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3935413" y="5803900"/>
            <a:ext cx="1270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808000"/>
                </a:solidFill>
                <a:latin typeface="Arial" pitchFamily="34" charset="0"/>
              </a:rPr>
              <a:t>INDUSTRIAL</a:t>
            </a:r>
          </a:p>
          <a:p>
            <a:pPr algn="ctr"/>
            <a:r>
              <a:rPr lang="en-US" sz="1400" b="1" dirty="0">
                <a:solidFill>
                  <a:srgbClr val="808000"/>
                </a:solidFill>
                <a:latin typeface="Arial" pitchFamily="34" charset="0"/>
              </a:rPr>
              <a:t>PACKAGING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6435725" y="5803900"/>
            <a:ext cx="1270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808000"/>
                </a:solidFill>
                <a:latin typeface="Arial" pitchFamily="34" charset="0"/>
              </a:rPr>
              <a:t>CONSUMER</a:t>
            </a:r>
          </a:p>
          <a:p>
            <a:pPr algn="ctr"/>
            <a:r>
              <a:rPr lang="en-US" sz="1400" b="1" dirty="0">
                <a:solidFill>
                  <a:srgbClr val="808000"/>
                </a:solidFill>
                <a:latin typeface="Arial" pitchFamily="34" charset="0"/>
              </a:rPr>
              <a:t>PACKAGING</a:t>
            </a:r>
          </a:p>
        </p:txBody>
      </p:sp>
      <p:sp>
        <p:nvSpPr>
          <p:cNvPr id="3086" name="Line 16"/>
          <p:cNvSpPr>
            <a:spLocks noChangeShapeType="1"/>
          </p:cNvSpPr>
          <p:nvPr/>
        </p:nvSpPr>
        <p:spPr bwMode="auto">
          <a:xfrm>
            <a:off x="438150" y="658813"/>
            <a:ext cx="6340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7" name="Slide Number Placeholder 1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DACF41E-286B-45C3-B558-FFC97ACF2581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4110" grpId="0"/>
      <p:bldP spid="41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Pulp Mill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 single wood sps. produce two very different pulps from two different lines  at same location?</a:t>
            </a:r>
          </a:p>
          <a:p>
            <a:r>
              <a:rPr lang="en-US" dirty="0" smtClean="0"/>
              <a:t>What could cause this phenomenon?</a:t>
            </a:r>
          </a:p>
          <a:p>
            <a:r>
              <a:rPr lang="en-US" dirty="0" smtClean="0"/>
              <a:t>Can the difference in the cell wall structure explain these differences since starting wood material has the same cell wall structure?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Wall Structure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6887" y="1676400"/>
            <a:ext cx="3471314" cy="2929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www2.estrellamountain.edu/faculty/farabee/biobk/cellulos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914840"/>
            <a:ext cx="3352800" cy="2485959"/>
          </a:xfrm>
          <a:prstGeom prst="rect">
            <a:avLst/>
          </a:prstGeom>
          <a:noFill/>
        </p:spPr>
      </p:pic>
      <p:sp>
        <p:nvSpPr>
          <p:cNvPr id="11" name="Bent-Up Arrow 10"/>
          <p:cNvSpPr/>
          <p:nvPr/>
        </p:nvSpPr>
        <p:spPr>
          <a:xfrm flipV="1">
            <a:off x="4800600" y="2667000"/>
            <a:ext cx="2133600" cy="10668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An Overview Of a Pulp Mill 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267200"/>
            <a:ext cx="4724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tappsa.co.za/archive2/Journal_papers/Compact_bleaching/compact_bleaching_fig_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1" y="1594095"/>
            <a:ext cx="4038600" cy="2368305"/>
          </a:xfrm>
          <a:prstGeom prst="rect">
            <a:avLst/>
          </a:prstGeom>
          <a:noFill/>
        </p:spPr>
      </p:pic>
      <p:pic>
        <p:nvPicPr>
          <p:cNvPr id="16390" name="Picture 6" descr="http://www.conmark.com/images/Duralyzer/KamyrProfil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669695"/>
            <a:ext cx="2209800" cy="2368905"/>
          </a:xfrm>
          <a:prstGeom prst="rect">
            <a:avLst/>
          </a:prstGeom>
          <a:noFill/>
        </p:spPr>
      </p:pic>
      <p:sp>
        <p:nvSpPr>
          <p:cNvPr id="7" name="Curved Right Arrow 6"/>
          <p:cNvSpPr/>
          <p:nvPr/>
        </p:nvSpPr>
        <p:spPr>
          <a:xfrm>
            <a:off x="1143000" y="4038600"/>
            <a:ext cx="762000" cy="1143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7010400" y="3733800"/>
            <a:ext cx="990600" cy="1219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334000"/>
            <a:ext cx="1219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95% Lignin</a:t>
            </a:r>
          </a:p>
          <a:p>
            <a:r>
              <a:rPr lang="en-US" dirty="0" smtClean="0"/>
              <a:t>Removed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1219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Pulping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1295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Bleaching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1" y="51816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5% Lignin removal requires</a:t>
            </a:r>
          </a:p>
          <a:p>
            <a:r>
              <a:rPr lang="en-US" dirty="0" smtClean="0"/>
              <a:t>Three Bleaching Stages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recent D</a:t>
            </a:r>
            <a:r>
              <a:rPr lang="en-US" baseline="-25000" dirty="0" smtClean="0"/>
              <a:t>0</a:t>
            </a:r>
            <a:r>
              <a:rPr lang="en-US" dirty="0" smtClean="0"/>
              <a:t> washer failure on the K2 hardwood line, the K1 line was utilized for hardwood.</a:t>
            </a:r>
          </a:p>
          <a:p>
            <a:r>
              <a:rPr lang="en-US" dirty="0" smtClean="0"/>
              <a:t>Samples were profiled through the K1 bleach plant.</a:t>
            </a:r>
          </a:p>
          <a:p>
            <a:r>
              <a:rPr lang="en-US" dirty="0" smtClean="0"/>
              <a:t>Comparison was made to the samples profiled through the K2 bleach plant in February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/>
          <p:nvPr/>
        </p:nvGrpSpPr>
        <p:grpSpPr>
          <a:xfrm>
            <a:off x="0" y="6135469"/>
            <a:ext cx="9144000" cy="646331"/>
            <a:chOff x="0" y="6248400"/>
            <a:chExt cx="9144000" cy="646331"/>
          </a:xfrm>
        </p:grpSpPr>
        <p:sp>
          <p:nvSpPr>
            <p:cNvPr id="14" name="Rectangle 13"/>
            <p:cNvSpPr/>
            <p:nvPr/>
          </p:nvSpPr>
          <p:spPr>
            <a:xfrm>
              <a:off x="0" y="6248400"/>
              <a:ext cx="9144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K2 Hardwood</a:t>
              </a:r>
              <a:r>
                <a:rPr lang="en-US" sz="1200" dirty="0" smtClean="0"/>
                <a:t> (February 9):</a:t>
              </a:r>
              <a:r>
                <a:rPr lang="en-US" dirty="0" smtClean="0"/>
                <a:t>	</a:t>
              </a:r>
              <a:r>
                <a:rPr lang="en-US" dirty="0" err="1" smtClean="0">
                  <a:solidFill>
                    <a:schemeClr val="accent6">
                      <a:lumMod val="50000"/>
                    </a:schemeClr>
                  </a:solidFill>
                </a:rPr>
                <a:t>Brownstock</a:t>
              </a:r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	</a:t>
              </a:r>
              <a:r>
                <a:rPr lang="en-US" dirty="0" smtClean="0">
                  <a:solidFill>
                    <a:schemeClr val="accent6"/>
                  </a:solidFill>
                </a:rPr>
                <a:t>O2 </a:t>
              </a:r>
              <a:r>
                <a:rPr lang="en-US" dirty="0" err="1" smtClean="0">
                  <a:solidFill>
                    <a:schemeClr val="accent6"/>
                  </a:solidFill>
                </a:rPr>
                <a:t>Delig</a:t>
              </a:r>
              <a:r>
                <a:rPr lang="en-US" dirty="0" smtClean="0">
                  <a:solidFill>
                    <a:schemeClr val="accent6"/>
                  </a:solidFill>
                </a:rPr>
                <a:t>		</a:t>
              </a:r>
              <a:r>
                <a:rPr lang="en-US" dirty="0" smtClean="0">
                  <a:solidFill>
                    <a:srgbClr val="3728FC"/>
                  </a:solidFill>
                </a:rPr>
                <a:t>Fully Bleached</a:t>
              </a:r>
            </a:p>
            <a:p>
              <a:pPr algn="ctr"/>
              <a:r>
                <a:rPr lang="en-US" dirty="0" smtClean="0"/>
                <a:t>K1 Hardwood</a:t>
              </a:r>
              <a:r>
                <a:rPr lang="en-US" sz="1200" dirty="0" smtClean="0"/>
                <a:t> (April 23): </a:t>
              </a:r>
              <a:r>
                <a:rPr lang="en-US" dirty="0" smtClean="0"/>
                <a:t>:</a:t>
              </a:r>
              <a:r>
                <a:rPr lang="en-US" dirty="0" smtClean="0">
                  <a:solidFill>
                    <a:srgbClr val="3728FC"/>
                  </a:solidFill>
                </a:rPr>
                <a:t> </a:t>
              </a:r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	</a:t>
              </a:r>
              <a:r>
                <a:rPr lang="en-US" dirty="0" err="1" smtClean="0">
                  <a:solidFill>
                    <a:schemeClr val="accent6">
                      <a:lumMod val="50000"/>
                    </a:schemeClr>
                  </a:solidFill>
                </a:rPr>
                <a:t>Brownstock</a:t>
              </a:r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	</a:t>
              </a:r>
              <a:r>
                <a:rPr lang="en-US" dirty="0" smtClean="0">
                  <a:solidFill>
                    <a:schemeClr val="accent6"/>
                  </a:solidFill>
                </a:rPr>
                <a:t>O2 </a:t>
              </a:r>
              <a:r>
                <a:rPr lang="en-US" dirty="0" err="1" smtClean="0">
                  <a:solidFill>
                    <a:schemeClr val="accent6"/>
                  </a:solidFill>
                </a:rPr>
                <a:t>Delig</a:t>
              </a:r>
              <a:r>
                <a:rPr lang="en-US" dirty="0" smtClean="0">
                  <a:solidFill>
                    <a:schemeClr val="accent6"/>
                  </a:solidFill>
                </a:rPr>
                <a:t>		</a:t>
              </a:r>
              <a:r>
                <a:rPr lang="en-US" dirty="0" smtClean="0">
                  <a:solidFill>
                    <a:srgbClr val="3728FC"/>
                  </a:solidFill>
                </a:rPr>
                <a:t>Fully Bleached</a:t>
              </a:r>
            </a:p>
          </p:txBody>
        </p:sp>
        <p:grpSp>
          <p:nvGrpSpPr>
            <p:cNvPr id="3" name="Group 33"/>
            <p:cNvGrpSpPr/>
            <p:nvPr/>
          </p:nvGrpSpPr>
          <p:grpSpPr>
            <a:xfrm>
              <a:off x="3276600" y="6400800"/>
              <a:ext cx="3781425" cy="457200"/>
              <a:chOff x="3276600" y="6400800"/>
              <a:chExt cx="3781425" cy="457200"/>
            </a:xfrm>
          </p:grpSpPr>
          <p:pic>
            <p:nvPicPr>
              <p:cNvPr id="7" name="Picture 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934200" y="6400800"/>
                <a:ext cx="123825" cy="200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8" name="Picture 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934200" y="6657975"/>
                <a:ext cx="123825" cy="200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9" name="Picture 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105400" y="6657975"/>
                <a:ext cx="123825" cy="200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" name="Picture 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105400" y="6400800"/>
                <a:ext cx="123825" cy="200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" name="Picture 10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276600" y="6400800"/>
                <a:ext cx="123825" cy="200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2" name="Picture 11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276600" y="6657975"/>
                <a:ext cx="123825" cy="200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Span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43947" y="2438400"/>
            <a:ext cx="230005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K1 pulp better than K2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1143000"/>
            <a:ext cx="4410075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/>
          <p:nvPr/>
        </p:nvGrpSpPr>
        <p:grpSpPr>
          <a:xfrm>
            <a:off x="0" y="6135469"/>
            <a:ext cx="9144000" cy="646331"/>
            <a:chOff x="0" y="6248400"/>
            <a:chExt cx="9144000" cy="646331"/>
          </a:xfrm>
        </p:grpSpPr>
        <p:sp>
          <p:nvSpPr>
            <p:cNvPr id="14" name="Rectangle 13"/>
            <p:cNvSpPr/>
            <p:nvPr/>
          </p:nvSpPr>
          <p:spPr>
            <a:xfrm>
              <a:off x="0" y="6248400"/>
              <a:ext cx="9144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K2 Hardwood</a:t>
              </a:r>
              <a:r>
                <a:rPr lang="en-US" sz="1200" dirty="0" smtClean="0"/>
                <a:t> (February 9):</a:t>
              </a:r>
              <a:r>
                <a:rPr lang="en-US" dirty="0" smtClean="0"/>
                <a:t>	</a:t>
              </a:r>
              <a:r>
                <a:rPr lang="en-US" dirty="0" err="1" smtClean="0">
                  <a:solidFill>
                    <a:schemeClr val="accent6">
                      <a:lumMod val="50000"/>
                    </a:schemeClr>
                  </a:solidFill>
                </a:rPr>
                <a:t>Brownstock</a:t>
              </a:r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	</a:t>
              </a:r>
              <a:r>
                <a:rPr lang="en-US" dirty="0" smtClean="0">
                  <a:solidFill>
                    <a:schemeClr val="accent6"/>
                  </a:solidFill>
                </a:rPr>
                <a:t>O2 </a:t>
              </a:r>
              <a:r>
                <a:rPr lang="en-US" dirty="0" err="1" smtClean="0">
                  <a:solidFill>
                    <a:schemeClr val="accent6"/>
                  </a:solidFill>
                </a:rPr>
                <a:t>Delig</a:t>
              </a:r>
              <a:r>
                <a:rPr lang="en-US" dirty="0" smtClean="0">
                  <a:solidFill>
                    <a:schemeClr val="accent6"/>
                  </a:solidFill>
                </a:rPr>
                <a:t>		</a:t>
              </a:r>
              <a:r>
                <a:rPr lang="en-US" dirty="0" smtClean="0">
                  <a:solidFill>
                    <a:srgbClr val="3728FC"/>
                  </a:solidFill>
                </a:rPr>
                <a:t>Fully Bleached</a:t>
              </a:r>
            </a:p>
            <a:p>
              <a:pPr algn="ctr"/>
              <a:r>
                <a:rPr lang="en-US" dirty="0" smtClean="0"/>
                <a:t>K1 Hardwood</a:t>
              </a:r>
              <a:r>
                <a:rPr lang="en-US" sz="1200" dirty="0" smtClean="0"/>
                <a:t> (April 23): </a:t>
              </a:r>
              <a:r>
                <a:rPr lang="en-US" dirty="0" smtClean="0"/>
                <a:t>:</a:t>
              </a:r>
              <a:r>
                <a:rPr lang="en-US" dirty="0" smtClean="0">
                  <a:solidFill>
                    <a:srgbClr val="3728FC"/>
                  </a:solidFill>
                </a:rPr>
                <a:t> </a:t>
              </a:r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	</a:t>
              </a:r>
              <a:r>
                <a:rPr lang="en-US" dirty="0" err="1" smtClean="0">
                  <a:solidFill>
                    <a:schemeClr val="accent6">
                      <a:lumMod val="50000"/>
                    </a:schemeClr>
                  </a:solidFill>
                </a:rPr>
                <a:t>Brownstock</a:t>
              </a:r>
              <a:r>
                <a:rPr lang="en-US" dirty="0" smtClean="0">
                  <a:solidFill>
                    <a:schemeClr val="accent6">
                      <a:lumMod val="50000"/>
                    </a:schemeClr>
                  </a:solidFill>
                </a:rPr>
                <a:t>	</a:t>
              </a:r>
              <a:r>
                <a:rPr lang="en-US" dirty="0" smtClean="0">
                  <a:solidFill>
                    <a:schemeClr val="accent6"/>
                  </a:solidFill>
                </a:rPr>
                <a:t>O2 </a:t>
              </a:r>
              <a:r>
                <a:rPr lang="en-US" dirty="0" err="1" smtClean="0">
                  <a:solidFill>
                    <a:schemeClr val="accent6"/>
                  </a:solidFill>
                </a:rPr>
                <a:t>Delig</a:t>
              </a:r>
              <a:r>
                <a:rPr lang="en-US" dirty="0" smtClean="0">
                  <a:solidFill>
                    <a:schemeClr val="accent6"/>
                  </a:solidFill>
                </a:rPr>
                <a:t>		</a:t>
              </a:r>
              <a:r>
                <a:rPr lang="en-US" dirty="0" smtClean="0">
                  <a:solidFill>
                    <a:srgbClr val="3728FC"/>
                  </a:solidFill>
                </a:rPr>
                <a:t>Fully Bleached</a:t>
              </a:r>
            </a:p>
          </p:txBody>
        </p:sp>
        <p:grpSp>
          <p:nvGrpSpPr>
            <p:cNvPr id="3" name="Group 33"/>
            <p:cNvGrpSpPr/>
            <p:nvPr/>
          </p:nvGrpSpPr>
          <p:grpSpPr>
            <a:xfrm>
              <a:off x="3276600" y="6400800"/>
              <a:ext cx="3781425" cy="457200"/>
              <a:chOff x="3276600" y="6400800"/>
              <a:chExt cx="3781425" cy="457200"/>
            </a:xfrm>
          </p:grpSpPr>
          <p:pic>
            <p:nvPicPr>
              <p:cNvPr id="7" name="Picture 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934200" y="6400800"/>
                <a:ext cx="123825" cy="200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8" name="Picture 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934200" y="6657975"/>
                <a:ext cx="123825" cy="200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9" name="Picture 8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105400" y="6657975"/>
                <a:ext cx="123825" cy="200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" name="Picture 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105400" y="6400800"/>
                <a:ext cx="123825" cy="200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1" name="Picture 10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276600" y="6400800"/>
                <a:ext cx="123825" cy="200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2" name="Picture 11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276600" y="6657975"/>
                <a:ext cx="123825" cy="200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Curl and Kinks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1143000"/>
            <a:ext cx="457200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24400" y="1143000"/>
            <a:ext cx="4276725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138B1BE7FB074492AF0C6B271046C2" ma:contentTypeVersion="1" ma:contentTypeDescription="Create a new document." ma:contentTypeScope="" ma:versionID="ca26226fccd0de549b4b9ceaa2d18ef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e4498ff9b45e04ac682a350253fe18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48A454-0AA6-489E-880B-25B3D1BD33DC}"/>
</file>

<file path=customXml/itemProps2.xml><?xml version="1.0" encoding="utf-8"?>
<ds:datastoreItem xmlns:ds="http://schemas.openxmlformats.org/officeDocument/2006/customXml" ds:itemID="{57953919-3A7A-4704-AF3B-124C18C80C14}"/>
</file>

<file path=customXml/itemProps3.xml><?xml version="1.0" encoding="utf-8"?>
<ds:datastoreItem xmlns:ds="http://schemas.openxmlformats.org/officeDocument/2006/customXml" ds:itemID="{C5F7FFBF-EDBE-4F4C-B20D-36A3D534E56D}"/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706</Words>
  <Application>Microsoft Office PowerPoint</Application>
  <PresentationFormat>On-screen Show (4:3)</PresentationFormat>
  <Paragraphs>117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Understanding  The Cell Wall Structure – How it can Help the Pulp and Paper Industry</vt:lpstr>
      <vt:lpstr>PowerPoint Presentation</vt:lpstr>
      <vt:lpstr>PowerPoint Presentation</vt:lpstr>
      <vt:lpstr>A Pulp Mill Case Study</vt:lpstr>
      <vt:lpstr>Cell Wall Structure</vt:lpstr>
      <vt:lpstr>An Overview Of a Pulp Mill </vt:lpstr>
      <vt:lpstr>Background</vt:lpstr>
      <vt:lpstr>Zero Span</vt:lpstr>
      <vt:lpstr>Curl and Kinks</vt:lpstr>
      <vt:lpstr>Observations:</vt:lpstr>
      <vt:lpstr>Comparison of Oxygen Delignification stages at two Different Mills </vt:lpstr>
      <vt:lpstr>Tensile Index</vt:lpstr>
      <vt:lpstr>Zero Span</vt:lpstr>
      <vt:lpstr>Lab versus Mill PUlp</vt:lpstr>
      <vt:lpstr>Refining Response of Mill Brown Stock (K1)Followed by Lab O2 and DEopD Bleaching</vt:lpstr>
      <vt:lpstr>Refining Response of Mill Brown Stock (K2)Followed by Lab O2 and DEopD Bleaching</vt:lpstr>
      <vt:lpstr>Tear Index Vesus Freeness (K1)</vt:lpstr>
      <vt:lpstr>Tear Index Vesus Freeness (K2)</vt:lpstr>
      <vt:lpstr>Tensile Index Versus Freeness(K1)</vt:lpstr>
      <vt:lpstr>Tensile Index Versus Freeness(K2)</vt:lpstr>
      <vt:lpstr>Bulk  Versus Freeness (K1)</vt:lpstr>
      <vt:lpstr>Bulk  Versus Freeness (K2)</vt:lpstr>
      <vt:lpstr>Tear versus tensile K1</vt:lpstr>
      <vt:lpstr>Tear versus Tensile K2</vt:lpstr>
      <vt:lpstr>Observation from the  Lab Studies</vt:lpstr>
      <vt:lpstr>Colclusions</vt:lpstr>
      <vt:lpstr>Role of Cell Wall Structure?</vt:lpstr>
    </vt:vector>
  </TitlesOfParts>
  <Company>International Paper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 The Cell Wall Structure – How it can Help the Pulp and Paper Industry</dc:title>
  <dc:creator>Gopal Goyal</dc:creator>
  <cp:lastModifiedBy>Stupart, Alastair</cp:lastModifiedBy>
  <cp:revision>3</cp:revision>
  <dcterms:created xsi:type="dcterms:W3CDTF">2013-10-01T19:35:05Z</dcterms:created>
  <dcterms:modified xsi:type="dcterms:W3CDTF">2014-04-03T13:10:38Z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0x01010029138B1BE7FB074492AF0C6B271046C2</vt:lpwstr>
  </property>
  <property fmtid="{D5CDD505-2E9C-101B-9397-08002B2CF9AE}" pid="3" name="TemplateUrl">
    <vt:lpwstr/>
  </property>
  <property fmtid="{D5CDD505-2E9C-101B-9397-08002B2CF9AE}" pid="4" name="Order">
    <vt:r8>4600</vt:r8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