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3322-6010-4B6B-8836-01269361ADAF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3D9FA-03D6-4EAA-AC57-7ECE259130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jute </a:t>
            </a:r>
            <a:r>
              <a:rPr lang="es-ES" dirty="0" err="1" smtClean="0"/>
              <a:t>microfibrils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obtained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step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AF499-9817-4007-A1F9-455CF7020C3D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199-DA9B-4221-9B57-A45AA6B4D9E7}" type="datetimeFigureOut">
              <a:rPr lang="es-ES" smtClean="0"/>
              <a:pPr/>
              <a:t>06/10/2013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39FE-5B82-49AB-B456-FAC02BB9B0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UPV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0"/>
            <a:ext cx="1979512" cy="175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6516216" y="332656"/>
            <a:ext cx="2448272" cy="1035496"/>
          </a:xfrm>
          <a:prstGeom prst="rect">
            <a:avLst/>
          </a:prstGeom>
        </p:spPr>
      </p:pic>
      <p:pic>
        <p:nvPicPr>
          <p:cNvPr id="6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4283968" y="332656"/>
            <a:ext cx="2232248" cy="10368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971600" y="2780928"/>
            <a:ext cx="7200000" cy="25545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Obtaining of eucalyptus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microfibrils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 adsorption of aromatic compounds in aqueous solution</a:t>
            </a:r>
            <a:endParaRPr lang="es-E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3200" b="1" cap="small" dirty="0"/>
          </a:p>
          <a:p>
            <a:pPr algn="ctr"/>
            <a:endParaRPr lang="en-GB" sz="320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71600" y="4869160"/>
            <a:ext cx="7200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Iñaki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Urruzola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Eduardo Robles, Luis Serrano, M.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Ángeles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Andrés,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Jalel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Labidi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s-E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Chemical and Environmental Engineering. University of the Basque Country,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Pza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 20018 San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Sebastián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Spain  jalel.labidi@ehu.es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836712"/>
            <a:ext cx="8640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0113" indent="-273050" algn="just"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hemical and mechanical treatments have been used to obtain cellulose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microfibils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using bleached eucalyptus pulp as raw material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pPr marL="900113" indent="-273050" algn="just">
              <a:buFont typeface="Arial" pitchFamily="34" charset="0"/>
              <a:buChar char="•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Modification of  microfibrils to increase the adsorption capacity  </a:t>
            </a:r>
          </a:p>
          <a:p>
            <a:pPr marL="900113" indent="-273050"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Adsorption studies, using different organic solutes in an aqueous solution.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65557"/>
            <a:ext cx="8640000" cy="523220"/>
          </a:xfr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Objectives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9512" y="2132856"/>
            <a:ext cx="8640000" cy="522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US" sz="2800" b="1" dirty="0">
                <a:latin typeface="Arial Narrow" pitchFamily="34" charset="0"/>
              </a:rPr>
              <a:t>Methodology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79512" y="5805264"/>
            <a:ext cx="8640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3050" marR="0" lvl="0" indent="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limination of water by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azeotropic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distillation.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Next, </a:t>
            </a:r>
            <a:r>
              <a:rPr lang="en-GB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ddition of palmitic acid, a dehydration agent N-N’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Dicyclohexylcarbodiimide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(DCC),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the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catalyst (DMAP)</a:t>
            </a:r>
            <a:r>
              <a:rPr lang="en-GB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Finally, 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utting all in a toluene/DMF (60/40) mixing </a:t>
            </a:r>
            <a:r>
              <a:rPr lang="en-GB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80ºC for 3h with reflux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179512" y="5157192"/>
            <a:ext cx="8640000" cy="522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US" sz="2800" b="1" dirty="0" err="1" smtClean="0">
                <a:latin typeface="Arial Narrow" pitchFamily="34" charset="0"/>
              </a:rPr>
              <a:t>Functionalization</a:t>
            </a:r>
            <a:r>
              <a:rPr lang="en-US" sz="2800" b="1" dirty="0" smtClean="0">
                <a:latin typeface="Arial Narrow" pitchFamily="34" charset="0"/>
              </a:rPr>
              <a:t> of </a:t>
            </a:r>
            <a:r>
              <a:rPr lang="en-US" sz="2800" b="1" dirty="0" err="1" smtClean="0">
                <a:latin typeface="Arial Narrow" pitchFamily="34" charset="0"/>
              </a:rPr>
              <a:t>microfibrils</a:t>
            </a:r>
            <a:r>
              <a:rPr lang="en-US" sz="2800" b="1" dirty="0" smtClean="0">
                <a:latin typeface="Arial Narrow" pitchFamily="34" charset="0"/>
              </a:rPr>
              <a:t> 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60" name="129 Grupo"/>
          <p:cNvGrpSpPr/>
          <p:nvPr/>
        </p:nvGrpSpPr>
        <p:grpSpPr>
          <a:xfrm>
            <a:off x="323528" y="2852936"/>
            <a:ext cx="8280720" cy="2122713"/>
            <a:chOff x="9433248" y="10297444"/>
            <a:chExt cx="18311767" cy="4588036"/>
          </a:xfrm>
        </p:grpSpPr>
        <p:sp>
          <p:nvSpPr>
            <p:cNvPr id="61" name="Text Box 39"/>
            <p:cNvSpPr txBox="1">
              <a:spLocks noChangeArrowheads="1"/>
            </p:cNvSpPr>
            <p:nvPr/>
          </p:nvSpPr>
          <p:spPr bwMode="auto">
            <a:xfrm>
              <a:off x="14528819" y="10297444"/>
              <a:ext cx="4457650" cy="2023072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s-ES"/>
              </a:defPPr>
              <a:lvl1pPr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2324100" indent="-18669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4648200" indent="-37338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6973888" indent="-56022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9297988" indent="-74691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14400">
                <a:spcAft>
                  <a:spcPts val="1000"/>
                </a:spcAft>
              </a:pPr>
              <a:r>
                <a:rPr lang="es-ES" sz="1000" b="1" dirty="0" smtClean="0">
                  <a:latin typeface="Times New Roman" pitchFamily="18" charset="0"/>
                  <a:cs typeface="Times New Roman" pitchFamily="18" charset="0"/>
                </a:rPr>
                <a:t>ACETILATION</a:t>
              </a:r>
              <a:endParaRPr lang="es-ES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914400">
                <a:spcAft>
                  <a:spcPts val="1000"/>
                </a:spcAft>
              </a:pP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2ml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HNO</a:t>
              </a:r>
              <a:r>
                <a:rPr lang="es-ES" sz="1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 + 12ml CH</a:t>
              </a:r>
              <a:r>
                <a:rPr lang="es-ES" sz="10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COOH+ </a:t>
              </a: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0,6gFm </a:t>
              </a:r>
              <a:endParaRPr lang="es-ES" sz="1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defTabSz="914400">
                <a:spcAft>
                  <a:spcPts val="1000"/>
                </a:spcAft>
              </a:pPr>
              <a:r>
                <a:rPr lang="es-ES" sz="1000" b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= 130 ºC      </a:t>
              </a: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000" b="1" dirty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= 30min</a:t>
              </a: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9226337" y="10297444"/>
              <a:ext cx="4170693" cy="2023072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s-ES"/>
              </a:defPPr>
              <a:lvl1pPr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2324100" indent="-18669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4648200" indent="-37338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6973888" indent="-56022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9297988" indent="-74691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14400">
                <a:spcAft>
                  <a:spcPts val="1000"/>
                </a:spcAft>
              </a:pPr>
              <a:r>
                <a:rPr lang="es-ES" sz="1000" b="1" dirty="0" smtClean="0">
                  <a:latin typeface="Times New Roman" pitchFamily="18" charset="0"/>
                  <a:cs typeface="Times New Roman" pitchFamily="18" charset="0"/>
                </a:rPr>
                <a:t>HYDROLYSIS</a:t>
              </a:r>
              <a:endParaRPr lang="es-ES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914400">
                <a:spcAft>
                  <a:spcPts val="1000"/>
                </a:spcAft>
              </a:pP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8.75ml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s-ES" sz="1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es-ES" sz="10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 (32%) + 1g </a:t>
              </a: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FMA</a:t>
              </a:r>
              <a:endParaRPr lang="es-ES" sz="1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defTabSz="914400">
                <a:spcAft>
                  <a:spcPts val="1000"/>
                </a:spcAft>
              </a:pPr>
              <a:r>
                <a:rPr lang="es-ES" sz="1000" b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= 45 ºC      </a:t>
              </a: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000" b="1" dirty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s-ES" sz="1000" dirty="0">
                  <a:latin typeface="Times New Roman" pitchFamily="18" charset="0"/>
                  <a:cs typeface="Times New Roman" pitchFamily="18" charset="0"/>
                </a:rPr>
                <a:t>= 60min</a:t>
              </a:r>
            </a:p>
          </p:txBody>
        </p:sp>
        <p:sp>
          <p:nvSpPr>
            <p:cNvPr id="63" name="Text Box 39"/>
            <p:cNvSpPr txBox="1">
              <a:spLocks noChangeArrowheads="1"/>
            </p:cNvSpPr>
            <p:nvPr/>
          </p:nvSpPr>
          <p:spPr bwMode="auto">
            <a:xfrm>
              <a:off x="14528819" y="13098932"/>
              <a:ext cx="4457652" cy="1786548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s-ES"/>
              </a:defPPr>
              <a:lvl1pPr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2324100" indent="-18669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4648200" indent="-37338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6973888" indent="-56022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9297988" indent="-74691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14400">
                <a:spcAft>
                  <a:spcPts val="1000"/>
                </a:spcAft>
              </a:pPr>
              <a:r>
                <a:rPr lang="es-ES" sz="1000" b="1" dirty="0" smtClean="0">
                  <a:latin typeface="Times New Roman" pitchFamily="18" charset="0"/>
                  <a:cs typeface="Times New Roman" pitchFamily="18" charset="0"/>
                </a:rPr>
                <a:t>HOMOGENIZATION</a:t>
              </a:r>
              <a:endParaRPr lang="es-ES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914400">
                <a:spcAft>
                  <a:spcPts val="1000"/>
                </a:spcAft>
              </a:pP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40 </a:t>
              </a:r>
              <a:r>
                <a:rPr lang="en-GB" sz="1000" dirty="0" smtClean="0">
                  <a:latin typeface="Times New Roman" pitchFamily="18" charset="0"/>
                  <a:cs typeface="Times New Roman" pitchFamily="18" charset="0"/>
                </a:rPr>
                <a:t>passes</a:t>
              </a:r>
            </a:p>
            <a:p>
              <a:pPr algn="ctr" defTabSz="914400">
                <a:spcAft>
                  <a:spcPts val="1000"/>
                </a:spcAft>
              </a:pP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1000 bar</a:t>
              </a:r>
            </a:p>
          </p:txBody>
        </p:sp>
        <p:sp>
          <p:nvSpPr>
            <p:cNvPr id="64" name="Text Box 39"/>
            <p:cNvSpPr txBox="1">
              <a:spLocks noChangeArrowheads="1"/>
            </p:cNvSpPr>
            <p:nvPr/>
          </p:nvSpPr>
          <p:spPr bwMode="auto">
            <a:xfrm>
              <a:off x="9433248" y="12165103"/>
              <a:ext cx="4457652" cy="1152129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s-ES"/>
              </a:defPPr>
              <a:lvl1pPr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2324100" indent="-18669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4648200" indent="-3733800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6973888" indent="-56022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9297988" indent="-7469188" algn="l" defTabSz="4648200" rtl="0" fontAlgn="base">
                <a:spcBef>
                  <a:spcPct val="0"/>
                </a:spcBef>
                <a:spcAft>
                  <a:spcPct val="0"/>
                </a:spcAft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9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914400">
                <a:spcAft>
                  <a:spcPts val="1000"/>
                </a:spcAft>
              </a:pPr>
              <a:r>
                <a:rPr lang="es-ES" sz="1200" b="1" dirty="0" smtClean="0">
                  <a:latin typeface="Times New Roman" pitchFamily="18" charset="0"/>
                  <a:cs typeface="Times New Roman" pitchFamily="18" charset="0"/>
                </a:rPr>
                <a:t>EUKALYPTUS BLEACHED PULP</a:t>
              </a:r>
            </a:p>
          </p:txBody>
        </p:sp>
        <p:cxnSp>
          <p:nvCxnSpPr>
            <p:cNvPr id="65" name="64 Conector angular"/>
            <p:cNvCxnSpPr>
              <a:stCxn id="64" idx="3"/>
              <a:endCxn id="63" idx="1"/>
            </p:cNvCxnSpPr>
            <p:nvPr/>
          </p:nvCxnSpPr>
          <p:spPr>
            <a:xfrm>
              <a:off x="13890900" y="12741168"/>
              <a:ext cx="637919" cy="125103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6" name="65 Conector recto de flecha"/>
            <p:cNvCxnSpPr>
              <a:stCxn id="61" idx="3"/>
              <a:endCxn id="62" idx="1"/>
            </p:cNvCxnSpPr>
            <p:nvPr/>
          </p:nvCxnSpPr>
          <p:spPr>
            <a:xfrm>
              <a:off x="18986469" y="11308980"/>
              <a:ext cx="2398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68" name="67 CuadroTexto"/>
            <p:cNvSpPr txBox="1"/>
            <p:nvPr/>
          </p:nvSpPr>
          <p:spPr>
            <a:xfrm>
              <a:off x="23764542" y="11075635"/>
              <a:ext cx="3980473" cy="5429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200" b="1" dirty="0" err="1" smtClean="0">
                  <a:latin typeface="Times New Roman" pitchFamily="18" charset="0"/>
                  <a:cs typeface="Times New Roman" pitchFamily="18" charset="0"/>
                </a:rPr>
                <a:t>Chemical</a:t>
              </a:r>
              <a:r>
                <a:rPr lang="es-E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200" b="1" dirty="0" err="1" smtClean="0">
                  <a:latin typeface="Times New Roman" pitchFamily="18" charset="0"/>
                  <a:cs typeface="Times New Roman" pitchFamily="18" charset="0"/>
                </a:rPr>
                <a:t>Microfibrils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9305917" y="13721485"/>
              <a:ext cx="3980473" cy="5645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200" b="1" dirty="0" err="1" smtClean="0">
                  <a:latin typeface="Times New Roman" pitchFamily="18" charset="0"/>
                  <a:cs typeface="Times New Roman" pitchFamily="18" charset="0"/>
                </a:rPr>
                <a:t>Mechanical</a:t>
              </a:r>
              <a:r>
                <a:rPr lang="es-E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200" b="1" dirty="0" err="1" smtClean="0">
                  <a:latin typeface="Times New Roman" pitchFamily="18" charset="0"/>
                  <a:cs typeface="Times New Roman" pitchFamily="18" charset="0"/>
                </a:rPr>
                <a:t>Microfibrils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4" name="33 Conector recto de flecha"/>
          <p:cNvCxnSpPr/>
          <p:nvPr/>
        </p:nvCxnSpPr>
        <p:spPr>
          <a:xfrm>
            <a:off x="4644008" y="4581128"/>
            <a:ext cx="13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660232" y="3356992"/>
            <a:ext cx="13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51" name="50 Conector angular"/>
          <p:cNvCxnSpPr>
            <a:stCxn id="64" idx="3"/>
            <a:endCxn id="61" idx="1"/>
          </p:cNvCxnSpPr>
          <p:nvPr/>
        </p:nvCxnSpPr>
        <p:spPr>
          <a:xfrm flipV="1">
            <a:off x="2339312" y="3320936"/>
            <a:ext cx="288472" cy="6626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1" descr="D:\Documents and Settings\scpuriri\Escritorio\ftir 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10388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323528" y="3861048"/>
            <a:ext cx="35638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Eucalyptus pulp, b) Modified Eucalyptus, c) Mechanical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microfibrils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d) Modified Mechanical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microfibrils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e)Chemical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microfibrils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f) Modified Chemical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microfibrils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3635896" y="1340768"/>
          <a:ext cx="5184575" cy="1799864"/>
        </p:xfrm>
        <a:graphic>
          <a:graphicData uri="http://schemas.openxmlformats.org/drawingml/2006/table">
            <a:tbl>
              <a:tblPr/>
              <a:tblGrid>
                <a:gridCol w="329640"/>
                <a:gridCol w="774258"/>
                <a:gridCol w="747359"/>
                <a:gridCol w="822782"/>
                <a:gridCol w="822253"/>
                <a:gridCol w="794300"/>
                <a:gridCol w="893983"/>
              </a:tblGrid>
              <a:tr h="972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Eucalyptus Pulp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Modified Eucalyptus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Chemical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microfibrils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Modified Chemical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microfibrils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Mechanical microfibrils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Modified Mechanical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microfibrils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θ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38.17 ± 3.81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94.27 ±6.27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46.58. ± 3.8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87.48 ± 2.81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42.63± 3.74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98.76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± 6.77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Imagen 3" descr="Sin título-1 cop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2976"/>
            <a:ext cx="2160000" cy="1014550"/>
          </a:xfrm>
          <a:prstGeom prst="rect">
            <a:avLst/>
          </a:prstGeom>
          <a:noFill/>
        </p:spPr>
      </p:pic>
      <p:pic>
        <p:nvPicPr>
          <p:cNvPr id="13" name="Imagen 4" descr="avimod cop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212976"/>
            <a:ext cx="2160000" cy="1022727"/>
          </a:xfrm>
          <a:prstGeom prst="rect">
            <a:avLst/>
          </a:prstGeom>
          <a:noFill/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499992" y="4293096"/>
            <a:ext cx="46440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left) Chemical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microfibrils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right) Modified chemical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microfibrils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79512" y="188640"/>
            <a:ext cx="8640000" cy="52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>
                <a:latin typeface="Arial Narrow" pitchFamily="34" charset="0"/>
              </a:rPr>
              <a:t>Results</a:t>
            </a: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79512" y="836712"/>
            <a:ext cx="864000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Infrared spectroscopy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4283968" y="836712"/>
            <a:ext cx="2766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Contact angle measurements 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987824" y="4725144"/>
            <a:ext cx="5903696" cy="19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and mechanical treatments have been reduced the fibers size significantly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FTIR spectrum of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microfibrils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after treatment with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palmitic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acid,  shows a new peak at 1745cm</a:t>
            </a:r>
            <a:r>
              <a:rPr lang="en-GB" sz="1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corresponding to the carbonyl vibration of the ester group formed in the reaction.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Contact angle measurements reveals that modified fibres have a higher hydrophobic characters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nanofibres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obtained with mechanical treatments did not show significant differences </a:t>
            </a:r>
            <a:endParaRPr lang="es-E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1000" dirty="0"/>
          </a:p>
          <a:p>
            <a:endParaRPr lang="es-ES" sz="1000" dirty="0"/>
          </a:p>
        </p:txBody>
      </p:sp>
      <p:pic>
        <p:nvPicPr>
          <p:cNvPr id="19" name="Imagen 6" descr="D:\Documents and Settings\scpuriri\Escritorio\LANA\LANA\eukalipto\afm\Pha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8112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Rectángulo"/>
          <p:cNvSpPr/>
          <p:nvPr/>
        </p:nvSpPr>
        <p:spPr>
          <a:xfrm>
            <a:off x="0" y="6309320"/>
            <a:ext cx="3059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AFM image of mechanically treated fibers with the homogenization method 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188640"/>
            <a:ext cx="8640000" cy="52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Batch adsorption studies </a:t>
            </a:r>
            <a:endParaRPr lang="en-US" sz="2800" b="1" dirty="0">
              <a:latin typeface="Arial Narrow" pitchFamily="34" charset="0"/>
            </a:endParaRPr>
          </a:p>
        </p:txBody>
      </p:sp>
      <p:pic>
        <p:nvPicPr>
          <p:cNvPr id="6" name="Picture 9" descr="Grap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572000" cy="319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f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2216" y="1052737"/>
            <a:ext cx="4572000" cy="32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23528" y="4149080"/>
            <a:ext cx="396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Langmuir isotherms for toluene with modified fibers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644008" y="4144144"/>
            <a:ext cx="417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Langmuir isotherms for various organic solutes using modified mechanical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microfibrils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79512" y="4895871"/>
            <a:ext cx="86400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5250" lvl="0" indent="-952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adsorption capacity of the modified fibers was measured with toluene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95250" lvl="0" indent="-952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echanical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microfibrils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presented the best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results, adsorbing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more than 600 µmol/g. </a:t>
            </a:r>
          </a:p>
          <a:p>
            <a:pPr marL="95250" lvl="0" indent="-95250" algn="just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These mechanical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microfibrils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were used to measure the adsorption capacity with various organic solutes and Langmuir isotherms were established.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43608" y="4005064"/>
            <a:ext cx="69564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 dirty="0">
                <a:solidFill>
                  <a:schemeClr val="accent1"/>
                </a:solidFill>
                <a:latin typeface="Arial Narrow" pitchFamily="34" charset="0"/>
              </a:rPr>
              <a:t>Thank you for your attention</a:t>
            </a: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971600" y="1556792"/>
            <a:ext cx="7344816" cy="1080120"/>
            <a:chOff x="8278" y="26082"/>
            <a:chExt cx="5241" cy="680"/>
          </a:xfrm>
        </p:grpSpPr>
        <p:pic>
          <p:nvPicPr>
            <p:cNvPr id="6" name="Picture 10" descr="ANd9GcSEyZVz2rsQar1ejSg5fmxFc4CO3PwwX6zyGQYvR7XUq5vOPiUq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8" y="26082"/>
              <a:ext cx="1485" cy="680"/>
            </a:xfrm>
            <a:prstGeom prst="rect">
              <a:avLst/>
            </a:prstGeom>
            <a:noFill/>
          </p:spPr>
        </p:pic>
        <p:pic>
          <p:nvPicPr>
            <p:cNvPr id="7" name="Picture 11" descr="ANd9GcRDDKpPhISrDVVzJmdo5cpBMuEhIsMMlcOfioIKh3yHMZfMFK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7" y="26082"/>
              <a:ext cx="932" cy="680"/>
            </a:xfrm>
            <a:prstGeom prst="rect">
              <a:avLst/>
            </a:prstGeom>
            <a:noFill/>
          </p:spPr>
        </p:pic>
      </p:grp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51520" y="476672"/>
            <a:ext cx="8640000" cy="538162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500" b="1" dirty="0">
                <a:solidFill>
                  <a:schemeClr val="tx1"/>
                </a:solidFill>
                <a:latin typeface="Arial Narrow" pitchFamily="34" charset="0"/>
              </a:rPr>
              <a:t>Acknowledgements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51520" y="6093296"/>
            <a:ext cx="86400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Iñaki </a:t>
            </a:r>
            <a:r>
              <a:rPr lang="es-ES" sz="1000" b="1" i="1" dirty="0" err="1" smtClean="0">
                <a:latin typeface="Times New Roman" pitchFamily="18" charset="0"/>
                <a:cs typeface="Times New Roman" pitchFamily="18" charset="0"/>
              </a:rPr>
              <a:t>Urruzola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, Luis Serrano, Rodrigo Llano-Ponte, Ma. Ángeles de Andrés, </a:t>
            </a:r>
            <a:r>
              <a:rPr lang="es-ES" sz="1000" b="1" i="1" dirty="0" err="1" smtClean="0">
                <a:latin typeface="Times New Roman" pitchFamily="18" charset="0"/>
                <a:cs typeface="Times New Roman" pitchFamily="18" charset="0"/>
              </a:rPr>
              <a:t>Jalel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000" b="1" i="1" dirty="0" err="1" smtClean="0">
                <a:latin typeface="Times New Roman" pitchFamily="18" charset="0"/>
                <a:cs typeface="Times New Roman" pitchFamily="18" charset="0"/>
              </a:rPr>
              <a:t>Labidi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</a:rPr>
              <a:t>Obtaining of eucalyptus </a:t>
            </a:r>
            <a:r>
              <a:rPr lang="en-US" sz="1000" b="1" i="1" dirty="0" err="1" smtClean="0">
                <a:latin typeface="Times New Roman" pitchFamily="18" charset="0"/>
                <a:cs typeface="Times New Roman" pitchFamily="18" charset="0"/>
              </a:rPr>
              <a:t>microfibrils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</a:rPr>
              <a:t> for adsorption of aromatic compounds in aqueous solution, </a:t>
            </a:r>
            <a:r>
              <a:rPr lang="es-ES" sz="1000" b="1" i="1" dirty="0" err="1" smtClean="0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000" b="1" i="1" dirty="0" err="1" smtClean="0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s-ES" sz="1000" b="1" i="1" dirty="0" smtClean="0">
                <a:latin typeface="Times New Roman" pitchFamily="18" charset="0"/>
                <a:cs typeface="Times New Roman" pitchFamily="18" charset="0"/>
              </a:rPr>
              <a:t>. J. 229(2013) 42-49</a:t>
            </a:r>
            <a:endParaRPr lang="en-US" sz="1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D0E37D-C2E2-4C35-88B1-E59B9F050EFD}"/>
</file>

<file path=customXml/itemProps2.xml><?xml version="1.0" encoding="utf-8"?>
<ds:datastoreItem xmlns:ds="http://schemas.openxmlformats.org/officeDocument/2006/customXml" ds:itemID="{9A5F65D4-BCAA-49DD-81FE-FA86146F4AE5}"/>
</file>

<file path=customXml/itemProps3.xml><?xml version="1.0" encoding="utf-8"?>
<ds:datastoreItem xmlns:ds="http://schemas.openxmlformats.org/officeDocument/2006/customXml" ds:itemID="{E87B67CE-9F7B-4E2A-A779-ACD27C41D72D}"/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401</Words>
  <Application>Microsoft Office PowerPoint</Application>
  <PresentationFormat>Presentación en pantalla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Objectives </vt:lpstr>
      <vt:lpstr>Diapositiva 3</vt:lpstr>
      <vt:lpstr>Diapositiva 4</vt:lpstr>
      <vt:lpstr>Diapositiva 5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prueba</dc:creator>
  <cp:lastModifiedBy>prueba</cp:lastModifiedBy>
  <cp:revision>55</cp:revision>
  <dcterms:created xsi:type="dcterms:W3CDTF">2013-09-30T10:17:33Z</dcterms:created>
  <dcterms:modified xsi:type="dcterms:W3CDTF">2013-10-06T19:46:45Z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  <property fmtid="{D5CDD505-2E9C-101B-9397-08002B2CF9AE}" pid="3" name="TemplateUrl">
    <vt:lpwstr/>
  </property>
  <property fmtid="{D5CDD505-2E9C-101B-9397-08002B2CF9AE}" pid="4" name="Order">
    <vt:r8>1600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