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CC00"/>
    <a:srgbClr val="33CC33"/>
    <a:srgbClr val="CCFF99"/>
    <a:srgbClr val="CCFF66"/>
    <a:srgbClr val="D60093"/>
    <a:srgbClr val="FFCCCC"/>
    <a:srgbClr val="66FF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B07EF-751B-4CFF-9BC9-433C00E070B7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B6B1-B1A2-471E-AAE3-23ECDE2E200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0" y="1844824"/>
            <a:ext cx="9144000" cy="20882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1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2656"/>
            <a:ext cx="2304256" cy="864096"/>
          </a:xfrm>
          <a:prstGeom prst="rect">
            <a:avLst/>
          </a:prstGeom>
        </p:spPr>
      </p:pic>
      <p:pic>
        <p:nvPicPr>
          <p:cNvPr id="4" name="Picture 6" descr="LOGOUPV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16632"/>
            <a:ext cx="1368152" cy="121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4159533"/>
            <a:ext cx="68762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Oihana </a:t>
            </a:r>
            <a:r>
              <a:rPr kumimoji="0" lang="es-ES" sz="22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Gordobil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Itziar </a:t>
            </a:r>
            <a:r>
              <a:rPr kumimoji="0" lang="es-ES" sz="22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Egüés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Rodrigo Llano-Ponte, </a:t>
            </a:r>
            <a:r>
              <a:rPr kumimoji="0" lang="es-ES" sz="22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Jalel</a:t>
            </a:r>
            <a:r>
              <a:rPr kumimoji="0" lang="es-ES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2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Labidi</a:t>
            </a:r>
            <a:endParaRPr kumimoji="0" lang="es-ES" sz="2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352928" cy="2088232"/>
          </a:xfrm>
          <a:noFill/>
        </p:spPr>
        <p:txBody>
          <a:bodyPr>
            <a:noAutofit/>
          </a:bodyPr>
          <a:lstStyle/>
          <a:p>
            <a:pPr algn="ctr"/>
            <a:r>
              <a:rPr lang="en-GB" sz="3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Extruded PLA/Lignin based composites: effect of lignin on PLA THERMAL properties </a:t>
            </a:r>
            <a:endParaRPr lang="es-ES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83568" y="5661248"/>
            <a:ext cx="7776864" cy="9541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Biorefinery</a:t>
            </a:r>
            <a:r>
              <a:rPr lang="en-US" sz="1400" b="1" dirty="0" smtClean="0">
                <a:solidFill>
                  <a:schemeClr val="tx1"/>
                </a:solidFill>
              </a:rPr>
              <a:t> Processes Group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Department of Chemical and Environmental Engineering. University of the Basque Country, </a:t>
            </a:r>
            <a:r>
              <a:rPr lang="en-US" sz="1400" b="1" dirty="0" err="1" smtClean="0">
                <a:solidFill>
                  <a:schemeClr val="tx1"/>
                </a:solidFill>
              </a:rPr>
              <a:t>Pza</a:t>
            </a:r>
            <a:r>
              <a:rPr lang="en-US" sz="1400" b="1" dirty="0" smtClean="0">
                <a:solidFill>
                  <a:schemeClr val="tx1"/>
                </a:solidFill>
              </a:rPr>
              <a:t>. Europa 1, 20018 San </a:t>
            </a:r>
            <a:r>
              <a:rPr lang="es-ES" sz="1400" b="1" dirty="0" err="1" smtClean="0">
                <a:solidFill>
                  <a:schemeClr val="tx1"/>
                </a:solidFill>
              </a:rPr>
              <a:t>Sebastian</a:t>
            </a:r>
            <a:r>
              <a:rPr lang="es-ES" sz="1400" b="1" dirty="0" smtClean="0">
                <a:solidFill>
                  <a:schemeClr val="tx1"/>
                </a:solidFill>
              </a:rPr>
              <a:t>, </a:t>
            </a:r>
            <a:r>
              <a:rPr lang="es-ES" sz="1400" b="1" dirty="0" err="1" smtClean="0">
                <a:solidFill>
                  <a:schemeClr val="tx1"/>
                </a:solidFill>
              </a:rPr>
              <a:t>Spain</a:t>
            </a:r>
            <a:endParaRPr lang="es-ES" sz="14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jalel.labidi@ehu.es</a:t>
            </a:r>
            <a:endParaRPr lang="es-ES" sz="1400" dirty="0"/>
          </a:p>
        </p:txBody>
      </p:sp>
      <p:pic>
        <p:nvPicPr>
          <p:cNvPr id="9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2656"/>
            <a:ext cx="3528392" cy="864096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3491880" y="537321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Arial" pitchFamily="34" charset="0"/>
                <a:cs typeface="Arial" pitchFamily="34" charset="0"/>
              </a:rPr>
              <a:t>Trabzon, 8</a:t>
            </a:r>
            <a:r>
              <a:rPr lang="es-ES" sz="12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 October 2013 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9694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Objectives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3284984"/>
            <a:ext cx="8496944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Methodology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5536" y="1052736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Increase the thermal stability of the PLA by the addition of different lignins</a:t>
            </a: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Extract lignin from natural resources such as almond shells</a:t>
            </a: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• Acetylation of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lignins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improve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affinity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PLA</a:t>
            </a: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• Characterization of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unmodified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acetylated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lignins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Elaboration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composites and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evaluate the effect of lignin addition in thermal properties of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PLA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49080"/>
            <a:ext cx="84680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s-E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5537" y="1412775"/>
          <a:ext cx="3168352" cy="1403246"/>
        </p:xfrm>
        <a:graphic>
          <a:graphicData uri="http://schemas.openxmlformats.org/drawingml/2006/table">
            <a:tbl>
              <a:tblPr/>
              <a:tblGrid>
                <a:gridCol w="1094238"/>
                <a:gridCol w="565374"/>
                <a:gridCol w="528059"/>
                <a:gridCol w="528059"/>
                <a:gridCol w="452622"/>
              </a:tblGrid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rgbClr val="000000"/>
                        </a:solidFill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CL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ACL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OL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AOL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Klason Lignin %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82.6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88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81.4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90.2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6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Total Sugars %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1.2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0.3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3.8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0.7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  Xylose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1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0.3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3.6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0.7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  Arabinose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0.2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  Glucose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0.1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-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6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Acetic acid %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0.4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7.5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0.9</a:t>
                      </a:r>
                      <a:endParaRPr lang="es-ES" sz="1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7.8</a:t>
                      </a:r>
                      <a:endParaRPr lang="es-ES" sz="1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23528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Lignin purity analysis</a:t>
            </a:r>
            <a:endParaRPr lang="es-E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381642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Rectángulo"/>
          <p:cNvSpPr/>
          <p:nvPr/>
        </p:nvSpPr>
        <p:spPr>
          <a:xfrm>
            <a:off x="4716016" y="980728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Infrared spectroscopy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139952" y="2708920"/>
            <a:ext cx="4824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itchFamily="34" charset="0"/>
                <a:cs typeface="Arial" pitchFamily="34" charset="0"/>
              </a:rPr>
              <a:t>FTIR of commercial lignin (CL), acetylated commercial lignin (ACL), organosolv lignin (OL) and acetylated organosolv lignin (AOL).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3284984"/>
            <a:ext cx="439248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CuadroTexto"/>
          <p:cNvSpPr txBox="1"/>
          <p:nvPr/>
        </p:nvSpPr>
        <p:spPr>
          <a:xfrm>
            <a:off x="323528" y="29249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Thermal</a:t>
            </a:r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properties</a:t>
            </a:r>
            <a:endParaRPr lang="es-E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013176"/>
            <a:ext cx="4392488" cy="162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Rectángulo"/>
          <p:cNvSpPr/>
          <p:nvPr/>
        </p:nvSpPr>
        <p:spPr>
          <a:xfrm>
            <a:off x="1043608" y="4725144"/>
            <a:ext cx="28200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>
                <a:latin typeface="Arial" pitchFamily="34" charset="0"/>
                <a:cs typeface="Arial" pitchFamily="34" charset="0"/>
              </a:rPr>
              <a:t>DSC of (a) CL and ACL and (b) OL and AOL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971600" y="6611779"/>
            <a:ext cx="30963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latin typeface="Arial" pitchFamily="34" charset="0"/>
                <a:cs typeface="Arial" pitchFamily="34" charset="0"/>
              </a:rPr>
              <a:t>TG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curves 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of (a) CL and ACL, (b) OL and AOL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3717032"/>
            <a:ext cx="4176464" cy="2492990"/>
          </a:xfrm>
          <a:prstGeom prst="rect">
            <a:avLst/>
          </a:prstGeom>
          <a:solidFill>
            <a:srgbClr val="92D050"/>
          </a:solidFill>
          <a:ln w="38100">
            <a:solidFill>
              <a:srgbClr val="CCFF99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>
                <a:latin typeface="Arial" pitchFamily="34" charset="0"/>
                <a:cs typeface="Arial" pitchFamily="34" charset="0"/>
              </a:rPr>
              <a:t>• All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the used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lignins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for the composites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elaboration,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showed high purity (&gt;80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%) with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low quantities of sugars (0.3-3.8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%).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In both cases, acetylated </a:t>
            </a:r>
            <a:r>
              <a:rPr lang="en-GB" sz="1200" dirty="0" err="1">
                <a:latin typeface="Arial" pitchFamily="34" charset="0"/>
                <a:cs typeface="Arial" pitchFamily="34" charset="0"/>
              </a:rPr>
              <a:t>lignins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 reflected an increased purity and a reduction of sugar content.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GB" sz="1200" dirty="0" smtClean="0">
                <a:latin typeface="Arial" pitchFamily="34" charset="0"/>
                <a:cs typeface="Arial" pitchFamily="34" charset="0"/>
              </a:rPr>
              <a:t>• FTIR spectrum of CL and OL after acetylation treatment showed a new peak at 1735 cm</a:t>
            </a:r>
            <a:r>
              <a:rPr lang="en-GB" sz="1200" baseline="30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, corresponding to a carbonyl vibration of the ester group formed in the reaction. This indicates that the acetylation process was successful.</a:t>
            </a:r>
          </a:p>
          <a:p>
            <a:pPr lvl="0" algn="just"/>
            <a:endParaRPr lang="en-GB" sz="12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GB" sz="1200" dirty="0" smtClean="0">
                <a:latin typeface="Arial" pitchFamily="34" charset="0"/>
                <a:cs typeface="Arial" pitchFamily="34" charset="0"/>
              </a:rPr>
              <a:t>• Acetylated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lignins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showed lower glass transition temperature and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higher thermal stability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than unmodified lignins.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332656"/>
            <a:ext cx="8424936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s-E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340769"/>
            <a:ext cx="468052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3456384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971600" y="3356992"/>
            <a:ext cx="30540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>
                <a:latin typeface="Arial" pitchFamily="34" charset="0"/>
                <a:cs typeface="Arial" pitchFamily="34" charset="0"/>
              </a:rPr>
              <a:t>TG and DGT curves of PLA and composites 5%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536" y="6457890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DSC </a:t>
            </a: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thermogram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of PLA, composites with unmodified </a:t>
            </a: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lignins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and acetylated </a:t>
            </a:r>
            <a:r>
              <a:rPr kumimoji="0" lang="en-GB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lignins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(2º heating)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220072" y="1412776"/>
            <a:ext cx="3672408" cy="1754326"/>
          </a:xfrm>
          <a:prstGeom prst="rect">
            <a:avLst/>
          </a:prstGeom>
          <a:solidFill>
            <a:srgbClr val="92D050"/>
          </a:solidFill>
          <a:ln w="38100">
            <a:solidFill>
              <a:srgbClr val="CCFF99"/>
            </a:solidFill>
          </a:ln>
        </p:spPr>
        <p:txBody>
          <a:bodyPr wrap="square" rtlCol="0">
            <a:spAutoFit/>
          </a:bodyPr>
          <a:lstStyle/>
          <a:p>
            <a:r>
              <a:rPr lang="en-IE" sz="12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IE" sz="1200" b="1" dirty="0" smtClean="0">
                <a:latin typeface="Arial" pitchFamily="34" charset="0"/>
                <a:cs typeface="Arial" pitchFamily="34" charset="0"/>
              </a:rPr>
              <a:t>addition </a:t>
            </a:r>
            <a:r>
              <a:rPr lang="en-IE" sz="12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IE" sz="1200" b="1" dirty="0" smtClean="0">
                <a:latin typeface="Arial" pitchFamily="34" charset="0"/>
                <a:cs typeface="Arial" pitchFamily="34" charset="0"/>
              </a:rPr>
              <a:t>lignin showed:</a:t>
            </a:r>
          </a:p>
          <a:p>
            <a:endParaRPr lang="en-IE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     - Thermal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stability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PLA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increses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n-IE" sz="12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IE" sz="1200" dirty="0">
                <a:latin typeface="Arial" pitchFamily="34" charset="0"/>
                <a:cs typeface="Arial" pitchFamily="34" charset="0"/>
              </a:rPr>
              <a:t>No significant change in </a:t>
            </a:r>
            <a:r>
              <a:rPr lang="en-IE" sz="12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IE" sz="1200" baseline="-25000" dirty="0" err="1">
                <a:latin typeface="Arial" pitchFamily="34" charset="0"/>
                <a:cs typeface="Arial" pitchFamily="34" charset="0"/>
              </a:rPr>
              <a:t>g</a:t>
            </a:r>
            <a:r>
              <a:rPr lang="en-IE" sz="1200" dirty="0">
                <a:latin typeface="Arial" pitchFamily="34" charset="0"/>
                <a:cs typeface="Arial" pitchFamily="34" charset="0"/>
              </a:rPr>
              <a:t> of PLA</a:t>
            </a:r>
            <a:r>
              <a:rPr lang="en-IE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12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IE" sz="12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Crystallization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temperature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s-ES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1200" dirty="0">
              <a:latin typeface="Arial" pitchFamily="34" charset="0"/>
              <a:cs typeface="Arial" pitchFamily="34" charset="0"/>
            </a:endParaRPr>
          </a:p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Melting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temperature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err="1" smtClean="0">
                <a:latin typeface="Arial" pitchFamily="34" charset="0"/>
                <a:cs typeface="Arial" pitchFamily="34" charset="0"/>
              </a:rPr>
              <a:t>increase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. 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88024" y="4581128"/>
            <a:ext cx="4139952" cy="1015663"/>
          </a:xfrm>
          <a:prstGeom prst="rect">
            <a:avLst/>
          </a:prstGeom>
          <a:solidFill>
            <a:srgbClr val="92D050"/>
          </a:solidFill>
          <a:ln w="38100">
            <a:solidFill>
              <a:srgbClr val="CCFF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dirty="0">
                <a:latin typeface="Arial" pitchFamily="34" charset="0"/>
                <a:cs typeface="Arial" pitchFamily="34" charset="0"/>
              </a:rPr>
              <a:t>The introduction of lignin (amorphous in nature) affected the interactions among the PLA chains. 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1200" dirty="0" smtClean="0">
                <a:latin typeface="Arial" pitchFamily="34" charset="0"/>
                <a:cs typeface="Arial" pitchFamily="34" charset="0"/>
              </a:rPr>
              <a:t>This cause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that the PLA chains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had less 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mobility and crystallize with greater difficulty and higher temperatures. 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90872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Thermal properties of composites</a:t>
            </a:r>
            <a:endParaRPr lang="es-E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6732240" y="3573016"/>
            <a:ext cx="576064" cy="72008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3789040"/>
            <a:ext cx="75243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Thanks</a:t>
            </a:r>
            <a:r>
              <a:rPr lang="es-E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E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40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s-ES" sz="40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" name="5 CuadroTexto"/>
          <p:cNvSpPr txBox="1"/>
          <p:nvPr/>
        </p:nvSpPr>
        <p:spPr>
          <a:xfrm>
            <a:off x="395536" y="764704"/>
            <a:ext cx="8424936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Acknowledgements</a:t>
            </a:r>
            <a:endParaRPr lang="es-E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data:image/jpeg;base64,/9j/4AAQSkZJRgABAQAAAQABAAD/2wCEAAkGBxMSERMSEhMSEhUSFBYXGBgQFRwaFxoVHhoXGB0YFxkYHjQiIBomJxcYLTEiJSkrMC4uGSAzODMuOSgyLisBCgoKDg0OGxAQGzQlICQyNTUtLy8zLCwyNCwsLjcvLjIvLjcsLDYsNCwsLCw1LDQtNy4yLCwsNSwuLC80LCwsLP/AABEIALcBEwMBEQACEQEDEQH/xAAbAAEAAgIDAAAAAAAAAAAAAAAABQYDBAECB//EAEAQAAIBAwIDBQMJBwQBBQAAAAECAwAEERIhBQYxBxMiQVEyYXEUI1JygZGhsdEVM1NzkrLBQmKi8CUXQ4LS4f/EABoBAQADAQEBAAAAAAAAAAAAAAADBAUBAgb/xAA0EQEAAQMBBAcIAgIDAQAAAAAAAQIDBBEFEiExIjJBUXGR8BMUYYGxwdHhofEzQhVSkiP/2gAMAwEAAhEDEQA/APcaBQKBQKBQKBQKBQKBQKBQKBQKBQKBQKBQKBQKBQKBQKBQKBQKBQKBQKBQKBQKBQKBQKBQKBQKBQKBQKBQKBQKBQKBQKBQKBQKBQKBQKBQKBQKBQKBQKBQKBQKDDNdIhw7opP0mA/OvM1RHOXYpmeUOn7Qh/ix/wBa/rXPaU97u5V3H7Qi/ix/1j9ae0p7zcq7j5fF/Fj/AKx+tPaU95uVdzn5fF/Fj/rH613fp7zcq7j5fF/Fj/rH6036e83Ku4+XRfxI/wCsfrTfp7zcq7j5dF/Ej/rH6036e83Ku4+WxfxI/wCofrTfp7zcq7mWKZW9llbH0SD+VdiYnk5MTHN3rrhQKBQKBQKBQKBQKBQKBQKBQKBQKBQKBQKBQKCidoP76L+Wf7jWZndaPBfxOrKq4qittY30QbTrXP8A3z6VJ7KvTXRVnPx4r3JrjX128mzio1piuLhEGXIX4/4FeqaJq5QhvZFqzGtyrRzDMrjKkMPdSqiaZ0mHq1et3ad63OsMhrzokmdOMteK9iZtKupP/enrXubVURrMKtvOx7le5TXEz65d/wAmxivC2u/Z57E311/KtLA6tShmc4W6r6mUCgUCgUCgUCgUCgUCgUCgUCgUCgUCgUCgUCgonaD++i/ln+41mZ3WjwX8TqyofHLwogVThn/BfOoce3vTrPYp7Xy5s24oonjV9P2rdX3yae4Lf+Blc+wMg/7fT7Kp5FrjEx2vpdk5/wD86qLk9WNY8P0h7u4Mjlj59B6D0q1RRFEaQwcnIqyLk3Kv6jud+H3ZicN5HZh6iuXbcV06JMLKqxrsVxy7Y+H67Ejx696RqdsAtj39B/n7qr41v/aWrtnM10s0Tw5z9o+/khatvn1o4Ped4m/tLsff6H/vpWdft7lXDlL7HZeXORZ6XWp4T9p9dr0Xs89ib66/lVzA6tSTM5wt1X1MoFAoFAoFAoFAoFAoFAoFAoFAoFAoFAoFAoFBRO0H99F/LP8AcazM7rR4L+J1ZeXcbkzM3+3A/DP+TXvHjSiHzO1rm/lVfDSPXzloVMzXINHYmY5OKOFByTR2ZmebijiS4BLiXH0gR9o3/wAGoMmnWjXua+xbu7k7v/aPpx/L1vs89ib66/lXrA6tTezOcLdV9TKBQKBQKBQKBQKBQKBQKBQKBQKBQKBQKBQKBQUTtB/fRfyz/cazM7rR4L+J1ZeU8THz0n1jUtrqQ+T2hGmVc8WrUimUCgUCgUG7wcfPJ9v5Gor/APjlobLiZy6NPj9JewdnnsTfXX8qYHVqfS5nOFuq+plAoFAoFAoFAoFAoFAoFAoFAoFAoFAoFAoFAoKJ2g/vov5Z/uNZmd1o8F/E6svN+YLQhu8HQ4B9x9ft/wAVzGuaxuyxNtYs01+3p5Tz8f2h6tMJu8P4e0oYjYAbe9vSorl2KNGhhbPryYqqjhERw+M935abKQSDsR1zUsTqo1UzTMxPOHMUZYhQMknArkzERrLtu3VcqiimNZltcRsTER5ggb+/zFR2rsVwt52DVi1RHOJ7fj2+u5p1Kopzl+0IzIfMYX4eZqnk3P8AWH0exMSY1v1dvCPvL1Hs89ib66/lU+B1amlmc4W6r6mUCgUCgUCgUCgUCgUCgUCgUCgUCgUCgUCgUCgonaD++i/ln+41mZ3WjwX8TqyqjKCMEZB8jVKJ0WqqYqjSY1hW7iwPfECNtGsdAcY2zv6Vfpux7PWZ4vkr2DVGVNNNE7msdk6advFZEQKAAAAPIVQmZnjL6yiimimKaY0iEXx611KGVCW1YOkb4weuPsqzj16TpM8GNtnF36Irt0a1a9kdmjvwO20pll0sSR4hvjb18q85FetWkTwSbIxvZ2t6qnSrWefPRISxKw0sAQfI1BFU0zrDUuWqLtO7XGsK5YWLd6oeNtOT7QOOhxn8Kv3Lsbk6TxfKYeFXOTTFy3O7rPOJ05TosoFZ766I0Xfs89ib66/lWlgdWpRzOcLdV9TKBQKBQKBQKBQKBQKBQKBQKBQKBQKBQKBQKBQUTtB/fRfyz/cazM7rR4L+J1Zeb8Z4vOkndRREnAwxBbOfQD099WMPCsXLftbtfy4R5oMvLvUV+zt0fPm0P2dft4zIQeuO8x+C+GrfvWzqejFPDv0/PFV92zqulNX8+oP27dQ+CWLUR5spBP2rsfsp/wAfiXular0j4T+eMHv2Va6NynX15Gq+udxmJfcSg/8Asfypps/F4T0p/wDX6g1zsjjHRjy/Z3l9bbtmVfflx9/tD8qbuBlcI6M/+f1JvZuNxnpR5/sPG7ubwxRaSfNVO32tsKf8fh2Oldq18fxHGSc3KvdG3Tp6+PA/Z1+vjEhY+neZ/Btqe9bOr6M06R4afzHE93zqelFWvz/PBMcB4q02pXQo8eNW2Bv7j0O3Ss7Ow6bGlVFWtNXL12r+HlVXtaa40mOb0zs89ib66/lXrA6suZnOFuq+plAoFAoFAoFAoFAoFAoFAoFAoFAoFAoFAoFAoKX2hw7wv7nX8iP81nZ8caZXsOecPMeM8wmF+6SMs2Bu3TfpgDc/hUuHs2L9HtKqtI9eSHL2hNmv2dNOs+vNH95xFvEAwHXGEH/E7/fVzd2ZT0ZmP5+qrvbQq6UR9Po7JzVJH4ZYfEOu5T7wQa8zse3c6Vqvh5/zrDsbVuUdG5Rx8vtLg8VvLjeBCi+q4/ubb7q9e54WNwvVaz67Ic96y8jjap0j12yDi93b/v01qfM4H/Jdvvp7lh5P+GrSfXZJ73l4/wDlp1j12w5bmmSTwww+I+8ufsAArkbHtW+ldr4eX86y7O1Llzo26OPn9nXvOIr4yGYemEP/ABXf7q7u7Mr6MTEecfzLm9tCnpTGvl9E1wTi4uARpKuuNQ8vTIP2dDWZm4U40xOutM8mhiZcX4nhpMc3qPIEOIHb6Uhx8AAPzzU2DGlEz8UeXPTiFnq6qlAoFAoFAoFAoFAoFAoFAoFAoFAoFAoFAoFAoIfmuwM1swAyyeNfiOo+0E1Xybe/bnTnCbHr3a3jPFuPxwuV0l3A9wAzv1/SocTZty/Rva6Uz65JcnPt2at3TWpF/tm9bxLEdPujYjH5mr3uODT0aq+PjCl75mT0oo4eEs0fNSEYmhOofRAIz8G3FR1bHuROtqvh84+nNJTtSiY0uUcfXe6ScxTSHFvEcD/aWP4bCvVOy7FqNcivj46fuXmraN65Olijh5/0R8xzRnTcRHB/2lT9x2NKtl2bsb2PX/Ov9FO0btudL9H2/t3k5pQDEMJ1H6QAGfgvWvNOyK5nW9Xwj128nqralERpao4+u5h/bN6viaI6fPMZAx8eo+2pPccGro018fGEfvmZT0qqOHhKc4Hfx3GTGuJGI1KB4iTsNx7XurMzMW9YmKap1j/X+uxo4uTavRNVMaT2/wB9r2rg9l3MEcXmq74+kdyfvJq/ao3KIpU7le/VMtypHgoFAoFAoFAoFAoFAoFAoFAoFAoFAoFAoFAoFAoPNuceWkil79Y1KseukEo3pnyHp93xzciLlrXcmd2ezXtXrE0XJ1qiN6O1CVQXGvPYxOcvGjH1ZQT99TW8i7bjSiqYjxR12bdc61UxPyZYo1UYUBQPJRgfcKjqqqqnWqdZe6aYpjSmNIJYlYYZQw9GGR+NKK6qJ1pnSfgVU01RpVGsMVvZRocpGin1VQD99SXMi7cjSuqZ+bxRZt0TrTTENioUi0ch8sIrm6MYXVuuB7R+mfducepOa1MeLlyIquTrEcmfemiiZpojSZ5r5V1VKBQKBQKBQKBQKBQKBQKBQKBQKBQKBQKBQKBQKBQdJoldSrAMrDBB6EVyYiY0l2JmJ1hR+OcoOhL2/jX6BPiHw+kPx+NZt7DmONHGO5etZUTwrVd0KkhgQR1BGCPiDVKY04StxOvJ1rgUGSCFnbSiszHyUZP4V2mmap0hyZiI1lb+A8oYIe5x6iMb/wBZ/wAD/wDK0LOH23PL8qd3K7KPNcQK0FJzQKBQKBQKBQKBQKBQKBQKBQKBQKBQKBQKBQKBQKBQKBQa93YxyjEkaP8AWAJHwPlXiqimrrRq9U11U8pRcnKdqf8A2yPg7f5NQziWu76pYybne5i5UtV37st9Z2P4ZxSMS1HZ9Scm5Palba1SMYjRUHogA/Kp6aaaY0iNEM1TVzlmr04UCgUCgUCgUCgUCgUCgUCgUCgUCgUCgUCgUCgUCgUCgUCgUCgUCgUCgUCgUCgUCgUCgUCgUCgUCgUCgUCgq/aRzO3DbCS5RA7gqiBs6QzHGWxvgb7eew2zQRHD+LzLaWNxNxO3jluFimkjvO5jjaFwGZIgFDhlDAAljuDnrsGO15tdeLcSjaS4litbUTCARQhVAWJtUcveZYsHyNWPaIPQUGeDtStylnM1vdJDeuY0lYRlRIGKFWCyFhuOuOnTO+Ayz9pdugvy0Fz/AONZFlGI8ku7ICnzmCMj1zv0oMnGO0SG2tYrySCfuZooZEIMeWMgyI1Uvkuo3PkB50EBzXzZJDxLhTvJLZ288ckk0U7BQAASokwSA242B64HWgsl5z9DDZxXk0UyLcMiwoDG7yFwSMaHKgYGcswx8dqDLb88QtcXdoYphc2cfeNEoVi6YVsxENg+2mzFfa+OAx8I53gu7g2QWSOVrfvhpdGGk7FdcTHTIp6jyI60FT7JOenmt0hmd7y7llmbT3kYZIkEW7B2GFyxwBknxHGxICz33aJbob3RHNOvDtIuDEF8JZmUhA7DUVKtnoNupoLLw+/S6t0mgc6Jo9SOoGoAjY4YYyPQg7jcUHlfJfN15dJeie6ug0NwkMTW1tEwGtigaTMRXAOCckbA0Fun59ii+VRhJrpuHRo108Sooz0bQrMMkYYkdBjGSdqBJ2j2xktEiiuJ/lyM8LRCPDadWUOuQEOCuN8DPnsaDJDz4huo7R7W6imkt2nCyCMeBQ/h2k9o6CN8eW9BJcm8zxcStvlMKSIhdkAlADZXG/hJHn60FQ7W+cbqxMbWkiAQGNrhG0EukjHQo1Akfu2yRggSKfgHftJ5hkEPC7i0mkRLu5hBKHAeJwGwR6/j1oNzm7nRWTiNtaCYzWVs8kk0ZVUjfSSoyxyx23AGMAjrtQYOXOehFbcIiuVnmm4igCyDSV1agGLktq21L0HTpQb69pEHcXtx3Fzp4fL3Uq4j1atWklfnMEA+/wCyg78M7Q4Jbq2tmhuIWu7YXETS6NDRlGk30OSNlbqB7PvGQqPPnPz3Fgl1w83MEYvRAJsqokGltWFyWA2GCQD8KCz2vMEh49PaGWfu0tNYgMUejIKeNZFcuSdR8JA6+4UGzw/tBgkube2aOWKS57zQGMbFWTOUmEbnQ5AyBv1GcUFwoFAoFAoFAoFBp8Y4VDdQvBcIJYpBhlbz8wQRuCCAQRuCKCuv2eWrpbxSvcSxWjaoYpHGlMYwNSqHIGNgzGg54lyYneXt3CZGuruB4m1uoRgUCKpGnZV0puN/D55OQh+Suzvu7Wzjvy0j2UjvHGrgwBy5cOMKGYjI2YkZB2waCWvuzmzle7du/AvtJmRJSqMynUGwN85zsSRudqDtN2fWrNaMzzk2KKluGZSsYXoQrIVLbLuQT4V9KDvd8h200kEkzzzNbh1QzOHyHLFg+tTqB1EYPQYAxig1o+zOxFr8jPfvCHEiK8pJjk38UTAZXOTkdN84zQbFz2f2kvyppu+llvI1jlmZwshRdGFXQAqj5tM4XfG+aBw7kO3glinjkuBJDbfJlYuD80NlBBXHh8tvLfNBpWvZZYxrEIzOhgkaSNkkAdXOnPj05x4RsTjr60G7ccgWjNcsDNH8tUC5EbKFm3yWYafCxJOSmn2j60Fhs+HpDCsEI7pI0CJo3KgDAxqzkj35z55oIflbk6Dh7StbtL8+dUgkYMC/0vZyDuehxv06YDFfci2sktzKDLE14nd3AiYBZV6HUGBwfeuk7n1NBweRLQSWsid5EbFdMCxsNKDz2ZSWJ8yxJ3oNjivKFvcXcd6xmSaOMxZikKhozq8LY+s24IO/uFBn5U5ah4fB8ntzJ3eotiRgxBPXBx50GK+5UhmhuYZGkZbt9cudGonCLgHRsMIgHmNIwRQRr9ndqYLe3MlyYrSTvIVLqdD5yNyuSBk4BJG/woMlz2f2jzXE+Z1a8iMc6xylUkBGCzKB7XwwOu25yHEvZ7aNHZpquAeHsTA6yYdQSp0kgYI8I6jPvoOB2eWgiuoQ1wI72TvJl7zOptRb2mBYb+/JxvQZIOQrVJ7W41TF7OEQRamUqIQrJoZdODkOwyd9+tBo/wDpZYdw1sDciEzCZYxMdKSAYynn09c/fQSUvJNu1zLdO87SzwNBIdYGqFl0lfCowdgdQwcjrQanDuzi0hNoUe5zYs5hLSA4DkllI04wST79+tBcaBQKBQKBQKDzvmnmm6g43Z2EbqIbtFZsoC6nMinSemPAOoPU/YGnF2g3C3HFLGYJ3llBLLHPBH/oUKdTxO+CyhwdiAdJGOmQ3uX+0JEs+Gvcmed752iWVIUQNIsjR+KNXyOi7gb5BwNwA3l7SrXReM0V1G9gQJopEQSBSdOtQHwVz6HO42waDZtefbeS4s7cR3Ae/gE8WVTToKNJ4iH2bwEY33x5b0Gryvz210t/I1tKsdnKyKI1DyHSFypVGJMhJPsjTjzoNvh3P1pLLNC3eQPBB8ocTaCBEACx1ROwyud1JB9xoMnCOc47nujDb3hS4WVopDGvdt3eoEEh/ATp8Peac0Fb5R7Q4xw5rq8uHuCbtoYytusbuxVWWNUViPM+IlfQ9MkJHhXOiRG+jupJnuLQNPJCYo0KQYVvmQrkMgVlOWcsc9BnFBn4d2kWs0lmgjuUF+rGF5I1CFlJBQ4cnUCOoBG43oNvtJ4xNZ8OnuoGCyQ6CA6hlIZ0Qhh/8vIjcCghuWuapJ4bSWW4MZeB7mcSWxWHuY8B9EhA3GtTkFtgc4yKDeg7SLNhbuVnSG7kaOGd0Hds6towcMXXJzgso6E7UGWDn2F557dLa9eS2ljjkEcStguxXVlX9gYyT6HIzg4Bc9oFtFNHDLHcRd7OYEaVFAL7AHRr7wIxOzlMbem9BG8ucauH4/xG0eZngghjaNGC+EsImO6qCfaOM52oLFx/miG1mgt2Eks90SIooApcgdWJdgqqPefI4zg0FK5R57MMPEp+IzyMltetBGGVNeBkLGBEAC+2+Ntic4oLly9zdb3k09vHrSa30l0fQfCwBDK0bspG46HY0EBzHzlP+2LbhNtojMq65ZnXUwXS76Y1O2cJ7RyMt023CQu+MTQx3zG6t5kjgLwNEFa4Uqrd40sYYI4XAI04JAIwTjIRfAO0NEsuHPdGed753iWVIUUGRZWj8Uavt0HQHPXA6AJBe0m103haK5jewI76OREEgUnTrXD4K5I887jbeg2LTn63knsoBHcB7+HvosqmNGhn8eH2PgIwAd8eW9BjtOfoZLuOx+TXiXEqByjLHmJCM6ptMh0bYODv4l23AIVvkLniUvdRXDy3cpvpIII4+5EndopJbSWQaRjdvUj1oLXxHnm3ilmhEc80lrB386wqhMSYUkMWcAths4Ut0NByeeLcwwTwrNPFcByrxqqougHIleVlVDkEAE5J6UElyxzBDf2yXNuWKPkYcYYMDgqw9R7iRQStAoFAoFBVeNcjxXN/FxBp7hJoFCxiPu9Cgaj0aMk7s3U+dB1i7P7VVu95jNfo6T3DsrTFH9pVyuhQfRVA2H0RgKxzD2fzRpwqCy72WLh9yZi8jxBwpkVyqZADNkMRqGNxk0FmHZ/alL0SNNI/EdppXZRJgeyE0qFUL5eHfAzmgxWHZ3BFPZ3AuLp5LCPuoi7R47rDLoYCPphiMjB9+d6DqvZvbiG9gE92sV/IZJFV4xpcsGOhhHqxtjDEjHl50HNn2b2ySiQy3EmbQ2bo5jCPb4xpISMEYGN1Knwj35Dc5a5MWxTuobq8MSlikcjxlELZOVxGGOCSdLErncg0EVb9lFktkbIyXLx9936MzoJI5dOnUjKgHTyYEUG/LyDbu95K8k7T30PcSSkpqEWlUKooTQMhBk6SfTFBrW3Zrbp8h0z3X/jSxhyYv9T6yH+a39PLb370E9zXy+l/bPayySxxyFdXc6QxCkMBl1OBkDoPKgcG5dit7MWRZ54RG0eJ9OTGRgodCgEYJ8s70EHa9mtoiQQl55ILWdp4oZGXQrk5wSEDlQckAt/qOc0EjwDlCO0urq6Sad3vCGlEnd6cgkjTpQEY1Hz+OaCEj7KbZUCC5vMJdC6Uloiwm+kWaLLZ29vPsj1OQm+G8oRw38/EFmnaW5ULIr933ZUBQuAsYIxoHn8aBzHyfDd3FvdGSaCe1J0SW7KDg/6WDqykdfLzNBEy9ltm8V1C73Dpdz/KDqZMxzeLxxkJnOGIw2oYoLJwPg5t1Ctc3NzhQqm5ZThRjb5tFBO3tNk++g0+OcoQXNzDeZkhubf2JYSA2nfwsGUqy+Juo8zvQaUXZ/bq17J3k5l4gjRyyZTIRtmEahNIz6kE0FY5i7PZo4+F29j3ssVhcmYtK8QcKXVyqZADNnURkY3GTQWgcgWrLe9400knERiaV2USAD2QmlQqhdvI5wM5oMNj2dQRTWc4uLtpLGMxRFmiI7vDDSw7rBADEZ2O/XO9B24L2fx2ssk0d3ed5NKssrOYS0hB1aGbuc92fNVIoI5+yKzOo9/drIbj5QJUaJZVk3zocRZCkkHHqoxjzCUn5BgaaW4E1wk1xbm3ndDH86hVVLMpj0q/hXdAo929BhTs1tEezeGS4h+Qq6xqjqynWWLswlRhqbW2WGD0xjSuAmOT+WI+HQG3hklePWzKJipK53IBVRkfHJoJygUCgUCgUCgUCgUCgUCgUCgUCgUCgUCgUCgUCgUCgUCgUCgUCgUCgUCgUCgUCgUCgUCgUCgUCgUCgUCgUCgUCgUCgUCgUCgUCgUCgUCgUCgUCgUCgUCgUCgUCgUCgUCgUCgUCgUCgUCgUCgUCgUCgUCgUCgUCgUCgUH/2Q=="/>
          <p:cNvSpPr>
            <a:spLocks noChangeAspect="1" noChangeArrowheads="1"/>
          </p:cNvSpPr>
          <p:nvPr/>
        </p:nvSpPr>
        <p:spPr bwMode="auto">
          <a:xfrm>
            <a:off x="155575" y="-2133600"/>
            <a:ext cx="6677025" cy="4457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124" name="AutoShape 4" descr="data:image/jpeg;base64,/9j/4AAQSkZJRgABAQAAAQABAAD/2wCEAAkGBxMSERMSEhMSEhUSFBYXGBgQFRwaFxoVHhoXGB0YFxkYHjQiIBomJxcYLTEiJSkrMC4uGSAzODMuOSgyLisBCgoKDg0OGxAQGzQlICQyNTUtLy8zLCwyNCwsLjcvLjIvLjcsLDYsNCwsLCw1LDQtNy4yLCwsNSwuLC80LCwsLP/AABEIALcBEwMBEQACEQEDEQH/xAAbAAEAAgIDAAAAAAAAAAAAAAAABQYDBAECB//EAEAQAAIBAwIDBQMJBwQBBQAAAAECAwAEERIhBQYxBxMiQVEyYXEUI1JygZGhsdEVM1NzkrLBQmKi8CUXQ4LS4f/EABoBAQADAQEBAAAAAAAAAAAAAAADBAUBAgb/xAA0EQEAAQMBBAcIAgIDAQAAAAAAAQIDBBEFEiExIjJBUXGR8BMUYYGxwdHhofEzQhVSkiP/2gAMAwEAAhEDEQA/APcaBQKBQKBQKBQKBQKBQKBQKBQKBQKBQKBQKBQKBQKBQKBQKBQKBQKBQKBQKBQKBQKBQKBQKBQKBQKBQKBQKBQKBQKBQKBQKBQKBQKBQKBQKBQKBQKBQKBQKBQKDDNdIhw7opP0mA/OvM1RHOXYpmeUOn7Qh/ix/wBa/rXPaU97u5V3H7Qi/ix/1j9ae0p7zcq7j5fF/Fj/AKx+tPaU95uVdzn5fF/Fj/rH613fp7zcq7j5fF/Fj/rH6036e83Ku4+XRfxI/wCsfrTfp7zcq7j5dF/Ej/rH6036e83Ku4+WxfxI/wCofrTfp7zcq7mWKZW9llbH0SD+VdiYnk5MTHN3rrhQKBQKBQKBQKBQKBQKBQKBQKBQKBQKBQKBQKCidoP76L+Wf7jWZndaPBfxOrKq4qittY30QbTrXP8A3z6VJ7KvTXRVnPx4r3JrjX128mzio1piuLhEGXIX4/4FeqaJq5QhvZFqzGtyrRzDMrjKkMPdSqiaZ0mHq1et3ad63OsMhrzokmdOMteK9iZtKupP/enrXubVURrMKtvOx7le5TXEz65d/wAmxivC2u/Z57E311/KtLA6tShmc4W6r6mUCgUCgUCgUCgUCgUCgUCgUCgUCgUCgUCgUCgonaD++i/ln+41mZ3WjwX8TqyofHLwogVThn/BfOoce3vTrPYp7Xy5s24oonjV9P2rdX3yae4Lf+Blc+wMg/7fT7Kp5FrjEx2vpdk5/wD86qLk9WNY8P0h7u4Mjlj59B6D0q1RRFEaQwcnIqyLk3Kv6jud+H3ZicN5HZh6iuXbcV06JMLKqxrsVxy7Y+H67Ejx696RqdsAtj39B/n7qr41v/aWrtnM10s0Tw5z9o+/khatvn1o4Ped4m/tLsff6H/vpWdft7lXDlL7HZeXORZ6XWp4T9p9dr0Xs89ib66/lVzA6tSTM5wt1X1MoFAoFAoFAoFAoFAoFAoFAoFAoFAoFAoFAoFBRO0H99F/LP8AcazM7rR4L+J1ZeXcbkzM3+3A/DP+TXvHjSiHzO1rm/lVfDSPXzloVMzXINHYmY5OKOFByTR2ZmebijiS4BLiXH0gR9o3/wAGoMmnWjXua+xbu7k7v/aPpx/L1vs89ib66/lXrA6tTezOcLdV9TKBQKBQKBQKBQKBQKBQKBQKBQKBQKBQKBQKBQUTtB/fRfyz/cazM7rR4L+J1ZeU8THz0n1jUtrqQ+T2hGmVc8WrUimUCgUCgUG7wcfPJ9v5Gor/APjlobLiZy6NPj9JewdnnsTfXX8qYHVqfS5nOFuq+plAoFAoFAoFAoFAoFAoFAoFAoFAoFAoFAoFAoKJ2g/vov5Z/uNZmd1o8F/E6svN+YLQhu8HQ4B9x9ft/wAVzGuaxuyxNtYs01+3p5Tz8f2h6tMJu8P4e0oYjYAbe9vSorl2KNGhhbPryYqqjhERw+M935abKQSDsR1zUsTqo1UzTMxPOHMUZYhQMknArkzERrLtu3VcqiimNZltcRsTER5ggb+/zFR2rsVwt52DVi1RHOJ7fj2+u5p1Kopzl+0IzIfMYX4eZqnk3P8AWH0exMSY1v1dvCPvL1Hs89ib66/lU+B1amlmc4W6r6mUCgUCgUCgUCgUCgUCgUCgUCgUCgUCgUCgUCgonaD++i/ln+41mZ3WjwX8TqyqjKCMEZB8jVKJ0WqqYqjSY1hW7iwPfECNtGsdAcY2zv6Vfpux7PWZ4vkr2DVGVNNNE7msdk6advFZEQKAAAAPIVQmZnjL6yiimimKaY0iEXx611KGVCW1YOkb4weuPsqzj16TpM8GNtnF36Irt0a1a9kdmjvwO20pll0sSR4hvjb18q85FetWkTwSbIxvZ2t6qnSrWefPRISxKw0sAQfI1BFU0zrDUuWqLtO7XGsK5YWLd6oeNtOT7QOOhxn8Kv3Lsbk6TxfKYeFXOTTFy3O7rPOJ05TosoFZ766I0Xfs89ib66/lWlgdWpRzOcLdV9TKBQKBQKBQKBQKBQKBQKBQKBQKBQKBQKBQKBQUTtB/fRfyz/cazM7rR4L+J1Zeb8Z4vOkndRREnAwxBbOfQD099WMPCsXLftbtfy4R5oMvLvUV+zt0fPm0P2dft4zIQeuO8x+C+GrfvWzqejFPDv0/PFV92zqulNX8+oP27dQ+CWLUR5spBP2rsfsp/wAfiXular0j4T+eMHv2Va6NynX15Gq+udxmJfcSg/8Asfypps/F4T0p/wDX6g1zsjjHRjy/Z3l9bbtmVfflx9/tD8qbuBlcI6M/+f1JvZuNxnpR5/sPG7ubwxRaSfNVO32tsKf8fh2Oldq18fxHGSc3KvdG3Tp6+PA/Z1+vjEhY+neZ/Btqe9bOr6M06R4afzHE93zqelFWvz/PBMcB4q02pXQo8eNW2Bv7j0O3Ss7Ow6bGlVFWtNXL12r+HlVXtaa40mOb0zs89ib66/lXrA6suZnOFuq+plAoFAoFAoFAoFAoFAoFAoFAoFAoFAoFAoFAoKX2hw7wv7nX8iP81nZ8caZXsOecPMeM8wmF+6SMs2Bu3TfpgDc/hUuHs2L9HtKqtI9eSHL2hNmv2dNOs+vNH95xFvEAwHXGEH/E7/fVzd2ZT0ZmP5+qrvbQq6UR9Po7JzVJH4ZYfEOu5T7wQa8zse3c6Vqvh5/zrDsbVuUdG5Rx8vtLg8VvLjeBCi+q4/ubb7q9e54WNwvVaz67Ic96y8jjap0j12yDi93b/v01qfM4H/Jdvvp7lh5P+GrSfXZJ73l4/wDlp1j12w5bmmSTwww+I+8ufsAArkbHtW+ldr4eX86y7O1Llzo26OPn9nXvOIr4yGYemEP/ABXf7q7u7Mr6MTEecfzLm9tCnpTGvl9E1wTi4uARpKuuNQ8vTIP2dDWZm4U40xOutM8mhiZcX4nhpMc3qPIEOIHb6Uhx8AAPzzU2DGlEz8UeXPTiFnq6qlAoFAoFAoFAoFAoFAoFAoFAoFAoFAoFAoFAoIfmuwM1swAyyeNfiOo+0E1Xybe/bnTnCbHr3a3jPFuPxwuV0l3A9wAzv1/SocTZty/Rva6Uz65JcnPt2at3TWpF/tm9bxLEdPujYjH5mr3uODT0aq+PjCl75mT0oo4eEs0fNSEYmhOofRAIz8G3FR1bHuROtqvh84+nNJTtSiY0uUcfXe6ScxTSHFvEcD/aWP4bCvVOy7FqNcivj46fuXmraN65Olijh5/0R8xzRnTcRHB/2lT9x2NKtl2bsb2PX/Ov9FO0btudL9H2/t3k5pQDEMJ1H6QAGfgvWvNOyK5nW9Xwj128nqralERpao4+u5h/bN6viaI6fPMZAx8eo+2pPccGro018fGEfvmZT0qqOHhKc4Hfx3GTGuJGI1KB4iTsNx7XurMzMW9YmKap1j/X+uxo4uTavRNVMaT2/wB9r2rg9l3MEcXmq74+kdyfvJq/ao3KIpU7le/VMtypHgoFAoFAoFAoFAoFAoFAoFAoFAoFAoFAoFAoFAoPNuceWkil79Y1KseukEo3pnyHp93xzciLlrXcmd2ezXtXrE0XJ1qiN6O1CVQXGvPYxOcvGjH1ZQT99TW8i7bjSiqYjxR12bdc61UxPyZYo1UYUBQPJRgfcKjqqqqnWqdZe6aYpjSmNIJYlYYZQw9GGR+NKK6qJ1pnSfgVU01RpVGsMVvZRocpGin1VQD99SXMi7cjSuqZ+bxRZt0TrTTENioUi0ch8sIrm6MYXVuuB7R+mfducepOa1MeLlyIquTrEcmfemiiZpojSZ5r5V1VKBQKBQKBQKBQKBQKBQKBQKBQKBQKBQKBQKBQKBQdJoldSrAMrDBB6EVyYiY0l2JmJ1hR+OcoOhL2/jX6BPiHw+kPx+NZt7DmONHGO5etZUTwrVd0KkhgQR1BGCPiDVKY04StxOvJ1rgUGSCFnbSiszHyUZP4V2mmap0hyZiI1lb+A8oYIe5x6iMb/wBZ/wAD/wDK0LOH23PL8qd3K7KPNcQK0FJzQKBQKBQKBQKBQKBQKBQKBQKBQKBQKBQKBQKBQKBQKBQa93YxyjEkaP8AWAJHwPlXiqimrrRq9U11U8pRcnKdqf8A2yPg7f5NQziWu76pYybne5i5UtV37st9Z2P4ZxSMS1HZ9Scm5Palba1SMYjRUHogA/Kp6aaaY0iNEM1TVzlmr04UCgUCgUCgUCgUCgUCgUCgUCgUCgUCgUCgUCgUCgUCgUCgUCgUCgUCgUCgUCgUCgUCgUCgUCgUCgUCgUCgq/aRzO3DbCS5RA7gqiBs6QzHGWxvgb7eew2zQRHD+LzLaWNxNxO3jluFimkjvO5jjaFwGZIgFDhlDAAljuDnrsGO15tdeLcSjaS4litbUTCARQhVAWJtUcveZYsHyNWPaIPQUGeDtStylnM1vdJDeuY0lYRlRIGKFWCyFhuOuOnTO+Ayz9pdugvy0Fz/AONZFlGI8ku7ICnzmCMj1zv0oMnGO0SG2tYrySCfuZooZEIMeWMgyI1Uvkuo3PkB50EBzXzZJDxLhTvJLZ288ckk0U7BQAASokwSA242B64HWgsl5z9DDZxXk0UyLcMiwoDG7yFwSMaHKgYGcswx8dqDLb88QtcXdoYphc2cfeNEoVi6YVsxENg+2mzFfa+OAx8I53gu7g2QWSOVrfvhpdGGk7FdcTHTIp6jyI60FT7JOenmt0hmd7y7llmbT3kYZIkEW7B2GFyxwBknxHGxICz33aJbob3RHNOvDtIuDEF8JZmUhA7DUVKtnoNupoLLw+/S6t0mgc6Jo9SOoGoAjY4YYyPQg7jcUHlfJfN15dJeie6ug0NwkMTW1tEwGtigaTMRXAOCckbA0Fun59ii+VRhJrpuHRo108Sooz0bQrMMkYYkdBjGSdqBJ2j2xktEiiuJ/lyM8LRCPDadWUOuQEOCuN8DPnsaDJDz4huo7R7W6imkt2nCyCMeBQ/h2k9o6CN8eW9BJcm8zxcStvlMKSIhdkAlADZXG/hJHn60FQ7W+cbqxMbWkiAQGNrhG0EukjHQo1Akfu2yRggSKfgHftJ5hkEPC7i0mkRLu5hBKHAeJwGwR6/j1oNzm7nRWTiNtaCYzWVs8kk0ZVUjfSSoyxyx23AGMAjrtQYOXOehFbcIiuVnmm4igCyDSV1agGLktq21L0HTpQb69pEHcXtx3Fzp4fL3Uq4j1atWklfnMEA+/wCyg78M7Q4Jbq2tmhuIWu7YXETS6NDRlGk30OSNlbqB7PvGQqPPnPz3Fgl1w83MEYvRAJsqokGltWFyWA2GCQD8KCz2vMEh49PaGWfu0tNYgMUejIKeNZFcuSdR8JA6+4UGzw/tBgkube2aOWKS57zQGMbFWTOUmEbnQ5AyBv1GcUFwoFAoFAoFAoFBp8Y4VDdQvBcIJYpBhlbz8wQRuCCAQRuCKCuv2eWrpbxSvcSxWjaoYpHGlMYwNSqHIGNgzGg54lyYneXt3CZGuruB4m1uoRgUCKpGnZV0puN/D55OQh+Suzvu7Wzjvy0j2UjvHGrgwBy5cOMKGYjI2YkZB2waCWvuzmzle7du/AvtJmRJSqMynUGwN85zsSRudqDtN2fWrNaMzzk2KKluGZSsYXoQrIVLbLuQT4V9KDvd8h200kEkzzzNbh1QzOHyHLFg+tTqB1EYPQYAxig1o+zOxFr8jPfvCHEiK8pJjk38UTAZXOTkdN84zQbFz2f2kvyppu+llvI1jlmZwshRdGFXQAqj5tM4XfG+aBw7kO3glinjkuBJDbfJlYuD80NlBBXHh8tvLfNBpWvZZYxrEIzOhgkaSNkkAdXOnPj05x4RsTjr60G7ccgWjNcsDNH8tUC5EbKFm3yWYafCxJOSmn2j60Fhs+HpDCsEI7pI0CJo3KgDAxqzkj35z55oIflbk6Dh7StbtL8+dUgkYMC/0vZyDuehxv06YDFfci2sktzKDLE14nd3AiYBZV6HUGBwfeuk7n1NBweRLQSWsid5EbFdMCxsNKDz2ZSWJ8yxJ3oNjivKFvcXcd6xmSaOMxZikKhozq8LY+s24IO/uFBn5U5ah4fB8ntzJ3eotiRgxBPXBx50GK+5UhmhuYZGkZbt9cudGonCLgHRsMIgHmNIwRQRr9ndqYLe3MlyYrSTvIVLqdD5yNyuSBk4BJG/woMlz2f2jzXE+Z1a8iMc6xylUkBGCzKB7XwwOu25yHEvZ7aNHZpquAeHsTA6yYdQSp0kgYI8I6jPvoOB2eWgiuoQ1wI72TvJl7zOptRb2mBYb+/JxvQZIOQrVJ7W41TF7OEQRamUqIQrJoZdODkOwyd9+tBo/wDpZYdw1sDciEzCZYxMdKSAYynn09c/fQSUvJNu1zLdO87SzwNBIdYGqFl0lfCowdgdQwcjrQanDuzi0hNoUe5zYs5hLSA4DkllI04wST79+tBcaBQKBQKBQKDzvmnmm6g43Z2EbqIbtFZsoC6nMinSemPAOoPU/YGnF2g3C3HFLGYJ3llBLLHPBH/oUKdTxO+CyhwdiAdJGOmQ3uX+0JEs+Gvcmed752iWVIUQNIsjR+KNXyOi7gb5BwNwA3l7SrXReM0V1G9gQJopEQSBSdOtQHwVz6HO42waDZtefbeS4s7cR3Ae/gE8WVTToKNJ4iH2bwEY33x5b0Gryvz210t/I1tKsdnKyKI1DyHSFypVGJMhJPsjTjzoNvh3P1pLLNC3eQPBB8ocTaCBEACx1ROwyud1JB9xoMnCOc47nujDb3hS4WVopDGvdt3eoEEh/ATp8Peac0Fb5R7Q4xw5rq8uHuCbtoYytusbuxVWWNUViPM+IlfQ9MkJHhXOiRG+jupJnuLQNPJCYo0KQYVvmQrkMgVlOWcsc9BnFBn4d2kWs0lmgjuUF+rGF5I1CFlJBQ4cnUCOoBG43oNvtJ4xNZ8OnuoGCyQ6CA6hlIZ0Qhh/8vIjcCghuWuapJ4bSWW4MZeB7mcSWxWHuY8B9EhA3GtTkFtgc4yKDeg7SLNhbuVnSG7kaOGd0Hds6towcMXXJzgso6E7UGWDn2F557dLa9eS2ljjkEcStguxXVlX9gYyT6HIzg4Bc9oFtFNHDLHcRd7OYEaVFAL7AHRr7wIxOzlMbem9BG8ucauH4/xG0eZngghjaNGC+EsImO6qCfaOM52oLFx/miG1mgt2Eks90SIooApcgdWJdgqqPefI4zg0FK5R57MMPEp+IzyMltetBGGVNeBkLGBEAC+2+Ntic4oLly9zdb3k09vHrSa30l0fQfCwBDK0bspG46HY0EBzHzlP+2LbhNtojMq65ZnXUwXS76Y1O2cJ7RyMt023CQu+MTQx3zG6t5kjgLwNEFa4Uqrd40sYYI4XAI04JAIwTjIRfAO0NEsuHPdGed753iWVIUUGRZWj8Uavt0HQHPXA6AJBe0m103haK5jewI76OREEgUnTrXD4K5I887jbeg2LTn63knsoBHcB7+HvosqmNGhn8eH2PgIwAd8eW9BjtOfoZLuOx+TXiXEqByjLHmJCM6ptMh0bYODv4l23AIVvkLniUvdRXDy3cpvpIII4+5EndopJbSWQaRjdvUj1oLXxHnm3ilmhEc80lrB386wqhMSYUkMWcAths4Ut0NByeeLcwwTwrNPFcByrxqqougHIleVlVDkEAE5J6UElyxzBDf2yXNuWKPkYcYYMDgqw9R7iRQStAoFAoFBVeNcjxXN/FxBp7hJoFCxiPu9Cgaj0aMk7s3U+dB1i7P7VVu95jNfo6T3DsrTFH9pVyuhQfRVA2H0RgKxzD2fzRpwqCy72WLh9yZi8jxBwpkVyqZADNkMRqGNxk0FmHZ/alL0SNNI/EdppXZRJgeyE0qFUL5eHfAzmgxWHZ3BFPZ3AuLp5LCPuoi7R47rDLoYCPphiMjB9+d6DqvZvbiG9gE92sV/IZJFV4xpcsGOhhHqxtjDEjHl50HNn2b2ySiQy3EmbQ2bo5jCPb4xpISMEYGN1Knwj35Dc5a5MWxTuobq8MSlikcjxlELZOVxGGOCSdLErncg0EVb9lFktkbIyXLx9936MzoJI5dOnUjKgHTyYEUG/LyDbu95K8k7T30PcSSkpqEWlUKooTQMhBk6SfTFBrW3Zrbp8h0z3X/jSxhyYv9T6yH+a39PLb370E9zXy+l/bPayySxxyFdXc6QxCkMBl1OBkDoPKgcG5dit7MWRZ54RG0eJ9OTGRgodCgEYJ8s70EHa9mtoiQQl55ILWdp4oZGXQrk5wSEDlQckAt/qOc0EjwDlCO0urq6Sad3vCGlEnd6cgkjTpQEY1Hz+OaCEj7KbZUCC5vMJdC6Uloiwm+kWaLLZ29vPsj1OQm+G8oRw38/EFmnaW5ULIr933ZUBQuAsYIxoHn8aBzHyfDd3FvdGSaCe1J0SW7KDg/6WDqykdfLzNBEy9ltm8V1C73Dpdz/KDqZMxzeLxxkJnOGIw2oYoLJwPg5t1Ctc3NzhQqm5ZThRjb5tFBO3tNk++g0+OcoQXNzDeZkhubf2JYSA2nfwsGUqy+Juo8zvQaUXZ/bq17J3k5l4gjRyyZTIRtmEahNIz6kE0FY5i7PZo4+F29j3ssVhcmYtK8QcKXVyqZADNnURkY3GTQWgcgWrLe9400knERiaV2USAD2QmlQqhdvI5wM5oMNj2dQRTWc4uLtpLGMxRFmiI7vDDSw7rBADEZ2O/XO9B24L2fx2ssk0d3ed5NKssrOYS0hB1aGbuc92fNVIoI5+yKzOo9/drIbj5QJUaJZVk3zocRZCkkHHqoxjzCUn5BgaaW4E1wk1xbm3ndDH86hVVLMpj0q/hXdAo929BhTs1tEezeGS4h+Qq6xqjqynWWLswlRhqbW2WGD0xjSuAmOT+WI+HQG3hklePWzKJipK53IBVRkfHJoJygUCgUCgUCgUCgUCgUCgUCgUCgUCgUCgUCgUCgUCgUCgUCgUCgUCgUCgUCgUCgUCgUCgUCgUCgUCgUCgUCgUCgUCgUCgUCgUCgUCgUCgUCgUCgUCgUCgUCgUCgUCgUCgUCgUCgUCgUCgUCgUCgUCgUCgUCgUCgUCgUH/2Q=="/>
          <p:cNvSpPr>
            <a:spLocks noChangeAspect="1" noChangeArrowheads="1"/>
          </p:cNvSpPr>
          <p:nvPr/>
        </p:nvSpPr>
        <p:spPr bwMode="auto">
          <a:xfrm>
            <a:off x="155575" y="-2133600"/>
            <a:ext cx="6677025" cy="4457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8" name="Picture 8" descr="http://4.bp.blogspot.com/--iQuswXkuYw/UEPQSydvRBI/AAAAAAAAGLg/H2FD3dz17pI/s200/diputaci%25C3%25B3n%2Bforal%2Bde%2Bgipuzk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1609725" cy="809626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700808"/>
            <a:ext cx="14859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63D2989-142C-41EC-BE42-70A245C9A07E}"/>
</file>

<file path=customXml/itemProps2.xml><?xml version="1.0" encoding="utf-8"?>
<ds:datastoreItem xmlns:ds="http://schemas.openxmlformats.org/officeDocument/2006/customXml" ds:itemID="{9F838A7C-56BC-4712-90BB-0DADC6D8BF3E}"/>
</file>

<file path=customXml/itemProps3.xml><?xml version="1.0" encoding="utf-8"?>
<ds:datastoreItem xmlns:ds="http://schemas.openxmlformats.org/officeDocument/2006/customXml" ds:itemID="{1486D546-8E86-4F4B-B61D-4A69E1F5578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426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Extruded PLA/Lignin based composites: effect of lignin on PLA THERMAL properties </vt:lpstr>
      <vt:lpstr>PowerPoint Presentation</vt:lpstr>
      <vt:lpstr>PowerPoint Presentation</vt:lpstr>
      <vt:lpstr>PowerPoint Presentation</vt:lpstr>
      <vt:lpstr>PowerPoint Presentation</vt:lpstr>
    </vt:vector>
  </TitlesOfParts>
  <Company>UPV-EHU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Extruded PLA/Lignin based composites: effect of lignin on PLA THERMAL properties</dc:title>
  <dc:creator>CIDIR</dc:creator>
  <cp:lastModifiedBy>Stupart, Alastair</cp:lastModifiedBy>
  <cp:revision>38</cp:revision>
  <dcterms:created xsi:type="dcterms:W3CDTF">2013-09-09T14:31:46Z</dcterms:created>
  <dcterms:modified xsi:type="dcterms:W3CDTF">2014-04-03T13:44:26Z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</Properties>
</file>