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90" r:id="rId5"/>
    <p:sldId id="279" r:id="rId6"/>
    <p:sldId id="262" r:id="rId7"/>
    <p:sldId id="278" r:id="rId8"/>
    <p:sldId id="263" r:id="rId9"/>
    <p:sldId id="310" r:id="rId10"/>
    <p:sldId id="323" r:id="rId11"/>
    <p:sldId id="294" r:id="rId12"/>
    <p:sldId id="301" r:id="rId13"/>
    <p:sldId id="322" r:id="rId14"/>
    <p:sldId id="303" r:id="rId15"/>
    <p:sldId id="314" r:id="rId16"/>
    <p:sldId id="312" r:id="rId17"/>
    <p:sldId id="317" r:id="rId18"/>
    <p:sldId id="296" r:id="rId19"/>
    <p:sldId id="295" r:id="rId20"/>
    <p:sldId id="311" r:id="rId21"/>
    <p:sldId id="325" r:id="rId22"/>
    <p:sldId id="272" r:id="rId23"/>
    <p:sldId id="306" r:id="rId24"/>
    <p:sldId id="329" r:id="rId25"/>
    <p:sldId id="326" r:id="rId26"/>
    <p:sldId id="315" r:id="rId27"/>
    <p:sldId id="280" r:id="rId28"/>
    <p:sldId id="276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9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25" Type="http://schemas.openxmlformats.org/officeDocument/2006/relationships/slide" Target="slides/slide24.xml"/><Relationship Id="rId7" Type="http://schemas.openxmlformats.org/officeDocument/2006/relationships/slide" Target="slides/slide6.xml"/><Relationship Id="rId33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presProps" Target="presProps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customXml" Target="../customXml/item1.xml"/><Relationship Id="rId31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tableStyles" Target="tableStyles.xml"/><Relationship Id="rId14" Type="http://schemas.openxmlformats.org/officeDocument/2006/relationships/slide" Target="slides/slide13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No. of Individuals</c:v>
                </c:pt>
              </c:strCache>
            </c:strRef>
          </c:tx>
          <c:invertIfNegative val="0"/>
          <c:val>
            <c:numRef>
              <c:f>Sheet1!$B$2:$E$2</c:f>
              <c:numCache>
                <c:formatCode>General</c:formatCode>
                <c:ptCount val="4"/>
                <c:pt idx="0">
                  <c:v>147.0</c:v>
                </c:pt>
                <c:pt idx="1">
                  <c:v>192.0</c:v>
                </c:pt>
                <c:pt idx="2">
                  <c:v>230.0</c:v>
                </c:pt>
                <c:pt idx="3">
                  <c:v>285.0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ESRs</c:v>
                </c:pt>
              </c:strCache>
            </c:strRef>
          </c:tx>
          <c:invertIfNegative val="0"/>
          <c:val>
            <c:numRef>
              <c:f>Sheet1!$B$3:$E$3</c:f>
              <c:numCache>
                <c:formatCode>General</c:formatCode>
                <c:ptCount val="4"/>
                <c:pt idx="0">
                  <c:v>30.0</c:v>
                </c:pt>
                <c:pt idx="1">
                  <c:v>30.0</c:v>
                </c:pt>
                <c:pt idx="2">
                  <c:v>52.0</c:v>
                </c:pt>
                <c:pt idx="3">
                  <c:v>78.0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val>
            <c:numRef>
              <c:f>Sheet1!$B$4:$E$4</c:f>
              <c:numCache>
                <c:formatCode>General</c:formatCode>
                <c:ptCount val="4"/>
                <c:pt idx="0">
                  <c:v>42.0</c:v>
                </c:pt>
                <c:pt idx="1">
                  <c:v>66.0</c:v>
                </c:pt>
                <c:pt idx="2">
                  <c:v>85.0</c:v>
                </c:pt>
                <c:pt idx="3">
                  <c:v>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128164056"/>
        <c:axId val="-2128423720"/>
        <c:axId val="0"/>
      </c:bar3DChart>
      <c:catAx>
        <c:axId val="-21281640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423720"/>
        <c:crosses val="autoZero"/>
        <c:auto val="1"/>
        <c:lblAlgn val="ctr"/>
        <c:lblOffset val="100"/>
        <c:noMultiLvlLbl val="0"/>
      </c:catAx>
      <c:valAx>
        <c:axId val="-2128423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164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0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80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7950"/>
            <a:ext cx="9144000" cy="40005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178614" y="2350737"/>
            <a:ext cx="5737662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Title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78614" y="3909768"/>
            <a:ext cx="5737662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Subtitle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                  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178614" y="5319926"/>
            <a:ext cx="5737662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Dr</a:t>
            </a:r>
            <a:r>
              <a:rPr lang="de-AT" dirty="0" smtClean="0"/>
              <a:t> John Smith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178614" y="5771934"/>
            <a:ext cx="5737662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Eventname, Location, 18 March 2011</a:t>
            </a:r>
          </a:p>
        </p:txBody>
      </p:sp>
    </p:spTree>
    <p:extLst>
      <p:ext uri="{BB962C8B-B14F-4D97-AF65-F5344CB8AC3E}">
        <p14:creationId xmlns:p14="http://schemas.microsoft.com/office/powerpoint/2010/main" val="149823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671782" y="154151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757238" y="831850"/>
            <a:ext cx="7656512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797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6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9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7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0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3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5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9827-571F-AC4A-8AE4-7A651FBB935E}" type="datetimeFigureOut">
              <a:rPr lang="en-US" smtClean="0"/>
              <a:t>27/08/15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1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252" y="2435956"/>
            <a:ext cx="8645235" cy="1962215"/>
          </a:xfrm>
        </p:spPr>
        <p:txBody>
          <a:bodyPr>
            <a:normAutofit fontScale="47500" lnSpcReduction="20000"/>
          </a:bodyPr>
          <a:lstStyle/>
          <a:p>
            <a:r>
              <a:rPr lang="en-US" sz="7000" dirty="0" smtClean="0">
                <a:solidFill>
                  <a:srgbClr val="3366FF"/>
                </a:solidFill>
              </a:rPr>
              <a:t>FP1105: Understanding wood cell wall structure, biopolymer interaction and composition: implications for current products and new material innovation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8126" y="4860423"/>
            <a:ext cx="8667750" cy="683216"/>
          </a:xfrm>
        </p:spPr>
        <p:txBody>
          <a:bodyPr>
            <a:normAutofit lnSpcReduction="10000"/>
          </a:bodyPr>
          <a:lstStyle/>
          <a:p>
            <a:endParaRPr lang="en-US" sz="1800" dirty="0"/>
          </a:p>
          <a:p>
            <a:pPr algn="ctr"/>
            <a:r>
              <a:rPr lang="en-US" sz="1800" dirty="0"/>
              <a:t> </a:t>
            </a:r>
            <a:r>
              <a:rPr lang="en-US" sz="1800" dirty="0" err="1">
                <a:solidFill>
                  <a:srgbClr val="000000"/>
                </a:solidFill>
                <a:cs typeface="Arial"/>
              </a:rPr>
              <a:t>Empa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Academy, </a:t>
            </a:r>
            <a:r>
              <a:rPr lang="de-AT" sz="1800" dirty="0" err="1" smtClean="0">
                <a:solidFill>
                  <a:srgbClr val="000000"/>
                </a:solidFill>
                <a:cs typeface="Arial"/>
              </a:rPr>
              <a:t>Switzerland</a:t>
            </a:r>
            <a:r>
              <a:rPr lang="de-AT" sz="180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de-AT" sz="1800" dirty="0" smtClean="0">
                <a:solidFill>
                  <a:schemeClr val="tx1"/>
                </a:solidFill>
              </a:rPr>
              <a:t>1</a:t>
            </a:r>
            <a:r>
              <a:rPr lang="de-AT" sz="1800" baseline="30000" dirty="0" smtClean="0">
                <a:solidFill>
                  <a:schemeClr val="tx1"/>
                </a:solidFill>
              </a:rPr>
              <a:t>st</a:t>
            </a:r>
            <a:r>
              <a:rPr lang="de-AT" sz="1800" dirty="0" smtClean="0">
                <a:solidFill>
                  <a:schemeClr val="tx1"/>
                </a:solidFill>
              </a:rPr>
              <a:t> </a:t>
            </a:r>
            <a:r>
              <a:rPr lang="de-AT" sz="1800" dirty="0" err="1" smtClean="0">
                <a:solidFill>
                  <a:schemeClr val="tx1"/>
                </a:solidFill>
              </a:rPr>
              <a:t>of</a:t>
            </a:r>
            <a:r>
              <a:rPr lang="de-AT" sz="1800" dirty="0" smtClean="0">
                <a:solidFill>
                  <a:schemeClr val="tx1"/>
                </a:solidFill>
              </a:rPr>
              <a:t> September 2015</a:t>
            </a:r>
            <a:endParaRPr lang="de-AT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3538" y="4430321"/>
            <a:ext cx="336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Management Committee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3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57570" y="154151"/>
            <a:ext cx="7770655" cy="6776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3.2.  </a:t>
            </a:r>
            <a:r>
              <a:rPr lang="en-US" dirty="0"/>
              <a:t>Budget Status: </a:t>
            </a:r>
            <a:r>
              <a:rPr lang="en-US" dirty="0" smtClean="0"/>
              <a:t>Changes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it-IT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Seventh and last </a:t>
            </a:r>
            <a:r>
              <a:rPr lang="en-US" sz="2800" dirty="0">
                <a:solidFill>
                  <a:schemeClr val="tx1"/>
                </a:solidFill>
              </a:rPr>
              <a:t>Workshop: </a:t>
            </a:r>
            <a:r>
              <a:rPr lang="en-US" sz="2800" dirty="0" smtClean="0">
                <a:solidFill>
                  <a:schemeClr val="tx1"/>
                </a:solidFill>
              </a:rPr>
              <a:t>Zurich. </a:t>
            </a:r>
            <a:r>
              <a:rPr lang="it-IT" sz="2800" dirty="0" err="1">
                <a:solidFill>
                  <a:schemeClr val="tx1"/>
                </a:solidFill>
              </a:rPr>
              <a:t>Original</a:t>
            </a:r>
            <a:r>
              <a:rPr lang="it-IT" sz="2800" dirty="0">
                <a:solidFill>
                  <a:schemeClr val="tx1"/>
                </a:solidFill>
              </a:rPr>
              <a:t> budget €</a:t>
            </a:r>
            <a:r>
              <a:rPr lang="it-IT" sz="2800" dirty="0" smtClean="0">
                <a:solidFill>
                  <a:schemeClr val="tx1"/>
                </a:solidFill>
              </a:rPr>
              <a:t>35,700 </a:t>
            </a:r>
            <a:r>
              <a:rPr lang="it-IT" sz="2800" dirty="0">
                <a:solidFill>
                  <a:schemeClr val="tx1"/>
                </a:solidFill>
              </a:rPr>
              <a:t>for </a:t>
            </a:r>
            <a:r>
              <a:rPr lang="it-IT" sz="2800" dirty="0" smtClean="0">
                <a:solidFill>
                  <a:schemeClr val="tx1"/>
                </a:solidFill>
              </a:rPr>
              <a:t>35 </a:t>
            </a:r>
            <a:r>
              <a:rPr lang="it-IT" sz="2800" dirty="0" err="1" smtClean="0">
                <a:solidFill>
                  <a:schemeClr val="tx1"/>
                </a:solidFill>
              </a:rPr>
              <a:t>participants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changed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>
                <a:solidFill>
                  <a:schemeClr val="tx1"/>
                </a:solidFill>
              </a:rPr>
              <a:t>to </a:t>
            </a:r>
            <a:r>
              <a:rPr lang="it-IT" sz="2800" dirty="0" smtClean="0">
                <a:solidFill>
                  <a:schemeClr val="tx1"/>
                </a:solidFill>
              </a:rPr>
              <a:t>€45,900.00 </a:t>
            </a:r>
            <a:r>
              <a:rPr lang="it-IT" sz="2800" dirty="0">
                <a:solidFill>
                  <a:schemeClr val="tx1"/>
                </a:solidFill>
              </a:rPr>
              <a:t>for </a:t>
            </a:r>
            <a:r>
              <a:rPr lang="it-IT" sz="2800" dirty="0" smtClean="0">
                <a:solidFill>
                  <a:schemeClr val="tx1"/>
                </a:solidFill>
              </a:rPr>
              <a:t>45 </a:t>
            </a:r>
            <a:r>
              <a:rPr lang="it-IT" sz="2800" dirty="0" err="1">
                <a:solidFill>
                  <a:schemeClr val="tx1"/>
                </a:solidFill>
              </a:rPr>
              <a:t>participants</a:t>
            </a:r>
            <a:r>
              <a:rPr lang="it-IT" sz="28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Training school </a:t>
            </a:r>
            <a:r>
              <a:rPr lang="it-IT" sz="2800" dirty="0">
                <a:solidFill>
                  <a:schemeClr val="tx1"/>
                </a:solidFill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21,440.00 </a:t>
            </a:r>
            <a:r>
              <a:rPr lang="en-US" sz="2800" dirty="0" smtClean="0">
                <a:solidFill>
                  <a:schemeClr val="tx1"/>
                </a:solidFill>
              </a:rPr>
              <a:t>last year cancelled </a:t>
            </a:r>
            <a:r>
              <a:rPr lang="en-US" sz="2800" dirty="0" smtClean="0">
                <a:solidFill>
                  <a:schemeClr val="tx1"/>
                </a:solidFill>
              </a:rPr>
              <a:t>and moved to this financial year. Budget available for two training schools.</a:t>
            </a:r>
          </a:p>
          <a:p>
            <a:pPr marL="108585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Summer school in Espoo: 23,080€</a:t>
            </a:r>
          </a:p>
          <a:p>
            <a:pPr marL="1085850" lvl="1" indent="-342900">
              <a:buFont typeface="Arial"/>
              <a:buChar char="•"/>
            </a:pPr>
            <a:r>
              <a:rPr lang="en-US" sz="2400" dirty="0" smtClean="0"/>
              <a:t>Training school in Latvia: 20,020€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12,150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 for </a:t>
            </a:r>
            <a:r>
              <a:rPr lang="en-US" sz="2800" dirty="0">
                <a:solidFill>
                  <a:schemeClr val="tx1"/>
                </a:solidFill>
              </a:rPr>
              <a:t>STSM's for </a:t>
            </a:r>
            <a:r>
              <a:rPr lang="en-US" sz="2800" dirty="0" smtClean="0">
                <a:solidFill>
                  <a:schemeClr val="tx1"/>
                </a:solidFill>
              </a:rPr>
              <a:t>8 that will be increased to 13,820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7331792" cy="677699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/>
              <a:t>3.3.  Budget </a:t>
            </a:r>
            <a:r>
              <a:rPr lang="en-US" sz="7400" dirty="0" smtClean="0"/>
              <a:t>Status: Local </a:t>
            </a:r>
            <a:r>
              <a:rPr lang="en-US" sz="7400" dirty="0" err="1" smtClean="0"/>
              <a:t>organiser</a:t>
            </a:r>
            <a:r>
              <a:rPr lang="en-US" sz="7400" dirty="0" smtClean="0"/>
              <a:t> support</a:t>
            </a:r>
            <a:endParaRPr lang="en-US" sz="7400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72453" y="831850"/>
            <a:ext cx="8685429" cy="5511800"/>
          </a:xfrm>
        </p:spPr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Local </a:t>
            </a:r>
            <a:r>
              <a:rPr lang="en-US" dirty="0" err="1" smtClean="0">
                <a:solidFill>
                  <a:srgbClr val="0D0D0D"/>
                </a:solidFill>
              </a:rPr>
              <a:t>organiser</a:t>
            </a:r>
            <a:r>
              <a:rPr lang="en-US" dirty="0">
                <a:solidFill>
                  <a:srgbClr val="0D0D0D"/>
                </a:solidFill>
              </a:rPr>
              <a:t> support for </a:t>
            </a:r>
            <a:r>
              <a:rPr lang="en-US" dirty="0" smtClean="0">
                <a:solidFill>
                  <a:srgbClr val="0D0D0D"/>
                </a:solidFill>
              </a:rPr>
              <a:t>Zurich requires </a:t>
            </a:r>
            <a:r>
              <a:rPr lang="en-US" dirty="0">
                <a:solidFill>
                  <a:srgbClr val="0D0D0D"/>
                </a:solidFill>
              </a:rPr>
              <a:t>MC </a:t>
            </a:r>
            <a:r>
              <a:rPr lang="en-US" dirty="0" smtClean="0">
                <a:solidFill>
                  <a:srgbClr val="0D0D0D"/>
                </a:solidFill>
              </a:rPr>
              <a:t>approval:</a:t>
            </a:r>
          </a:p>
          <a:p>
            <a:endParaRPr lang="en-US" dirty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45 participants x 20€ per day/per participant = 1,800€ </a:t>
            </a:r>
            <a:r>
              <a:rPr lang="en-US" sz="1600" dirty="0" smtClean="0">
                <a:solidFill>
                  <a:srgbClr val="0D0D0D"/>
                </a:solidFill>
              </a:rPr>
              <a:t>(depends on the number of participants that have finally attended the workshop, so this amount it can vary)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1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12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	Agenda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b="1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b="1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b="1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9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7472218" cy="677699"/>
          </a:xfrm>
        </p:spPr>
        <p:txBody>
          <a:bodyPr>
            <a:normAutofit/>
          </a:bodyPr>
          <a:lstStyle/>
          <a:p>
            <a:r>
              <a:rPr lang="en-US" dirty="0" smtClean="0"/>
              <a:t>3.2.  Budget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Grant </a:t>
            </a:r>
            <a:r>
              <a:rPr lang="fr-FR" sz="5500" dirty="0" err="1">
                <a:solidFill>
                  <a:srgbClr val="000000"/>
                </a:solidFill>
                <a:latin typeface="Arial"/>
                <a:cs typeface="Arial"/>
              </a:rPr>
              <a:t>period</a:t>
            </a:r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: 01/07/</a:t>
            </a:r>
            <a:r>
              <a:rPr lang="fr-FR" sz="5500" dirty="0" smtClean="0">
                <a:solidFill>
                  <a:srgbClr val="000000"/>
                </a:solidFill>
                <a:latin typeface="Arial"/>
                <a:cs typeface="Arial"/>
              </a:rPr>
              <a:t>2015 </a:t>
            </a:r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fr-FR" sz="5500" dirty="0" smtClean="0">
                <a:solidFill>
                  <a:srgbClr val="000000"/>
                </a:solidFill>
                <a:latin typeface="Arial"/>
                <a:cs typeface="Arial"/>
              </a:rPr>
              <a:t>23/05/2016</a:t>
            </a:r>
            <a:endParaRPr lang="fr-FR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Allocated budget:  €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128, 333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A. 	SUMMARY BUDGET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(1)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TRAVEL COST FOR MEETINGS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US" sz="550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smtClean="0">
                <a:solidFill>
                  <a:srgbClr val="000000"/>
                </a:solidFill>
                <a:latin typeface="Arial"/>
                <a:cs typeface="Arial"/>
              </a:rPr>
              <a:t>56810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(2) SHORT-TERM SCIENTIFIC MISSIONS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US" sz="6000" dirty="0">
                <a:solidFill>
                  <a:srgbClr val="000000"/>
                </a:solidFill>
                <a:latin typeface="Arial"/>
                <a:cs typeface="Arial"/>
              </a:rPr>
              <a:t>13820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(3) TRAINING SCHOOLS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		40,420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(4) PUBLICATIONS, DISSEMINATION, OUTREACH	5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(5)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 OTHER EXPENSES      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	0 €</a:t>
            </a:r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B. TOTAL SCIENCE EXPENDITURE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(sum of (1) to (5))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111,550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C.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Financial &amp; Scientific Administration and Coordination</a:t>
            </a: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(max. of 15% of B.)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16,732.50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D. TOTAL EXPENDITURE (B+C)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128,282.50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4.2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63369542"/>
              </p:ext>
            </p:extLst>
          </p:nvPr>
        </p:nvGraphicFramePr>
        <p:xfrm>
          <a:off x="611430" y="831850"/>
          <a:ext cx="8086423" cy="575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679"/>
                <a:gridCol w="2081643"/>
                <a:gridCol w="2645101"/>
              </a:tblGrid>
              <a:tr h="376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Workshops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5314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Final</a:t>
                      </a:r>
                      <a:r>
                        <a:rPr lang="en-US" sz="11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workshop</a:t>
                      </a:r>
                    </a:p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40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Zurich,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Switzerland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6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August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 1 September 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38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costs: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£500.00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22,500.00 €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0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 costs (3 nights):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16,200.00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Daily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allowance: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£20.00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5,400.00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86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support: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£40.00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1,800.00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634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45,900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17034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</a:tr>
              <a:tr h="183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Final Core group/publication task group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10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Belgium, Brussels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68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t.b.d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54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costs: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5,500.00€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 costs (3 nights):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£120.00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2,640.00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86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Daily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allowance: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£20.00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1,320.00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support: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£40.00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879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9,900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12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74680993"/>
              </p:ext>
            </p:extLst>
          </p:nvPr>
        </p:nvGraphicFramePr>
        <p:xfrm>
          <a:off x="704475" y="2478240"/>
          <a:ext cx="76565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71"/>
                <a:gridCol w="2552171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 STSMs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13820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6741968" cy="67769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6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53166749"/>
              </p:ext>
            </p:extLst>
          </p:nvPr>
        </p:nvGraphicFramePr>
        <p:xfrm>
          <a:off x="757238" y="2101923"/>
          <a:ext cx="765651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71"/>
                <a:gridCol w="2552171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SCHOOLS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Title: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Frontiers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lignocellulosic nanoparticles: metrology and applications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Espoo, Finland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days)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22-25 September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Trainees daily grant: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160 €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12,800.00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Trainees Flight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300 €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Trainers to be reimbursed: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Travel, </a:t>
                      </a:r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&amp; </a:t>
                      </a:r>
                      <a:r>
                        <a:rPr lang="it-IT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meals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: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2,960.00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 support: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20€/day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1,320.00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23,080.00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6741968" cy="67769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6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41620298"/>
              </p:ext>
            </p:extLst>
          </p:nvPr>
        </p:nvGraphicFramePr>
        <p:xfrm>
          <a:off x="757238" y="2101923"/>
          <a:ext cx="7656513" cy="371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71"/>
                <a:gridCol w="2552171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SCHOOLS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Riga, Latvia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days)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March 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Trainees daily grant: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160 €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9,600.00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Trainees Flight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300 €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4,500.00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Trainers to be reimbursed: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Travel, </a:t>
                      </a:r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&amp; </a:t>
                      </a:r>
                      <a:r>
                        <a:rPr lang="it-IT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meals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: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4,560.00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 support: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20€/day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20,020.00 € </a:t>
                      </a:r>
                    </a:p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6741968" cy="67769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1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.3.  Action planning</a:t>
            </a:r>
            <a:endParaRPr lang="en-US" dirty="0"/>
          </a:p>
        </p:txBody>
      </p:sp>
      <p:pic>
        <p:nvPicPr>
          <p:cNvPr id="4" name="Content Placeholder 3" descr="Screen Shot 2012-12-02 at 19.40.18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07" r="-134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387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4</a:t>
            </a:r>
            <a:r>
              <a:rPr lang="en-US" dirty="0" smtClean="0"/>
              <a:t>.3.1  </a:t>
            </a:r>
            <a:r>
              <a:rPr lang="en-US" dirty="0"/>
              <a:t>Action </a:t>
            </a:r>
            <a:r>
              <a:rPr lang="en-US" dirty="0" smtClean="0"/>
              <a:t>planning: Location of next meeting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N/A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5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1.  Adoption of the Agenda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57238" y="1037802"/>
            <a:ext cx="7656512" cy="6202426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1. Adoption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agenda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/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3.1 </a:t>
            </a:r>
            <a:r>
              <a:rPr lang="en-GB" sz="7200" dirty="0">
                <a:latin typeface="Arial"/>
                <a:cs typeface="Arial"/>
              </a:rPr>
              <a:t>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3.2 </a:t>
            </a:r>
            <a:r>
              <a:rPr lang="en-GB" sz="7200" dirty="0">
                <a:latin typeface="Arial"/>
                <a:cs typeface="Arial"/>
              </a:rPr>
              <a:t>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 smtClean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3.3 COST office update</a:t>
            </a:r>
            <a:endParaRPr lang="en-GB" sz="7200" dirty="0">
              <a:latin typeface="Arial"/>
              <a:cs typeface="Arial"/>
            </a:endParaRP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</a:t>
            </a:r>
            <a:r>
              <a:rPr lang="en-GB" sz="7600" dirty="0" smtClean="0">
                <a:solidFill>
                  <a:schemeClr val="tx1"/>
                </a:solidFill>
                <a:latin typeface="Arial"/>
                <a:cs typeface="Arial"/>
              </a:rPr>
              <a:t>. Action </a:t>
            </a:r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planning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 4.1 </a:t>
            </a:r>
            <a:r>
              <a:rPr lang="en-GB" sz="7200" dirty="0">
                <a:latin typeface="Arial"/>
                <a:cs typeface="Arial"/>
              </a:rPr>
              <a:t>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4.2 </a:t>
            </a:r>
            <a:r>
              <a:rPr lang="en-GB" sz="7200" dirty="0">
                <a:latin typeface="Arial"/>
                <a:cs typeface="Arial"/>
              </a:rPr>
              <a:t>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</a:t>
            </a:r>
            <a:r>
              <a:rPr lang="en-GB" sz="7200" dirty="0" smtClean="0">
                <a:latin typeface="Arial"/>
                <a:cs typeface="Arial"/>
              </a:rPr>
              <a:t>.3.1 </a:t>
            </a:r>
            <a:r>
              <a:rPr lang="en-GB" sz="7200" dirty="0">
                <a:latin typeface="Arial"/>
                <a:cs typeface="Arial"/>
              </a:rPr>
              <a:t>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</a:t>
            </a:r>
            <a:r>
              <a:rPr lang="en-GB" sz="7200" dirty="0" smtClean="0">
                <a:latin typeface="Arial"/>
                <a:cs typeface="Arial"/>
              </a:rPr>
              <a:t>.3.2 Plans for the remainder of the Action (locations </a:t>
            </a:r>
            <a:r>
              <a:rPr lang="en-GB" sz="7200" dirty="0">
                <a:latin typeface="Arial"/>
                <a:cs typeface="Arial"/>
              </a:rPr>
              <a:t>and dates of future meetings</a:t>
            </a:r>
            <a:r>
              <a:rPr lang="en-GB" sz="7200" dirty="0" smtClean="0">
                <a:latin typeface="Arial"/>
                <a:cs typeface="Arial"/>
              </a:rPr>
              <a:t>)</a:t>
            </a:r>
            <a:endParaRPr lang="en-GB" sz="7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5.  STSM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status, applications</a:t>
            </a: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6. Publications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, dissemination and outreach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activities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7. Promotion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of gender balance and of Early Stage Researchers (ESR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8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Non-COST country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participations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9. AOB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4710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4</a:t>
            </a:r>
            <a:r>
              <a:rPr lang="en-US" dirty="0" smtClean="0"/>
              <a:t>.3.2  </a:t>
            </a:r>
            <a:r>
              <a:rPr lang="en-US" dirty="0"/>
              <a:t>Action </a:t>
            </a:r>
            <a:r>
              <a:rPr lang="en-US" dirty="0">
                <a:solidFill>
                  <a:srgbClr val="C0504D"/>
                </a:solidFill>
              </a:rPr>
              <a:t>planning: Long term planning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81658" y="831850"/>
            <a:ext cx="7656512" cy="5511800"/>
          </a:xfrm>
        </p:spPr>
        <p:txBody>
          <a:bodyPr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17195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21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	Agenda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b="1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0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STSM status</a:t>
            </a:r>
            <a:endParaRPr lang="en-US" dirty="0"/>
          </a:p>
        </p:txBody>
      </p:sp>
      <p:pic>
        <p:nvPicPr>
          <p:cNvPr id="4" name="Content Placeholder 3" descr="Screen Shot 2012-12-02 at 19.41.01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5691" b="-565691"/>
          <a:stretch>
            <a:fillRect/>
          </a:stretch>
        </p:blipFill>
        <p:spPr>
          <a:xfrm>
            <a:off x="355600" y="-2461219"/>
            <a:ext cx="8420100" cy="7743327"/>
          </a:xfrm>
        </p:spPr>
      </p:pic>
      <p:pic>
        <p:nvPicPr>
          <p:cNvPr id="6" name="Picture 5" descr="Screen Shot 2012-12-02 at 19.42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702635"/>
            <a:ext cx="8240772" cy="50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006" y="4451914"/>
            <a:ext cx="8679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SHORT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-TERM SCIENTIFIC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MISSIONS BUDGET (14/15): 18,000  (2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250€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/STSM)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SHORT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-TERM SCIENTIFIC MISSIONS BUDGET (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15/16)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13820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 (1725€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/STSM)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9565"/>
              </p:ext>
            </p:extLst>
          </p:nvPr>
        </p:nvGraphicFramePr>
        <p:xfrm>
          <a:off x="468142" y="3036650"/>
          <a:ext cx="81282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46"/>
                <a:gridCol w="1625646"/>
                <a:gridCol w="1625646"/>
                <a:gridCol w="1625646"/>
                <a:gridCol w="16256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31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 STSM applications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48618733"/>
              </p:ext>
            </p:extLst>
          </p:nvPr>
        </p:nvGraphicFramePr>
        <p:xfrm>
          <a:off x="88469" y="1604977"/>
          <a:ext cx="9055531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995"/>
                <a:gridCol w="3950802"/>
                <a:gridCol w="1093261"/>
                <a:gridCol w="113747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Approved STSM for 2014 - 2015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Applicant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Host Institution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Duration (days)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Grant (€)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Emil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Engelund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Thybring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Aalto University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Podkoscielna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The Royal Institute of Technology, KTH,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1,800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Gabriella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Josefsson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University of Helsinki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650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Jajcinovic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Tampere University of Technology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1,039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Sevastyanova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Maria Curie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University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840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Alejandro Salvador Polo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University of Coimbra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1,200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Carmen-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Mihaela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Popescu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The Norwegian Forest and Landscape Institute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1,900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Florian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Zikeli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University of Rome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1,330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94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 STSM applications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84729"/>
              </p:ext>
            </p:extLst>
          </p:nvPr>
        </p:nvGraphicFramePr>
        <p:xfrm>
          <a:off x="617973" y="1230475"/>
          <a:ext cx="7927743" cy="479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3206437"/>
                <a:gridCol w="1160148"/>
                <a:gridCol w="109227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Approved STSM for 2015 - 2016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Applicant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Host Institution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Grant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Abdul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Ghafar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Hamburg</a:t>
                      </a:r>
                      <a:r>
                        <a:rPr lang="en-US" b="0" baseline="0" dirty="0" smtClean="0"/>
                        <a:t> University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Michael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Kowalzky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Latvian State Institute of Wood Chemistry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Sevastyanova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Latvian State Institute of Wood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Florian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Zikeli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Rome, Department of Chemical Sciences and Technologies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Juan </a:t>
                      </a:r>
                      <a:r>
                        <a:rPr lang="en-US" dirty="0" err="1" smtClean="0"/>
                        <a:t>Buffa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VTT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Alina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Lozhechnikova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ETH Zurich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Jon </a:t>
                      </a:r>
                      <a:r>
                        <a:rPr lang="en-US" dirty="0" err="1" smtClean="0"/>
                        <a:t>Trifol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1,500€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Emiko </a:t>
                      </a:r>
                      <a:r>
                        <a:rPr lang="en-US" dirty="0" err="1" smtClean="0"/>
                        <a:t>Murozuka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Vergata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1,500€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48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25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	Agenda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b="1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0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09338" y="154151"/>
            <a:ext cx="7304412" cy="677699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6</a:t>
            </a:r>
            <a:r>
              <a:rPr lang="en-GB" sz="4000" dirty="0" smtClean="0">
                <a:solidFill>
                  <a:srgbClr val="FF0000"/>
                </a:solidFill>
              </a:rPr>
              <a:t>.  Publications</a:t>
            </a:r>
            <a:r>
              <a:rPr lang="en-GB" sz="4000" dirty="0">
                <a:solidFill>
                  <a:srgbClr val="FF0000"/>
                </a:solidFill>
              </a:rPr>
              <a:t>, dissemination and outreach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Main focus </a:t>
            </a:r>
            <a:r>
              <a:rPr lang="en-US" dirty="0" smtClean="0"/>
              <a:t>- end </a:t>
            </a:r>
            <a:r>
              <a:rPr lang="en-US" dirty="0" smtClean="0"/>
              <a:t>of Action scientific publication - on track, directed by the publication task group: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Planned </a:t>
            </a:r>
            <a:r>
              <a:rPr lang="en-US" dirty="0" smtClean="0"/>
              <a:t>dissemination for the end of Action publication. To be </a:t>
            </a:r>
            <a:r>
              <a:rPr lang="en-US" dirty="0" smtClean="0"/>
              <a:t>discussed.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6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7</a:t>
            </a:r>
            <a:r>
              <a:rPr lang="en-US" sz="3600" dirty="0" smtClean="0"/>
              <a:t>.  Promotion of gender balance and ESR </a:t>
            </a:r>
            <a:endParaRPr lang="en-US" sz="3600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1579687"/>
              </p:ext>
            </p:extLst>
          </p:nvPr>
        </p:nvGraphicFramePr>
        <p:xfrm>
          <a:off x="1028951" y="1774948"/>
          <a:ext cx="7657849" cy="123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503"/>
                <a:gridCol w="1369945"/>
                <a:gridCol w="1169467"/>
                <a:gridCol w="1169467"/>
                <a:gridCol w="1169467"/>
              </a:tblGrid>
              <a:tr h="287070"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2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3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4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</a:tr>
              <a:tr h="281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No. of Individuals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</a:tr>
              <a:tr h="281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13758" marR="13758" marT="12700" marB="0" anchor="ctr"/>
                </a:tc>
              </a:tr>
              <a:tr h="281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877608"/>
              </p:ext>
            </p:extLst>
          </p:nvPr>
        </p:nvGraphicFramePr>
        <p:xfrm>
          <a:off x="790805" y="3616676"/>
          <a:ext cx="65083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82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8</a:t>
            </a:r>
            <a:r>
              <a:rPr lang="en-US" dirty="0" smtClean="0"/>
              <a:t>.  Non-COST country participations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56030910"/>
              </p:ext>
            </p:extLst>
          </p:nvPr>
        </p:nvGraphicFramePr>
        <p:xfrm>
          <a:off x="2298889" y="1414168"/>
          <a:ext cx="5080132" cy="32918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080132"/>
              </a:tblGrid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Non-COST countries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Argentina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Zealand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South Africa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29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11.  AOB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2.  Matters arising from previous MC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Finalize the provisional budget for the 2015/16 financial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4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Agenda	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b="1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b="1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b="1" dirty="0" err="1">
                <a:latin typeface="Arial"/>
                <a:cs typeface="Arial"/>
              </a:rPr>
              <a:t>t.b.a</a:t>
            </a:r>
            <a:r>
              <a:rPr lang="en-GB" sz="7200" b="1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sz="5600" dirty="0"/>
          </a:p>
          <a:p>
            <a:endParaRPr lang="en-GB" sz="7200" dirty="0">
              <a:solidFill>
                <a:schemeClr val="tx1"/>
              </a:solidFill>
            </a:endParaRP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1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5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8"/>
            <a:ext cx="8170788" cy="894067"/>
          </a:xfrm>
        </p:spPr>
        <p:txBody>
          <a:bodyPr>
            <a:normAutofit fontScale="47500" lnSpcReduction="20000"/>
          </a:bodyPr>
          <a:lstStyle/>
          <a:p>
            <a:r>
              <a:rPr lang="en-US" sz="6500" dirty="0" smtClean="0"/>
              <a:t>3.2.  Status </a:t>
            </a:r>
            <a:r>
              <a:rPr lang="en-US" sz="6500" dirty="0"/>
              <a:t>of the COST Action</a:t>
            </a:r>
          </a:p>
          <a:p>
            <a:r>
              <a:rPr lang="en-US" sz="3200" dirty="0" smtClean="0"/>
              <a:t>		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942608" y="2232561"/>
            <a:ext cx="238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May 2012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13451117"/>
              </p:ext>
            </p:extLst>
          </p:nvPr>
        </p:nvGraphicFramePr>
        <p:xfrm>
          <a:off x="643956" y="1959608"/>
          <a:ext cx="8134284" cy="332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42"/>
                <a:gridCol w="4067142"/>
              </a:tblGrid>
              <a:tr h="553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MoU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oc-2011-1-9681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CSO Approval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01/12/2011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Start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My 2012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Entry into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12/01/2012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End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May 2016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37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334421" y="154151"/>
            <a:ext cx="7079329" cy="6776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3.2.  Status of Action: participating countries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2972644"/>
              </p:ext>
            </p:extLst>
          </p:nvPr>
        </p:nvGraphicFramePr>
        <p:xfrm>
          <a:off x="540769" y="1091596"/>
          <a:ext cx="7656512" cy="48209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828256"/>
                <a:gridCol w="38282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4 </a:t>
                      </a:r>
                      <a:r>
                        <a:rPr lang="en-US" dirty="0" smtClean="0"/>
                        <a:t>COST countries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Latvia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Bulgaria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Luxembourg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Norway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Czech Republic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Denmark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Portugal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Romania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Slovenia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Sweden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Switzerland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Kingdom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3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60780" y="154151"/>
            <a:ext cx="8783219" cy="677699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3.2.  Status of Action</a:t>
            </a:r>
            <a:r>
              <a:rPr lang="en-US" sz="3200" dirty="0" smtClean="0"/>
              <a:t>: COST countries not participating in the Action</a:t>
            </a:r>
            <a:endParaRPr lang="en-US" sz="3200" dirty="0"/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839675"/>
              </p:ext>
            </p:extLst>
          </p:nvPr>
        </p:nvGraphicFramePr>
        <p:xfrm>
          <a:off x="627017" y="1322692"/>
          <a:ext cx="7563452" cy="536447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563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countries NOT signed</a:t>
                      </a:r>
                      <a:r>
                        <a:rPr lang="en-US" baseline="0" dirty="0" smtClean="0"/>
                        <a:t> up to the FP1105 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Bosnia and Herzegovina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Brussels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Cyprus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Estonia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Iceland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Ireland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Lithuania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Netherlands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Slovakia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Sebia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Former Yugoslav Republic of</a:t>
                      </a:r>
                      <a:r>
                        <a:rPr lang="en-US" baseline="0" dirty="0" smtClean="0"/>
                        <a:t> Macedonia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Montenegro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94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3.2.  Status of Action: </a:t>
            </a:r>
            <a:r>
              <a:rPr lang="en-US" dirty="0" smtClean="0"/>
              <a:t>FP1105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0" y="831850"/>
            <a:ext cx="9143999" cy="5511800"/>
          </a:xfrm>
        </p:spPr>
        <p:txBody>
          <a:bodyPr/>
          <a:lstStyle/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D0D0D"/>
                </a:solidFill>
              </a:rPr>
              <a:t>24 countries participating from a total of 36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D0D0D"/>
              </a:solidFill>
            </a:endParaRPr>
          </a:p>
          <a:p>
            <a:endParaRPr lang="en-US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FP1105 Cost Action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0" y="831850"/>
            <a:ext cx="9144000" cy="602615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COST </a:t>
            </a:r>
            <a:r>
              <a:rPr lang="en-US" b="1" dirty="0">
                <a:solidFill>
                  <a:schemeClr val="tx1"/>
                </a:solidFill>
              </a:rPr>
              <a:t>Action </a:t>
            </a:r>
            <a:r>
              <a:rPr lang="en-US" b="1" dirty="0" smtClean="0">
                <a:solidFill>
                  <a:schemeClr val="tx1"/>
                </a:solidFill>
              </a:rPr>
              <a:t>FP1006:  </a:t>
            </a:r>
            <a:r>
              <a:rPr lang="en-US" dirty="0" smtClean="0">
                <a:solidFill>
                  <a:schemeClr val="tx1"/>
                </a:solidFill>
              </a:rPr>
              <a:t>Bringing new functions to wood through surface modification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COST Action FP1205: </a:t>
            </a:r>
            <a:r>
              <a:rPr lang="en-US" dirty="0" smtClean="0">
                <a:solidFill>
                  <a:schemeClr val="tx1"/>
                </a:solidFill>
              </a:rPr>
              <a:t>Innovative applications of regenerated wood fibres</a:t>
            </a:r>
          </a:p>
          <a:p>
            <a:pPr marL="457200" indent="-4572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</a:rPr>
              <a:t>COST Action </a:t>
            </a:r>
            <a:r>
              <a:rPr lang="en-US" b="1" dirty="0" smtClean="0">
                <a:solidFill>
                  <a:schemeClr val="tx1"/>
                </a:solidFill>
              </a:rPr>
              <a:t>FP0901:  </a:t>
            </a:r>
            <a:r>
              <a:rPr lang="en-US" dirty="0">
                <a:solidFill>
                  <a:schemeClr val="tx1"/>
                </a:solidFill>
              </a:rPr>
              <a:t>Analytical techniques for </a:t>
            </a:r>
            <a:r>
              <a:rPr lang="en-US" dirty="0" err="1" smtClean="0">
                <a:solidFill>
                  <a:schemeClr val="tx1"/>
                </a:solidFill>
              </a:rPr>
              <a:t>biorefineries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b="1" dirty="0">
                <a:solidFill>
                  <a:schemeClr val="tx1"/>
                </a:solidFill>
              </a:rPr>
              <a:t>COST Action </a:t>
            </a:r>
            <a:r>
              <a:rPr lang="en-US" b="1" dirty="0" smtClean="0">
                <a:solidFill>
                  <a:schemeClr val="tx1"/>
                </a:solidFill>
              </a:rPr>
              <a:t>MP1006: </a:t>
            </a:r>
            <a:r>
              <a:rPr lang="en-US" dirty="0" smtClean="0">
                <a:solidFill>
                  <a:schemeClr val="tx1"/>
                </a:solidFill>
              </a:rPr>
              <a:t>Fundamental </a:t>
            </a:r>
            <a:r>
              <a:rPr lang="en-US" dirty="0">
                <a:solidFill>
                  <a:schemeClr val="tx1"/>
                </a:solidFill>
              </a:rPr>
              <a:t>Problems in Quantum </a:t>
            </a:r>
            <a:r>
              <a:rPr lang="en-US" dirty="0" smtClean="0">
                <a:solidFill>
                  <a:schemeClr val="tx1"/>
                </a:solidFill>
              </a:rPr>
              <a:t>Physics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2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F71857-B86F-486B-B225-A95B07B8E173}"/>
</file>

<file path=customXml/itemProps2.xml><?xml version="1.0" encoding="utf-8"?>
<ds:datastoreItem xmlns:ds="http://schemas.openxmlformats.org/officeDocument/2006/customXml" ds:itemID="{0677A4C8-8A6D-47AB-9282-4BB24DA8DC67}"/>
</file>

<file path=customXml/itemProps3.xml><?xml version="1.0" encoding="utf-8"?>
<ds:datastoreItem xmlns:ds="http://schemas.openxmlformats.org/officeDocument/2006/customXml" ds:itemID="{1C651C7A-072F-40C5-AA66-4B5B133AE40C}"/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1636</Words>
  <Application>Microsoft Macintosh PowerPoint</Application>
  <PresentationFormat>On-screen Show (4:3)</PresentationFormat>
  <Paragraphs>442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 Promotion of gender balance and ESR </vt:lpstr>
      <vt:lpstr>PowerPoint Presentation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Zurine Hernandez</dc:creator>
  <cp:lastModifiedBy>Philip Turner</cp:lastModifiedBy>
  <cp:revision>157</cp:revision>
  <cp:lastPrinted>2013-05-11T10:51:23Z</cp:lastPrinted>
  <dcterms:created xsi:type="dcterms:W3CDTF">2012-11-30T14:39:11Z</dcterms:created>
  <dcterms:modified xsi:type="dcterms:W3CDTF">2015-08-27T12:48:24Z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</Properties>
</file>