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479" r:id="rId2"/>
    <p:sldId id="274" r:id="rId3"/>
    <p:sldId id="270" r:id="rId4"/>
    <p:sldId id="481" r:id="rId5"/>
    <p:sldId id="482" r:id="rId6"/>
    <p:sldId id="484" r:id="rId7"/>
    <p:sldId id="265" r:id="rId8"/>
    <p:sldId id="485" r:id="rId9"/>
    <p:sldId id="271" r:id="rId10"/>
    <p:sldId id="486" r:id="rId11"/>
    <p:sldId id="299" r:id="rId1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02"/>
    <a:srgbClr val="D02C27"/>
    <a:srgbClr val="9DAFB5"/>
    <a:srgbClr val="3A3A3A"/>
    <a:srgbClr val="5EC1E8"/>
    <a:srgbClr val="E7D0A4"/>
    <a:srgbClr val="A97700"/>
    <a:srgbClr val="252525"/>
    <a:srgbClr val="88D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/>
    <p:restoredTop sz="62742" autoAdjust="0"/>
  </p:normalViewPr>
  <p:slideViewPr>
    <p:cSldViewPr snapToGrid="0" snapToObjects="1">
      <p:cViewPr varScale="1">
        <p:scale>
          <a:sx n="57" d="100"/>
          <a:sy n="57" d="100"/>
        </p:scale>
        <p:origin x="19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73" d="100"/>
          <a:sy n="173" d="100"/>
        </p:scale>
        <p:origin x="32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" userId="da3744d6-a9e0-47d0-84d6-6cd8ed6932f5" providerId="ADAL" clId="{D4FA3E81-2991-4D42-96D1-B2C68844E7BA}"/>
    <pc:docChg chg="modSld">
      <pc:chgData name="Marina" userId="da3744d6-a9e0-47d0-84d6-6cd8ed6932f5" providerId="ADAL" clId="{D4FA3E81-2991-4D42-96D1-B2C68844E7BA}" dt="2022-09-21T11:41:38.874" v="5" actId="6549"/>
      <pc:docMkLst>
        <pc:docMk/>
      </pc:docMkLst>
      <pc:sldChg chg="modNotesTx">
        <pc:chgData name="Marina" userId="da3744d6-a9e0-47d0-84d6-6cd8ed6932f5" providerId="ADAL" clId="{D4FA3E81-2991-4D42-96D1-B2C68844E7BA}" dt="2022-09-21T11:41:30.869" v="4" actId="6549"/>
        <pc:sldMkLst>
          <pc:docMk/>
          <pc:sldMk cId="3135296699" sldId="265"/>
        </pc:sldMkLst>
      </pc:sldChg>
      <pc:sldChg chg="modNotesTx">
        <pc:chgData name="Marina" userId="da3744d6-a9e0-47d0-84d6-6cd8ed6932f5" providerId="ADAL" clId="{D4FA3E81-2991-4D42-96D1-B2C68844E7BA}" dt="2022-09-21T11:41:13.271" v="0" actId="6549"/>
        <pc:sldMkLst>
          <pc:docMk/>
          <pc:sldMk cId="1997266511" sldId="270"/>
        </pc:sldMkLst>
      </pc:sldChg>
      <pc:sldChg chg="modNotesTx">
        <pc:chgData name="Marina" userId="da3744d6-a9e0-47d0-84d6-6cd8ed6932f5" providerId="ADAL" clId="{D4FA3E81-2991-4D42-96D1-B2C68844E7BA}" dt="2022-09-21T11:41:17.635" v="1" actId="6549"/>
        <pc:sldMkLst>
          <pc:docMk/>
          <pc:sldMk cId="3964479128" sldId="481"/>
        </pc:sldMkLst>
      </pc:sldChg>
      <pc:sldChg chg="modNotesTx">
        <pc:chgData name="Marina" userId="da3744d6-a9e0-47d0-84d6-6cd8ed6932f5" providerId="ADAL" clId="{D4FA3E81-2991-4D42-96D1-B2C68844E7BA}" dt="2022-09-21T11:41:22.859" v="2" actId="6549"/>
        <pc:sldMkLst>
          <pc:docMk/>
          <pc:sldMk cId="2085025396" sldId="482"/>
        </pc:sldMkLst>
      </pc:sldChg>
      <pc:sldChg chg="modNotesTx">
        <pc:chgData name="Marina" userId="da3744d6-a9e0-47d0-84d6-6cd8ed6932f5" providerId="ADAL" clId="{D4FA3E81-2991-4D42-96D1-B2C68844E7BA}" dt="2022-09-21T11:41:26.612" v="3" actId="6549"/>
        <pc:sldMkLst>
          <pc:docMk/>
          <pc:sldMk cId="3739609901" sldId="484"/>
        </pc:sldMkLst>
      </pc:sldChg>
      <pc:sldChg chg="modNotesTx">
        <pc:chgData name="Marina" userId="da3744d6-a9e0-47d0-84d6-6cd8ed6932f5" providerId="ADAL" clId="{D4FA3E81-2991-4D42-96D1-B2C68844E7BA}" dt="2022-09-21T11:41:38.874" v="5" actId="6549"/>
        <pc:sldMkLst>
          <pc:docMk/>
          <pc:sldMk cId="2015439415" sldId="4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0238F6-4B31-8D47-AF4C-C55DDA543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A1317-B945-6343-A72C-5C8D0AFB9F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83AF-EE19-D740-B85B-ECC3273A2FC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3068F-4DE7-6742-A803-784BD186FD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1C3D8-F2BE-C449-84E6-362E3C7153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42DB6-2B11-D643-A517-4332A515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26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2A85EF60-C73A-944A-B61E-7CEC8FBBB1E3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7D59322-A0F9-C34C-96A5-6A4FB08541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5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4FAF0-DEC6-4DCE-861C-AD87567474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077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70487-7651-4336-841D-D8B00CE541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2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4FAF0-DEC6-4DCE-861C-AD87567474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36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9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7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lvl="0" indent="0">
              <a:buFont typeface="Symbol" panose="05050102010706020507" pitchFamily="18" charset="2"/>
              <a:buNone/>
            </a:pPr>
            <a:endParaRPr lang="en-GB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4FAF0-DEC6-4DCE-861C-AD87567474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69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59322-A0F9-C34C-96A5-6A4FB085413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44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4FAF0-DEC6-4DCE-861C-AD87567474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69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4FAF0-DEC6-4DCE-861C-AD87567474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41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F697-14F6-7047-9F08-B022F7433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782" y="1122363"/>
            <a:ext cx="89962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86B83-8E92-A247-BEE4-05B8A7033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782" y="3602038"/>
            <a:ext cx="89962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397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702A-16AB-6349-B343-36D26B10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54545"/>
            <a:ext cx="9617363" cy="5361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89B78-4E50-E245-ABE2-21CC99507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DCDCD-8683-9F45-9E26-B73447DF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12056" y="6311900"/>
            <a:ext cx="841744" cy="365125"/>
          </a:xfrm>
          <a:prstGeom prst="rect">
            <a:avLst/>
          </a:prstGeom>
        </p:spPr>
        <p:txBody>
          <a:bodyPr/>
          <a:lstStyle/>
          <a:p>
            <a:fld id="{E733F547-3E62-DC4A-A97F-376384D3274D}" type="datetimeFigureOut">
              <a:rPr lang="en-US" smtClean="0"/>
              <a:t>9/21/2022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A9609-F002-D449-8190-0AAA89251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690255"/>
            <a:ext cx="2628900" cy="44867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2DE4F-626B-C34C-B5B7-55BEEC55C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1782" y="365125"/>
            <a:ext cx="690071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5E006-1C48-C44F-908B-F13859C1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782" y="6356350"/>
            <a:ext cx="648161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8A38D-EABB-BB40-B770-6998566E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43F7E-7BF6-8D43-A74E-5A009D36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8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8B43-14F3-204E-943C-1A43AD3C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790429"/>
            <a:ext cx="7054004" cy="492568"/>
          </a:xfrm>
          <a:solidFill>
            <a:schemeClr val="bg1"/>
          </a:solidFill>
        </p:spPr>
        <p:txBody>
          <a:bodyPr lIns="288000" tIns="0" rIns="288000" bIns="0">
            <a:normAutofit/>
          </a:bodyPr>
          <a:lstStyle>
            <a:lvl1pPr>
              <a:defRPr sz="3200" b="1" i="0">
                <a:latin typeface="Arial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F0895-2E44-4746-96AE-8E97AD5D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6E5C7-4E6F-E746-A92C-EC3BB4BA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ECE3-D448-8846-AA70-BFB28946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33F547-3E62-DC4A-A97F-376384D3274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FC972-5BAA-7B4B-8467-7F83F11D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820B-B64B-C34B-A3F7-412F5EDF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43F7E-7BF6-8D43-A74E-5A009D36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8EE3-7D45-1545-A500-952EA8A4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1930585"/>
            <a:ext cx="9675668" cy="553998"/>
          </a:xfr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C7224-9324-2046-B2AA-B0ED6456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1782" y="2632365"/>
            <a:ext cx="9675668" cy="34572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54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68A8-36FB-AF42-8C9A-B238D09E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535B3-D077-9541-A161-DA8894929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6436" y="1825625"/>
            <a:ext cx="428336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4FAC2-332C-E44A-A587-47224E093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78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0772-47F3-574F-94F7-43C417AB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365125"/>
            <a:ext cx="96836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78963-2EA3-CB41-A650-898092C0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1782" y="1681163"/>
            <a:ext cx="43257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8D009-4475-C84D-AFFE-F0B4CF6A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1782" y="2505075"/>
            <a:ext cx="432579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062FB-B868-6345-AE5D-77DF01C9C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214B9-0B24-3541-8F2D-D6D6DD091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64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564D-BC8D-A743-B993-BC141B17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7682A-DDAB-304B-AB58-30CB00DA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6436" y="6356350"/>
            <a:ext cx="641696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0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8FE64-EB4F-3E4A-8F97-1BBCCB70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782" y="6356350"/>
            <a:ext cx="648161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5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3376-5F3B-194A-9D14-307C8157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457200"/>
            <a:ext cx="31926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6A365-AA04-4F48-B41F-2184B0C1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6145"/>
            <a:ext cx="6172200" cy="4604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D4943-183A-3A4A-92A1-EAF5C6BBC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9418" y="2057400"/>
            <a:ext cx="31926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67EF9-E848-0648-BA85-2084BE80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9418" y="6356350"/>
            <a:ext cx="657398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3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EA7F-6297-5848-BD38-4575782E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457200"/>
            <a:ext cx="31926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6CDDD9-0BA2-9B43-BEE0-886756375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A4B49-1511-ED42-8FB7-9898F75BA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9418" y="2057400"/>
            <a:ext cx="31926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9295-3B4E-1847-A5BF-9EDDA306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9418" y="6356350"/>
            <a:ext cx="657398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4E5-857B-1040-9017-0BC2F08E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43F7E-7BF6-8D43-A74E-5A009D36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727CE-E577-C34B-8AC6-2E17E1CE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  <a:prstGeom prst="rect">
            <a:avLst/>
          </a:prstGeom>
        </p:spPr>
        <p:txBody>
          <a:bodyPr vert="horz" wrap="square" lIns="144000" tIns="0" rIns="14400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AB3E8-B0D5-404A-A375-02744103F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6436" y="1825625"/>
            <a:ext cx="9617364" cy="4141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5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Arial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verbr.com.br/midia-corporativa/digital-twins-tecnologias-possiveis-na-parceria-abb-e-dassaul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www.royalacademy.org.uk/article/art-under-threat-crisis-britain-higher-education" TargetMode="External"/><Relationship Id="rId7" Type="http://schemas.openxmlformats.org/officeDocument/2006/relationships/hyperlink" Target="https://publicdomainpictures.net/view-image.php?image=174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hyperlink" Target="https://www.flickr.com/photos/mrsdkrebs/8749680396" TargetMode="External"/><Relationship Id="rId5" Type="http://schemas.openxmlformats.org/officeDocument/2006/relationships/hyperlink" Target="https://www.flickr.com/photos/codnewsroom/32376674163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https://www.pxfuel.com/en/free-photo-jrbe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cottishgovernment/26465020119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jpg"/><Relationship Id="rId12" Type="http://schemas.openxmlformats.org/officeDocument/2006/relationships/hyperlink" Target="https://theodi.org/article/what-is-a-digital-tw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logs.lse.ac.uk/psychologylse/2016/01/15/complaints-data-is-untapped-resource-for-nhs-improvement/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10.jpg"/><Relationship Id="rId10" Type="http://schemas.openxmlformats.org/officeDocument/2006/relationships/hyperlink" Target="https://www.pexels.com/photo/architectural-design-architecture-building-business-443383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4.jpg"/><Relationship Id="rId7" Type="http://schemas.openxmlformats.org/officeDocument/2006/relationships/hyperlink" Target="https://commons.wikimedia.org/wiki/File:US_Navy_060608-N-3714J-085_Navy_Lt._Tara_Collins,_of_Le_Grange,_Ky.,_gives_a_group_of_nursing_students_from_the_Jolo_Norte_Dame_Nursing_School_a_tour_of_the_U.S._Military_Sealift_Command_(MSC)_Hospital_ship_USNS_Mercy_(T-AH_19)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17.jpg"/><Relationship Id="rId4" Type="http://schemas.openxmlformats.org/officeDocument/2006/relationships/hyperlink" Target="https://www-a3.familysearch.org/wiki/en/Main_Page" TargetMode="External"/><Relationship Id="rId9" Type="http://schemas.openxmlformats.org/officeDocument/2006/relationships/hyperlink" Target="https://theodi.org/topic/built-environment-and-hous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vrjourney.com/how-the-uae-are-embracing-emerging-technology-6b32419f904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ducation/2030/E2030%20Position%20Paper%20(05.04.2018)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scot/publications/oecd-independent-review-curriculum-excellence-2020-2021-initial-evidence-pac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373F-DBCB-954F-8A90-053B9500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471" y="-131516"/>
            <a:ext cx="7945879" cy="4154984"/>
          </a:xfrm>
        </p:spPr>
        <p:txBody>
          <a:bodyPr lIns="288000" rIns="288000"/>
          <a:lstStyle/>
          <a:p>
            <a:pPr algn="l"/>
            <a:r>
              <a:rPr lang="en-GB" dirty="0">
                <a:latin typeface="+mn-lt"/>
              </a:rPr>
              <a:t>Centre for Mind and Creativity Research (CEDAR)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14F3F-C451-8C4C-8EA4-B4F0F927B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5471" y="4296213"/>
            <a:ext cx="5855391" cy="501521"/>
          </a:xfrm>
        </p:spPr>
        <p:txBody>
          <a:bodyPr lIns="288000" tIns="72000" rIns="288000">
            <a:normAutofit fontScale="77500" lnSpcReduction="20000"/>
          </a:bodyPr>
          <a:lstStyle/>
          <a:p>
            <a:pPr algn="l"/>
            <a:r>
              <a:rPr lang="en-GB" dirty="0">
                <a:latin typeface="+mn-lt"/>
              </a:rPr>
              <a:t>Marina Wimmer (SAS), Suha Jaradat (SCEBE)</a:t>
            </a:r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FC8DB4-1EC7-F744-90E6-4C53DC775A7C}"/>
              </a:ext>
            </a:extLst>
          </p:cNvPr>
          <p:cNvCxnSpPr>
            <a:cxnSpLocks/>
          </p:cNvCxnSpPr>
          <p:nvPr/>
        </p:nvCxnSpPr>
        <p:spPr>
          <a:xfrm>
            <a:off x="1784077" y="1556084"/>
            <a:ext cx="1876927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38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28C3F-7BA9-437F-A54A-85DCE8AE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First success story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79A3F2-03A4-47E8-A625-E59EE7165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6436" y="1825625"/>
            <a:ext cx="4283364" cy="4351338"/>
          </a:xfrm>
        </p:spPr>
        <p:txBody>
          <a:bodyPr>
            <a:normAutofit/>
          </a:bodyPr>
          <a:lstStyle/>
          <a:p>
            <a:r>
              <a:rPr lang="en-GB" sz="2200" b="1"/>
              <a:t>Funding </a:t>
            </a:r>
          </a:p>
          <a:p>
            <a:pPr lvl="1"/>
            <a:r>
              <a:rPr lang="en-GB" sz="2200"/>
              <a:t>PhD for CEDAR</a:t>
            </a:r>
          </a:p>
          <a:p>
            <a:pPr lvl="1"/>
            <a:endParaRPr lang="en-GB" sz="2200" b="1"/>
          </a:p>
          <a:p>
            <a:pPr lvl="1"/>
            <a:r>
              <a:rPr lang="en-GB" sz="2200" b="1"/>
              <a:t>Iyad Sawaftah</a:t>
            </a:r>
          </a:p>
          <a:p>
            <a:pPr lvl="2"/>
            <a:endParaRPr lang="en-GB" sz="2200" b="1"/>
          </a:p>
          <a:p>
            <a:pPr lvl="2"/>
            <a:r>
              <a:rPr lang="en-GB" sz="2200" b="1"/>
              <a:t>Digital twins and virtual reality: Assessing environmental impact on cognitive flexibility and creativity</a:t>
            </a:r>
          </a:p>
          <a:p>
            <a:pPr marL="914400" lvl="2" indent="0">
              <a:buNone/>
            </a:pPr>
            <a:endParaRPr lang="en-GB" sz="2200" b="1"/>
          </a:p>
          <a:p>
            <a:pPr marL="457200" lvl="1" indent="0">
              <a:buNone/>
            </a:pPr>
            <a:endParaRPr lang="en-GB" sz="2200"/>
          </a:p>
        </p:txBody>
      </p:sp>
      <p:pic>
        <p:nvPicPr>
          <p:cNvPr id="3" name="Picture 2" descr="A picture containing helmet, engine&#10;&#10;Description automatically generated">
            <a:extLst>
              <a:ext uri="{FF2B5EF4-FFF2-40B4-BE49-F238E27FC236}">
                <a16:creationId xmlns:a16="http://schemas.microsoft.com/office/drawing/2014/main" id="{87BCE71D-82DB-4B1B-8FE1-985D6B9FB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1628" r="9130" b="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1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72900B-66B5-8141-80BD-9B2EB7AF68BF}"/>
              </a:ext>
            </a:extLst>
          </p:cNvPr>
          <p:cNvSpPr/>
          <p:nvPr/>
        </p:nvSpPr>
        <p:spPr>
          <a:xfrm>
            <a:off x="9063318" y="5907741"/>
            <a:ext cx="2707341" cy="600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FBF3B-8405-4444-AAA4-A5161B83E06A}"/>
              </a:ext>
            </a:extLst>
          </p:cNvPr>
          <p:cNvSpPr txBox="1"/>
          <p:nvPr/>
        </p:nvSpPr>
        <p:spPr>
          <a:xfrm>
            <a:off x="3206496" y="3799343"/>
            <a:ext cx="5708904" cy="1321887"/>
          </a:xfrm>
          <a:prstGeom prst="rect">
            <a:avLst/>
          </a:prstGeom>
          <a:solidFill>
            <a:schemeClr val="tx2"/>
          </a:solidFill>
        </p:spPr>
        <p:txBody>
          <a:bodyPr wrap="square" tIns="0" bIns="108000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bg1"/>
                </a:solidFill>
              </a:rPr>
              <a:t>m.wimmer@napier.ac.uk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bg1"/>
                </a:solidFill>
              </a:rPr>
              <a:t>s.jaradat@napier.ac.uk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5274AC-6963-0F43-B783-BD8A8BFF8DEA}"/>
              </a:ext>
            </a:extLst>
          </p:cNvPr>
          <p:cNvSpPr txBox="1">
            <a:spLocks/>
          </p:cNvSpPr>
          <p:nvPr/>
        </p:nvSpPr>
        <p:spPr>
          <a:xfrm>
            <a:off x="2317377" y="865848"/>
            <a:ext cx="7557247" cy="2387600"/>
          </a:xfrm>
          <a:prstGeom prst="rect">
            <a:avLst/>
          </a:prstGeom>
        </p:spPr>
        <p:txBody>
          <a:bodyPr lIns="288000" rIns="28800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+mn-lt"/>
              </a:rPr>
              <a:t>Thank you!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5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9CED-A4A7-4BE3-B544-55E85B64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41375"/>
            <a:ext cx="11601450" cy="1325563"/>
          </a:xfrm>
        </p:spPr>
        <p:txBody>
          <a:bodyPr/>
          <a:lstStyle/>
          <a:p>
            <a:pPr algn="ctr"/>
            <a:r>
              <a:rPr lang="en-GB" dirty="0"/>
              <a:t>CEDAR (Centre for Mind and Creativity Research)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7D0F8-24E0-4183-9107-6C11D483B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6436" y="2416175"/>
            <a:ext cx="4283364" cy="4579938"/>
          </a:xfrm>
        </p:spPr>
        <p:txBody>
          <a:bodyPr>
            <a:normAutofit/>
          </a:bodyPr>
          <a:lstStyle/>
          <a:p>
            <a:r>
              <a:rPr lang="en-GB" dirty="0"/>
              <a:t>Marina Wimmer (SAS, Psychology)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/>
              <a:t>Research </a:t>
            </a:r>
            <a:r>
              <a:rPr lang="en-GB" smtClean="0"/>
              <a:t>lead- </a:t>
            </a:r>
            <a:r>
              <a:rPr lang="en-GB" dirty="0"/>
              <a:t>Psychology</a:t>
            </a:r>
          </a:p>
          <a:p>
            <a:pPr lvl="1"/>
            <a:r>
              <a:rPr lang="en-GB" dirty="0"/>
              <a:t>Expert in cognition and cognitive development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9D6344-F94A-43A1-B4B5-217279F9B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6175"/>
            <a:ext cx="5181600" cy="4351338"/>
          </a:xfrm>
        </p:spPr>
        <p:txBody>
          <a:bodyPr>
            <a:normAutofit/>
          </a:bodyPr>
          <a:lstStyle/>
          <a:p>
            <a:r>
              <a:rPr lang="en-GB" dirty="0"/>
              <a:t>Suha Jaradat (</a:t>
            </a:r>
            <a:r>
              <a:rPr lang="en-GB" dirty="0" smtClean="0"/>
              <a:t>SCEBE</a:t>
            </a:r>
            <a:r>
              <a:rPr lang="en-GB" dirty="0"/>
              <a:t>, </a:t>
            </a:r>
            <a:r>
              <a:rPr lang="en-GB" dirty="0" smtClean="0"/>
              <a:t>Computing, Engineering </a:t>
            </a:r>
            <a:r>
              <a:rPr lang="en-GB" dirty="0"/>
              <a:t>and Built Environment)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Research </a:t>
            </a:r>
            <a:r>
              <a:rPr lang="en-GB" dirty="0" smtClean="0"/>
              <a:t>lead-Built Environment</a:t>
            </a:r>
            <a:endParaRPr lang="en-GB" dirty="0"/>
          </a:p>
          <a:p>
            <a:pPr lvl="1"/>
            <a:r>
              <a:rPr lang="en-GB" dirty="0"/>
              <a:t>Expert in architectural technology, interaction of buildings and people</a:t>
            </a:r>
          </a:p>
        </p:txBody>
      </p:sp>
      <p:pic>
        <p:nvPicPr>
          <p:cNvPr id="7" name="Picture 6" descr="A person wearing a head scarf&#10;&#10;Description automatically generated with medium confidence">
            <a:extLst>
              <a:ext uri="{FF2B5EF4-FFF2-40B4-BE49-F238E27FC236}">
                <a16:creationId xmlns:a16="http://schemas.microsoft.com/office/drawing/2014/main" id="{F71B837C-7166-4B92-BE53-4901CA421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370" y="3228976"/>
            <a:ext cx="1416844" cy="1133475"/>
          </a:xfrm>
          <a:prstGeom prst="rect">
            <a:avLst/>
          </a:prstGeom>
        </p:spPr>
      </p:pic>
      <p:pic>
        <p:nvPicPr>
          <p:cNvPr id="8" name="Picture 7" descr="A picture containing person, wall, indoor, smiling&#10;&#10;Description automatically generated">
            <a:extLst>
              <a:ext uri="{FF2B5EF4-FFF2-40B4-BE49-F238E27FC236}">
                <a16:creationId xmlns:a16="http://schemas.microsoft.com/office/drawing/2014/main" id="{CCB6571A-B868-49BF-8D7D-6C9A7CD7E7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43" t="20629"/>
          <a:stretch/>
        </p:blipFill>
        <p:spPr>
          <a:xfrm>
            <a:off x="4881114" y="3175633"/>
            <a:ext cx="1002102" cy="11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4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9CED-A4A7-4BE3-B544-55E85B64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47581"/>
            <a:ext cx="10820400" cy="1107996"/>
          </a:xfrm>
        </p:spPr>
        <p:txBody>
          <a:bodyPr/>
          <a:lstStyle/>
          <a:p>
            <a:r>
              <a:rPr lang="en-GB" dirty="0"/>
              <a:t>Societal and Economic Challenges: “Mind and Creativity”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7D0F8-24E0-4183-9107-6C11D483B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9555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Challenge 1: Humans need to adapt in a fast changing world for sustained productivity</a:t>
            </a:r>
          </a:p>
          <a:p>
            <a:pPr lvl="1"/>
            <a:r>
              <a:rPr lang="en-GB" dirty="0"/>
              <a:t>OECD, Education Project, 2030</a:t>
            </a:r>
          </a:p>
          <a:p>
            <a:pPr lvl="1"/>
            <a:r>
              <a:rPr lang="en-GB" dirty="0"/>
              <a:t>WEF, Future of Jobs Report, 2020</a:t>
            </a:r>
          </a:p>
          <a:p>
            <a:pPr lvl="1"/>
            <a:r>
              <a:rPr lang="en-GB" dirty="0"/>
              <a:t>WHO, 2019</a:t>
            </a:r>
          </a:p>
          <a:p>
            <a:pPr marL="457200" lvl="1" indent="0">
              <a:buNone/>
            </a:pPr>
            <a:endParaRPr lang="en-GB" sz="1800" dirty="0">
              <a:latin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sz="2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Challenge 2: Environments are limited in adaptation  (buildings, infrastructure, software, machines)</a:t>
            </a:r>
          </a:p>
          <a:p>
            <a:pPr lvl="1"/>
            <a:r>
              <a:rPr lang="en-GB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Darpa</a:t>
            </a:r>
            <a:r>
              <a:rPr lang="en-GB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2018 </a:t>
            </a:r>
          </a:p>
          <a:p>
            <a:pPr lvl="1"/>
            <a:r>
              <a:rPr lang="en-GB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UN, 2021 (“urgent need for resilient infrastructure”. sustainable development goals 9: industries, innovation and infrastructure; 11 sustainable </a:t>
            </a:r>
            <a:r>
              <a:rPr lang="en-GB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cities and communities</a:t>
            </a:r>
            <a:r>
              <a:rPr lang="en-GB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0E76F774-5138-4BC0-8113-C3129EC4A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328004" y="2172466"/>
            <a:ext cx="2401541" cy="1603375"/>
          </a:xfrm>
          <a:prstGeom prst="rect">
            <a:avLst/>
          </a:prstGeom>
        </p:spPr>
      </p:pic>
      <p:pic>
        <p:nvPicPr>
          <p:cNvPr id="8" name="Picture 7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90187F8D-A39F-4C9F-B456-205C4D657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329934" y="2397918"/>
            <a:ext cx="2399611" cy="1603376"/>
          </a:xfrm>
          <a:prstGeom prst="rect">
            <a:avLst/>
          </a:prstGeom>
        </p:spPr>
      </p:pic>
      <p:pic>
        <p:nvPicPr>
          <p:cNvPr id="10" name="Picture 9" descr="A picture containing table, ground, sitting, floor&#10;&#10;Description automatically generated">
            <a:extLst>
              <a:ext uri="{FF2B5EF4-FFF2-40B4-BE49-F238E27FC236}">
                <a16:creationId xmlns:a16="http://schemas.microsoft.com/office/drawing/2014/main" id="{84AEC392-C96F-4BA0-B6C1-8E3879569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9281049" y="4612932"/>
            <a:ext cx="2495449" cy="1404033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B1C3B891-74E5-4F67-90B9-12B6BE4304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9281049" y="4794419"/>
            <a:ext cx="2495448" cy="18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6B90-242F-4DC1-865D-5E2CF31B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1166231" cy="2216452"/>
          </a:xfrm>
        </p:spPr>
        <p:txBody>
          <a:bodyPr/>
          <a:lstStyle/>
          <a:p>
            <a:r>
              <a:rPr lang="en-GB" sz="4000" dirty="0"/>
              <a:t>Vision for CEDAR </a:t>
            </a:r>
            <a:br>
              <a:rPr lang="en-GB" sz="4000" dirty="0"/>
            </a:br>
            <a:r>
              <a:rPr lang="en-GB" sz="4000" dirty="0"/>
              <a:t>(Centre for Mind and Creativity Research)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8F8A-3C77-4DE6-BBCC-A6875B930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95963"/>
            <a:ext cx="417342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 1:  Humans adapting to environmental changes</a:t>
            </a:r>
          </a:p>
          <a:p>
            <a:pPr lvl="1"/>
            <a:r>
              <a:rPr lang="en-US" dirty="0"/>
              <a:t>Address a societal challenge relating to security or the environment (STFC, £2,000,000) </a:t>
            </a:r>
          </a:p>
          <a:p>
            <a:pPr lvl="1"/>
            <a:r>
              <a:rPr lang="en-US" dirty="0"/>
              <a:t>Healthy ageing catalyst awards (UKRI, £1,600,000)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1A34D-C40F-404F-8B36-5ACE447F0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0434" y="1825625"/>
            <a:ext cx="428336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 2: Environmental adaption with human cognition at its core</a:t>
            </a:r>
          </a:p>
          <a:p>
            <a:pPr lvl="1"/>
            <a:r>
              <a:rPr lang="en-US" dirty="0"/>
              <a:t>Build a network to enable resilient solutions for future UK systems (EPSRC, £2,250,000)</a:t>
            </a:r>
          </a:p>
          <a:p>
            <a:pPr lvl="1"/>
            <a:r>
              <a:rPr lang="en-US" dirty="0"/>
              <a:t>High-risk speculative engineering and ICT research: new horizons (EPSRC, 10,000,000)</a:t>
            </a:r>
          </a:p>
          <a:p>
            <a:endParaRPr lang="en-GB" dirty="0"/>
          </a:p>
        </p:txBody>
      </p:sp>
      <p:pic>
        <p:nvPicPr>
          <p:cNvPr id="5" name="Graphic 4" descr="Head with gears outline">
            <a:extLst>
              <a:ext uri="{FF2B5EF4-FFF2-40B4-BE49-F238E27FC236}">
                <a16:creationId xmlns:a16="http://schemas.microsoft.com/office/drawing/2014/main" id="{0B210C4B-BF65-4DFF-B041-73130AD8B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42594" y="2510632"/>
            <a:ext cx="3684588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6B90-242F-4DC1-865D-5E2CF31B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1166231" cy="2216452"/>
          </a:xfrm>
        </p:spPr>
        <p:txBody>
          <a:bodyPr/>
          <a:lstStyle/>
          <a:p>
            <a:r>
              <a:rPr lang="en-GB" sz="4000" dirty="0"/>
              <a:t>Vision for CEDAR </a:t>
            </a:r>
            <a:br>
              <a:rPr lang="en-GB" sz="4000" dirty="0"/>
            </a:br>
            <a:r>
              <a:rPr lang="en-GB" sz="4000" dirty="0"/>
              <a:t>(Centre for Mind and Creativity Research)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8F8A-3C77-4DE6-BBCC-A6875B930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95963"/>
            <a:ext cx="4173420" cy="4351338"/>
          </a:xfrm>
        </p:spPr>
        <p:txBody>
          <a:bodyPr>
            <a:normAutofit/>
          </a:bodyPr>
          <a:lstStyle/>
          <a:p>
            <a:r>
              <a:rPr lang="en-US" dirty="0"/>
              <a:t>Challenge 1:  Humans adapting to environmental changes</a:t>
            </a:r>
          </a:p>
          <a:p>
            <a:pPr lvl="1"/>
            <a:r>
              <a:rPr lang="en-GB" dirty="0"/>
              <a:t>Research from Arts</a:t>
            </a:r>
          </a:p>
          <a:p>
            <a:pPr lvl="1"/>
            <a:r>
              <a:rPr lang="en-GB" dirty="0"/>
              <a:t>Research from Psychology </a:t>
            </a:r>
          </a:p>
          <a:p>
            <a:pPr lvl="1"/>
            <a:r>
              <a:rPr lang="en-GB" dirty="0"/>
              <a:t>Decision Science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1A34D-C40F-404F-8B36-5ACE447F0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0434" y="1825625"/>
            <a:ext cx="4283365" cy="4351338"/>
          </a:xfrm>
        </p:spPr>
        <p:txBody>
          <a:bodyPr>
            <a:normAutofit/>
          </a:bodyPr>
          <a:lstStyle/>
          <a:p>
            <a:r>
              <a:rPr lang="en-US" dirty="0"/>
              <a:t>Challenge 2: Environmental adaption with human cognition at its core</a:t>
            </a:r>
          </a:p>
          <a:p>
            <a:pPr lvl="1"/>
            <a:r>
              <a:rPr lang="en-US" dirty="0"/>
              <a:t>Research from the Built environment</a:t>
            </a:r>
          </a:p>
          <a:p>
            <a:pPr lvl="1"/>
            <a:r>
              <a:rPr lang="en-US" dirty="0"/>
              <a:t>Research from computing </a:t>
            </a:r>
          </a:p>
          <a:p>
            <a:endParaRPr lang="en-GB" dirty="0"/>
          </a:p>
        </p:txBody>
      </p:sp>
      <p:pic>
        <p:nvPicPr>
          <p:cNvPr id="5" name="Graphic 4" descr="Head with gears outline">
            <a:extLst>
              <a:ext uri="{FF2B5EF4-FFF2-40B4-BE49-F238E27FC236}">
                <a16:creationId xmlns:a16="http://schemas.microsoft.com/office/drawing/2014/main" id="{0B210C4B-BF65-4DFF-B041-73130AD8B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08134" y="2510632"/>
            <a:ext cx="3684588" cy="368458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E7739E-63A8-4A04-B8E9-C3855864A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49808" y="5316414"/>
            <a:ext cx="1571361" cy="785681"/>
          </a:xfrm>
          <a:prstGeom prst="rect">
            <a:avLst/>
          </a:prstGeom>
        </p:spPr>
      </p:pic>
      <p:pic>
        <p:nvPicPr>
          <p:cNvPr id="10" name="Picture 9" descr="A group of people sitting at long tables in a library&#10;&#10;Description automatically generated with low confidence">
            <a:extLst>
              <a:ext uri="{FF2B5EF4-FFF2-40B4-BE49-F238E27FC236}">
                <a16:creationId xmlns:a16="http://schemas.microsoft.com/office/drawing/2014/main" id="{9533FD20-E329-46D9-ACE0-AFF624B2E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910986" y="5231664"/>
            <a:ext cx="1607527" cy="1041677"/>
          </a:xfrm>
          <a:prstGeom prst="rect">
            <a:avLst/>
          </a:prstGeom>
        </p:spPr>
      </p:pic>
      <p:pic>
        <p:nvPicPr>
          <p:cNvPr id="13" name="Picture 12" descr="A picture containing outdoor, city, pylon, tower&#10;&#10;Description automatically generated">
            <a:extLst>
              <a:ext uri="{FF2B5EF4-FFF2-40B4-BE49-F238E27FC236}">
                <a16:creationId xmlns:a16="http://schemas.microsoft.com/office/drawing/2014/main" id="{CCC29C40-9B94-4036-B61B-7CF6CF9251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084406" y="5370392"/>
            <a:ext cx="1481832" cy="1111374"/>
          </a:xfrm>
          <a:prstGeom prst="rect">
            <a:avLst/>
          </a:prstGeom>
        </p:spPr>
      </p:pic>
      <p:pic>
        <p:nvPicPr>
          <p:cNvPr id="15" name="Picture 14" descr="A picture containing person, orange&#10;&#10;Description automatically generated">
            <a:extLst>
              <a:ext uri="{FF2B5EF4-FFF2-40B4-BE49-F238E27FC236}">
                <a16:creationId xmlns:a16="http://schemas.microsoft.com/office/drawing/2014/main" id="{8EC7BE67-2785-485D-B3EB-7155560F3F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9339271" y="5381020"/>
            <a:ext cx="1974153" cy="11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2F24-38BA-408D-A7AB-9C794A8C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831228"/>
            <a:ext cx="10720754" cy="553998"/>
          </a:xfrm>
        </p:spPr>
        <p:txBody>
          <a:bodyPr/>
          <a:lstStyle/>
          <a:p>
            <a:r>
              <a:rPr lang="en-GB" sz="4000" dirty="0"/>
              <a:t>Key Features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5083-D3A3-446C-B36B-3D40298E1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4"/>
            <a:ext cx="9829800" cy="467042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Overlap with computer science?</a:t>
            </a:r>
          </a:p>
          <a:p>
            <a:pPr lvl="1"/>
            <a:r>
              <a:rPr lang="en-GB" b="1" dirty="0"/>
              <a:t>Cognition at its core and not an add on 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Broader environment: climate, buildings, software, infrastructure in general</a:t>
            </a:r>
          </a:p>
          <a:p>
            <a:endParaRPr lang="en-GB" dirty="0"/>
          </a:p>
          <a:p>
            <a:r>
              <a:rPr lang="en-GB" dirty="0"/>
              <a:t>Professorial input</a:t>
            </a:r>
          </a:p>
          <a:p>
            <a:pPr lvl="1"/>
            <a:r>
              <a:rPr lang="en-GB" dirty="0"/>
              <a:t>4 professors</a:t>
            </a:r>
          </a:p>
          <a:p>
            <a:pPr lvl="1"/>
            <a:r>
              <a:rPr lang="en-GB" dirty="0"/>
              <a:t>International external professorial advisory group</a:t>
            </a:r>
          </a:p>
          <a:p>
            <a:endParaRPr lang="en-GB" dirty="0"/>
          </a:p>
          <a:p>
            <a:r>
              <a:rPr lang="en-GB" dirty="0"/>
              <a:t>Critical mass</a:t>
            </a:r>
          </a:p>
          <a:p>
            <a:pPr lvl="1"/>
            <a:r>
              <a:rPr lang="en-GB" dirty="0"/>
              <a:t>£700k in </a:t>
            </a:r>
            <a:r>
              <a:rPr lang="en-GB" b="1" dirty="0"/>
              <a:t>current</a:t>
            </a:r>
            <a:r>
              <a:rPr lang="en-GB" dirty="0"/>
              <a:t> grants =19 active grants, excluding 4 professors </a:t>
            </a:r>
          </a:p>
          <a:p>
            <a:pPr lvl="1"/>
            <a:r>
              <a:rPr lang="en-GB" dirty="0"/>
              <a:t>13 PhD students with DoS in CEDAR</a:t>
            </a:r>
          </a:p>
          <a:p>
            <a:pPr lvl="1"/>
            <a:r>
              <a:rPr lang="en-GB" dirty="0"/>
              <a:t>Potential for growth: bringing smaller excellence clusters together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60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E5AD5AD4-71B2-4E06-A0CD-DF5581BA9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07960" y="1443657"/>
            <a:ext cx="890220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FB6527-5984-4E16-98BC-0113A4E44C0B}"/>
              </a:ext>
            </a:extLst>
          </p:cNvPr>
          <p:cNvSpPr txBox="1"/>
          <p:nvPr/>
        </p:nvSpPr>
        <p:spPr>
          <a:xfrm>
            <a:off x="1644896" y="6176963"/>
            <a:ext cx="890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-a3.familysearch.org/wiki/en/Main_Page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528C3F-7BA9-437F-A54A-85DCE8AE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0164"/>
            <a:ext cx="10515600" cy="1325563"/>
          </a:xfrm>
        </p:spPr>
        <p:txBody>
          <a:bodyPr/>
          <a:lstStyle/>
          <a:p>
            <a:r>
              <a:rPr lang="en-GB" dirty="0"/>
              <a:t>Critical Mass and Activity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8F063-CF51-4132-9B45-0CB4B860DBE8}"/>
              </a:ext>
            </a:extLst>
          </p:cNvPr>
          <p:cNvGrpSpPr/>
          <p:nvPr/>
        </p:nvGrpSpPr>
        <p:grpSpPr>
          <a:xfrm>
            <a:off x="9286557" y="2441310"/>
            <a:ext cx="2210175" cy="921779"/>
            <a:chOff x="9342243" y="3063881"/>
            <a:chExt cx="2210175" cy="92177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1A4100A-17FB-480C-9170-34476893D249}"/>
                </a:ext>
              </a:extLst>
            </p:cNvPr>
            <p:cNvCxnSpPr/>
            <p:nvPr/>
          </p:nvCxnSpPr>
          <p:spPr>
            <a:xfrm flipH="1">
              <a:off x="9342243" y="3523596"/>
              <a:ext cx="700391" cy="462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ACE8D9-91FB-4360-99E2-061D47E52D78}"/>
                </a:ext>
              </a:extLst>
            </p:cNvPr>
            <p:cNvSpPr txBox="1"/>
            <p:nvPr/>
          </p:nvSpPr>
          <p:spPr>
            <a:xfrm>
              <a:off x="10069285" y="3063881"/>
              <a:ext cx="1483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Kyoto University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577A24-804C-4BE8-A0D7-2835703D9F75}"/>
              </a:ext>
            </a:extLst>
          </p:cNvPr>
          <p:cNvGrpSpPr/>
          <p:nvPr/>
        </p:nvGrpSpPr>
        <p:grpSpPr>
          <a:xfrm>
            <a:off x="6634264" y="3268493"/>
            <a:ext cx="2178996" cy="2819746"/>
            <a:chOff x="6634264" y="3268493"/>
            <a:chExt cx="2178996" cy="281974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D7804FA-B454-4EA7-A72C-DAE574B6191A}"/>
                </a:ext>
              </a:extLst>
            </p:cNvPr>
            <p:cNvCxnSpPr/>
            <p:nvPr/>
          </p:nvCxnSpPr>
          <p:spPr>
            <a:xfrm flipH="1" flipV="1">
              <a:off x="6634264" y="3268493"/>
              <a:ext cx="953310" cy="10894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74F5ED-7554-44B6-AC98-52896D29C392}"/>
                </a:ext>
              </a:extLst>
            </p:cNvPr>
            <p:cNvSpPr txBox="1"/>
            <p:nvPr/>
          </p:nvSpPr>
          <p:spPr>
            <a:xfrm>
              <a:off x="7354111" y="4610911"/>
              <a:ext cx="145914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Middle Eastern Technical University</a:t>
              </a:r>
            </a:p>
            <a:p>
              <a:endParaRPr lang="en-GB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ABEEE0-458F-4E1A-A665-251DDD0A67C8}"/>
              </a:ext>
            </a:extLst>
          </p:cNvPr>
          <p:cNvGrpSpPr/>
          <p:nvPr/>
        </p:nvGrpSpPr>
        <p:grpSpPr>
          <a:xfrm>
            <a:off x="5779386" y="709907"/>
            <a:ext cx="3949131" cy="1947146"/>
            <a:chOff x="5779387" y="709907"/>
            <a:chExt cx="3773174" cy="194714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52A03B-93C1-4B9D-BF61-C55691BE5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9387" y="1887744"/>
              <a:ext cx="922970" cy="7693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5DD1DA-2A75-4D63-9E5A-3B8F2E1B4717}"/>
                </a:ext>
              </a:extLst>
            </p:cNvPr>
            <p:cNvSpPr txBox="1"/>
            <p:nvPr/>
          </p:nvSpPr>
          <p:spPr>
            <a:xfrm>
              <a:off x="6614808" y="709907"/>
              <a:ext cx="293775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Napier: Psychology, Teacher Education, Computing, Arts, Ecology, Climate and Built Environment </a:t>
              </a:r>
              <a:r>
                <a:rPr lang="en-GB" dirty="0"/>
                <a:t>(N = 22, plus 13 PhDs)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290E66-CE6F-40D8-A3DA-5FA74008C35E}"/>
              </a:ext>
            </a:extLst>
          </p:cNvPr>
          <p:cNvGrpSpPr/>
          <p:nvPr/>
        </p:nvGrpSpPr>
        <p:grpSpPr>
          <a:xfrm>
            <a:off x="4648194" y="1337245"/>
            <a:ext cx="2140090" cy="1325563"/>
            <a:chOff x="4688727" y="1077124"/>
            <a:chExt cx="2140090" cy="1325563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AFE29F2-800E-462F-ABB4-E5B791EB522C}"/>
                </a:ext>
              </a:extLst>
            </p:cNvPr>
            <p:cNvCxnSpPr/>
            <p:nvPr/>
          </p:nvCxnSpPr>
          <p:spPr>
            <a:xfrm>
              <a:off x="5655740" y="1505916"/>
              <a:ext cx="136190" cy="896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8235556-9006-4A40-B9DA-D4504D6CBE4E}"/>
                </a:ext>
              </a:extLst>
            </p:cNvPr>
            <p:cNvSpPr txBox="1"/>
            <p:nvPr/>
          </p:nvSpPr>
          <p:spPr>
            <a:xfrm>
              <a:off x="4688727" y="1077124"/>
              <a:ext cx="214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Glasgow University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9015AC-E996-4A29-B1B4-5BF4301BCCF3}"/>
              </a:ext>
            </a:extLst>
          </p:cNvPr>
          <p:cNvGrpSpPr/>
          <p:nvPr/>
        </p:nvGrpSpPr>
        <p:grpSpPr>
          <a:xfrm>
            <a:off x="2612406" y="1244465"/>
            <a:ext cx="3236072" cy="1325563"/>
            <a:chOff x="2658890" y="1074974"/>
            <a:chExt cx="3236072" cy="132556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68491D6-1632-4AF4-ABB4-B611739059AC}"/>
                </a:ext>
              </a:extLst>
            </p:cNvPr>
            <p:cNvCxnSpPr/>
            <p:nvPr/>
          </p:nvCxnSpPr>
          <p:spPr>
            <a:xfrm>
              <a:off x="4262804" y="1446456"/>
              <a:ext cx="1632158" cy="954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072FA5-44F5-4ED5-95E0-436B3A8E0CC2}"/>
                </a:ext>
              </a:extLst>
            </p:cNvPr>
            <p:cNvSpPr txBox="1"/>
            <p:nvPr/>
          </p:nvSpPr>
          <p:spPr>
            <a:xfrm>
              <a:off x="2658890" y="1074974"/>
              <a:ext cx="214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Dundee University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F6D78EE-21C8-4473-AB02-17006F48C7C2}"/>
              </a:ext>
            </a:extLst>
          </p:cNvPr>
          <p:cNvSpPr txBox="1"/>
          <p:nvPr/>
        </p:nvSpPr>
        <p:spPr>
          <a:xfrm>
            <a:off x="389106" y="2315182"/>
            <a:ext cx="2940649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19 active grants from Napier’s CEDAR members: £700K</a:t>
            </a:r>
          </a:p>
          <a:p>
            <a:endParaRPr lang="en-GB" sz="2400" dirty="0"/>
          </a:p>
          <a:p>
            <a:r>
              <a:rPr lang="en-GB" sz="2400" dirty="0"/>
              <a:t>SFC, SIPR, British Academy, Scottish housing construction infrastructure, Innovate UK and GCRF, </a:t>
            </a:r>
          </a:p>
        </p:txBody>
      </p:sp>
      <p:pic>
        <p:nvPicPr>
          <p:cNvPr id="35" name="Picture 34" descr="A group of people looking at a poster&#10;&#10;Description automatically generated with low confidence">
            <a:extLst>
              <a:ext uri="{FF2B5EF4-FFF2-40B4-BE49-F238E27FC236}">
                <a16:creationId xmlns:a16="http://schemas.microsoft.com/office/drawing/2014/main" id="{DA5477A2-FE06-4AF6-9D93-19AC16A3D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44959" y="3619326"/>
            <a:ext cx="2221903" cy="1477329"/>
          </a:xfrm>
          <a:prstGeom prst="rect">
            <a:avLst/>
          </a:prstGeom>
        </p:spPr>
      </p:pic>
      <p:pic>
        <p:nvPicPr>
          <p:cNvPr id="44" name="Picture 4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609444CB-946D-40AC-A860-2EAFCE3BE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916313" y="4015131"/>
            <a:ext cx="3013888" cy="2011268"/>
          </a:xfrm>
          <a:prstGeom prst="rect">
            <a:avLst/>
          </a:prstGeom>
        </p:spPr>
      </p:pic>
      <p:pic>
        <p:nvPicPr>
          <p:cNvPr id="13" name="Picture 12" descr="A picture containing building, house, old, window&#10;&#10;Description automatically generated">
            <a:extLst>
              <a:ext uri="{FF2B5EF4-FFF2-40B4-BE49-F238E27FC236}">
                <a16:creationId xmlns:a16="http://schemas.microsoft.com/office/drawing/2014/main" id="{3B83A2E6-4560-4F80-A58C-88079590A5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58" y="4521806"/>
            <a:ext cx="2781090" cy="19745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4B953F5-7C51-4DE3-BB14-C3F0BD1836A0}"/>
              </a:ext>
            </a:extLst>
          </p:cNvPr>
          <p:cNvSpPr txBox="1"/>
          <p:nvPr/>
        </p:nvSpPr>
        <p:spPr>
          <a:xfrm>
            <a:off x="3765424" y="972059"/>
            <a:ext cx="257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Edinburgh University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301287-52FD-4A01-BA9C-4D3455D90753}"/>
              </a:ext>
            </a:extLst>
          </p:cNvPr>
          <p:cNvCxnSpPr>
            <a:cxnSpLocks/>
          </p:cNvCxnSpPr>
          <p:nvPr/>
        </p:nvCxnSpPr>
        <p:spPr>
          <a:xfrm>
            <a:off x="3930201" y="1832348"/>
            <a:ext cx="1829137" cy="769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2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2F24-38BA-408D-A7AB-9C794A8C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293533"/>
            <a:ext cx="10720754" cy="2215991"/>
          </a:xfrm>
        </p:spPr>
        <p:txBody>
          <a:bodyPr/>
          <a:lstStyle/>
          <a:p>
            <a:pPr algn="ctr"/>
            <a:r>
              <a:rPr lang="en-GB" sz="4000"/>
              <a:t>CEDAR’s</a:t>
            </a:r>
            <a:br>
              <a:rPr lang="en-GB" sz="4000"/>
            </a:br>
            <a:r>
              <a:rPr lang="en-GB" sz="4000"/>
              <a:t>(Centre for Mind and Creativity Research) Physical Footprint</a:t>
            </a:r>
            <a:br>
              <a:rPr lang="en-GB" sz="400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5083-D3A3-446C-B36B-3D40298E1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156604"/>
            <a:ext cx="4963064" cy="4339445"/>
          </a:xfrm>
        </p:spPr>
        <p:txBody>
          <a:bodyPr>
            <a:normAutofit/>
          </a:bodyPr>
          <a:lstStyle/>
          <a:p>
            <a:r>
              <a:rPr lang="en-GB" b="1" dirty="0"/>
              <a:t>Immersive environment suite</a:t>
            </a:r>
            <a:r>
              <a:rPr lang="en-GB" dirty="0"/>
              <a:t>: laboratory housing state of the art VR equipment (including combined eye tracking and software that is used in the building industry) that is </a:t>
            </a:r>
            <a:r>
              <a:rPr lang="en-GB" b="1" dirty="0"/>
              <a:t>unique to CEDAR </a:t>
            </a:r>
            <a:r>
              <a:rPr lang="en-GB" dirty="0"/>
              <a:t>and</a:t>
            </a:r>
            <a:r>
              <a:rPr lang="en-GB" b="1" dirty="0"/>
              <a:t> reflective of its interdisciplinarity </a:t>
            </a:r>
            <a:r>
              <a:rPr lang="en-GB" dirty="0"/>
              <a:t>– Floor 1 at Sighthill</a:t>
            </a:r>
          </a:p>
          <a:p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2D65A31A-191D-475A-ADD7-784C06C51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817150" y="2287721"/>
            <a:ext cx="4536650" cy="43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28C3F-7BA9-437F-A54A-85DCE8AE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536"/>
            <a:ext cx="10515600" cy="1107996"/>
          </a:xfrm>
        </p:spPr>
        <p:txBody>
          <a:bodyPr/>
          <a:lstStyle/>
          <a:p>
            <a:pPr algn="ctr"/>
            <a:r>
              <a:rPr lang="en-GB" dirty="0"/>
              <a:t>Example of key immediate priorities and activities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79A3F2-03A4-47E8-A625-E59EE716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351"/>
            <a:ext cx="10515600" cy="4037612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Funding </a:t>
            </a:r>
          </a:p>
          <a:p>
            <a:pPr lvl="1"/>
            <a:r>
              <a:rPr lang="en-GB" dirty="0" err="1"/>
              <a:t>FindAPhD</a:t>
            </a:r>
            <a:endParaRPr lang="en-GB" dirty="0"/>
          </a:p>
          <a:p>
            <a:pPr lvl="1"/>
            <a:r>
              <a:rPr lang="en-GB" dirty="0"/>
              <a:t>Preparation of Marie </a:t>
            </a:r>
            <a:r>
              <a:rPr lang="en-GB" dirty="0" err="1"/>
              <a:t>Sklodowska</a:t>
            </a:r>
            <a:r>
              <a:rPr lang="en-GB" dirty="0"/>
              <a:t>-Curie doctoral training centre – new EU horizon program has internationality and engagement of social science and humanities in consortia at the core of its strategic priority. </a:t>
            </a:r>
            <a:endParaRPr lang="en-GB" b="1" dirty="0"/>
          </a:p>
          <a:p>
            <a:r>
              <a:rPr lang="en-GB" b="1" dirty="0"/>
              <a:t>Commercial and social enterprise</a:t>
            </a:r>
          </a:p>
          <a:p>
            <a:pPr lvl="1"/>
            <a:r>
              <a:rPr lang="en-GB" sz="2500" dirty="0"/>
              <a:t>Establish a commercially successful CPD training course for teachers promoting cognitive flexibility and creativity in education tying in with </a:t>
            </a:r>
            <a:r>
              <a:rPr lang="en-GB" sz="2500" dirty="0">
                <a:effectLst/>
                <a:ea typeface="Calibri" panose="020F0502020204030204" pitchFamily="34" charset="0"/>
              </a:rPr>
              <a:t>key strategic priorities promoting creativity and cognitive flexibility (</a:t>
            </a:r>
            <a:r>
              <a:rPr lang="en-GB" sz="25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OECD’s Future of Education Report 2030</a:t>
            </a:r>
            <a:r>
              <a:rPr lang="en-GB" sz="2500" u="sng" dirty="0">
                <a:effectLst/>
                <a:ea typeface="Calibri" panose="020F0502020204030204" pitchFamily="34" charset="0"/>
              </a:rPr>
              <a:t>; </a:t>
            </a:r>
            <a:r>
              <a:rPr lang="en-GB" sz="25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OECD report on Scottish Education and the curriculum for excellence of 2021</a:t>
            </a:r>
            <a:r>
              <a:rPr lang="en-GB" sz="2500" dirty="0">
                <a:effectLst/>
                <a:ea typeface="Calibri" panose="020F0502020204030204" pitchFamily="34" charset="0"/>
              </a:rPr>
              <a:t>)  </a:t>
            </a:r>
            <a:endParaRPr lang="en-GB" sz="2500" b="1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U Corporate General">
  <a:themeElements>
    <a:clrScheme name="ENU General Palette">
      <a:dk1>
        <a:srgbClr val="272928"/>
      </a:dk1>
      <a:lt1>
        <a:srgbClr val="FFFFFF"/>
      </a:lt1>
      <a:dk2>
        <a:srgbClr val="E82340"/>
      </a:dk2>
      <a:lt2>
        <a:srgbClr val="E9E9E9"/>
      </a:lt2>
      <a:accent1>
        <a:srgbClr val="62B0DC"/>
      </a:accent1>
      <a:accent2>
        <a:srgbClr val="FFCD02"/>
      </a:accent2>
      <a:accent3>
        <a:srgbClr val="849FA4"/>
      </a:accent3>
      <a:accent4>
        <a:srgbClr val="E82340"/>
      </a:accent4>
      <a:accent5>
        <a:srgbClr val="1B1E1E"/>
      </a:accent5>
      <a:accent6>
        <a:srgbClr val="DBDDDB"/>
      </a:accent6>
      <a:hlink>
        <a:srgbClr val="309AD0"/>
      </a:hlink>
      <a:folHlink>
        <a:srgbClr val="1A1E1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U General Template PPT_101120" id="{E2BCA337-0D41-2F47-B96E-EFBAAA764047}" vid="{80CACB30-08DC-F84A-A9A8-415B3E5343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ENU General Template PPT_101120</Template>
  <TotalTime>396</TotalTime>
  <Words>627</Words>
  <Application>Microsoft Office PowerPoint</Application>
  <PresentationFormat>Widescreen</PresentationFormat>
  <Paragraphs>92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Bold</vt:lpstr>
      <vt:lpstr>Arial Regular</vt:lpstr>
      <vt:lpstr>Calibri</vt:lpstr>
      <vt:lpstr>Calibri Light</vt:lpstr>
      <vt:lpstr>Symbol</vt:lpstr>
      <vt:lpstr>Times New Roman</vt:lpstr>
      <vt:lpstr>Wingdings</vt:lpstr>
      <vt:lpstr>ENU Corporate General</vt:lpstr>
      <vt:lpstr>Centre for Mind and Creativity Research (CEDAR)</vt:lpstr>
      <vt:lpstr>CEDAR (Centre for Mind and Creativity Research) Leads</vt:lpstr>
      <vt:lpstr>Societal and Economic Challenges: “Mind and Creativity” needed</vt:lpstr>
      <vt:lpstr>Vision for CEDAR  (Centre for Mind and Creativity Research)</vt:lpstr>
      <vt:lpstr>Vision for CEDAR  (Centre for Mind and Creativity Research)</vt:lpstr>
      <vt:lpstr>Key Features</vt:lpstr>
      <vt:lpstr>Critical Mass and Activity</vt:lpstr>
      <vt:lpstr>CEDAR’s (Centre for Mind and Creativity Research) Physical Footprint </vt:lpstr>
      <vt:lpstr>Example of key immediate priorities and activities</vt:lpstr>
      <vt:lpstr>First success story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for Mind and Creativity Research (CEDAR)</dc:title>
  <dc:creator>Marina Wimmer</dc:creator>
  <cp:lastModifiedBy>Jaradat, Suha</cp:lastModifiedBy>
  <cp:revision>15</cp:revision>
  <cp:lastPrinted>2019-04-04T16:32:46Z</cp:lastPrinted>
  <dcterms:created xsi:type="dcterms:W3CDTF">2021-11-29T10:20:09Z</dcterms:created>
  <dcterms:modified xsi:type="dcterms:W3CDTF">2022-09-21T12:41:48Z</dcterms:modified>
</cp:coreProperties>
</file>