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"/>
  </p:notesMasterIdLst>
  <p:sldIdLst>
    <p:sldId id="257" r:id="rId2"/>
    <p:sldId id="301" r:id="rId3"/>
    <p:sldId id="310" r:id="rId4"/>
    <p:sldId id="306" r:id="rId5"/>
    <p:sldId id="311" r:id="rId6"/>
    <p:sldId id="308" r:id="rId7"/>
    <p:sldId id="304" r:id="rId8"/>
    <p:sldId id="309" r:id="rId9"/>
    <p:sldId id="302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30D"/>
    <a:srgbClr val="FFFFFF"/>
    <a:srgbClr val="004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B51C-559A-4B0D-ADFC-5FEA83942051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2B2DE-E6A6-4D30-A790-56FD72037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0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Full_Branding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795" y="-155454"/>
            <a:ext cx="9128412" cy="7168911"/>
          </a:xfrm>
          <a:prstGeom prst="rect">
            <a:avLst/>
          </a:prstGeom>
          <a:noFill/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8352523" y="3933055"/>
            <a:ext cx="2448000" cy="244978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8" descr="Image displaying text: NHS Scotland Assure - Quality in the healthcare environment" title="NHS Scotland Assur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" y="288001"/>
            <a:ext cx="2881884" cy="753724"/>
          </a:xfrm>
          <a:prstGeom prst="rect">
            <a:avLst/>
          </a:prstGeom>
        </p:spPr>
      </p:pic>
      <p:cxnSp>
        <p:nvCxnSpPr>
          <p:cNvPr id="10" name="Straight Connector 9" descr="Decorative image" title="NHS Scotland Assure Branding Line"/>
          <p:cNvCxnSpPr/>
          <p:nvPr/>
        </p:nvCxnSpPr>
        <p:spPr>
          <a:xfrm>
            <a:off x="-48683" y="702000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96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cleaning staf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2175" y="3573020"/>
            <a:ext cx="5376000" cy="5376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7440149" y="3573016"/>
            <a:ext cx="1344149" cy="134400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27955DA9-7D55-4D26-B4E0-28C0CD48E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>
            <a:extLst>
              <a:ext uri="{FF2B5EF4-FFF2-40B4-BE49-F238E27FC236}">
                <a16:creationId xmlns:a16="http://schemas.microsoft.com/office/drawing/2014/main" id="{96B5FEBA-95F6-4F87-BC5D-CD0CB76D7BC8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45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engineer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2175" y="3573020"/>
            <a:ext cx="5376000" cy="5376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7440149" y="3573016"/>
            <a:ext cx="1344149" cy="134400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C752200A-2D45-4825-83DC-1862F8F91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>
            <a:extLst>
              <a:ext uri="{FF2B5EF4-FFF2-40B4-BE49-F238E27FC236}">
                <a16:creationId xmlns:a16="http://schemas.microsoft.com/office/drawing/2014/main" id="{BCD0A595-4F68-4057-ACE9-9E9B19E2EF5F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79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engineers passing each other on escalators with toolbox." title="NHS Scotland Assure Branding circle with image of engineer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2173" y="3573020"/>
            <a:ext cx="5376000" cy="5376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7440149" y="3573016"/>
            <a:ext cx="1344149" cy="134400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41643DD0-5912-4F49-9E55-A67FF91D0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9" name="Straight Connector 8" descr="Decorative image" title="NHS Scotland Assure Branding Line">
            <a:extLst>
              <a:ext uri="{FF2B5EF4-FFF2-40B4-BE49-F238E27FC236}">
                <a16:creationId xmlns:a16="http://schemas.microsoft.com/office/drawing/2014/main" id="{69843295-2178-4BF4-9FCE-40A4E756D19E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4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cleaning sta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50339" y="2615645"/>
            <a:ext cx="7488000" cy="7488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4992000" y="5349213"/>
            <a:ext cx="2208000" cy="220800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B0DB9F3F-181A-4B06-9571-282EF27E0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>
            <a:extLst>
              <a:ext uri="{FF2B5EF4-FFF2-40B4-BE49-F238E27FC236}">
                <a16:creationId xmlns:a16="http://schemas.microsoft.com/office/drawing/2014/main" id="{0A970CD3-5BDB-40BF-AAF9-2BF08F93C939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engin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50339" y="2615645"/>
            <a:ext cx="7488000" cy="7488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4992000" y="5328000"/>
            <a:ext cx="2208000" cy="220800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D2248E21-2726-4C9F-9B01-8FF8409EC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>
            <a:extLst>
              <a:ext uri="{FF2B5EF4-FFF2-40B4-BE49-F238E27FC236}">
                <a16:creationId xmlns:a16="http://schemas.microsoft.com/office/drawing/2014/main" id="{82709D91-07A3-4E18-AFA9-F11E084903F7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104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engineers passing each other on escalators with toolbox." title="NHS Scotland Assure Branding circle with image of engine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50343" y="2615642"/>
            <a:ext cx="7499789" cy="7499789"/>
          </a:xfrm>
          <a:prstGeom prst="rect">
            <a:avLst/>
          </a:prstGeom>
          <a:noFill/>
        </p:spPr>
      </p:pic>
      <p:sp>
        <p:nvSpPr>
          <p:cNvPr id="8" name="Oval 7"/>
          <p:cNvSpPr>
            <a:spLocks/>
          </p:cNvSpPr>
          <p:nvPr/>
        </p:nvSpPr>
        <p:spPr>
          <a:xfrm>
            <a:off x="4992000" y="5328000"/>
            <a:ext cx="2208000" cy="220800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5D864706-9299-430A-9573-198414825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>
            <a:extLst>
              <a:ext uri="{FF2B5EF4-FFF2-40B4-BE49-F238E27FC236}">
                <a16:creationId xmlns:a16="http://schemas.microsoft.com/office/drawing/2014/main" id="{E66EA2E1-B851-40BF-83C0-4B96E680FDDB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697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75" y="3140969"/>
            <a:ext cx="8160000" cy="6720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68080" y="2852936"/>
            <a:ext cx="1968000" cy="196800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B2C263B8-1F6A-4CC0-B2B5-7BE5F1151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>
            <a:extLst>
              <a:ext uri="{FF2B5EF4-FFF2-40B4-BE49-F238E27FC236}">
                <a16:creationId xmlns:a16="http://schemas.microsoft.com/office/drawing/2014/main" id="{507E591D-4CCD-40E6-8077-0E84B0CFDD3C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387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3849">
            <a:off x="-764410" y="5094922"/>
            <a:ext cx="2676340" cy="28024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99456" y="5229200"/>
            <a:ext cx="960000" cy="96000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52C6A9CD-8523-44AE-96C3-5F0E988BE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0" name="Straight Connector 9" descr="Decorative image" title="NHS Scotland Assure Branding Line">
            <a:extLst>
              <a:ext uri="{FF2B5EF4-FFF2-40B4-BE49-F238E27FC236}">
                <a16:creationId xmlns:a16="http://schemas.microsoft.com/office/drawing/2014/main" id="{B490C79F-5F45-44C6-9E3A-4AE836BE12BC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10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92" y="1046123"/>
            <a:ext cx="14057967" cy="110459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75412" y="1913465"/>
            <a:ext cx="1920000" cy="1920000"/>
          </a:xfrm>
          <a:prstGeom prst="ellipse">
            <a:avLst/>
          </a:prstGeom>
          <a:solidFill>
            <a:srgbClr val="0096DC">
              <a:alpha val="89804"/>
            </a:srgbClr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7756" y="3140969"/>
            <a:ext cx="52805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800" b="1" i="0" u="none" strike="noStrike" kern="1200" cap="none" spc="0" normalizeH="0" baseline="0" noProof="0" dirty="0">
                <a:ln>
                  <a:noFill/>
                </a:ln>
                <a:solidFill>
                  <a:srgbClr val="00A2E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</a:p>
        </p:txBody>
      </p:sp>
      <p:pic>
        <p:nvPicPr>
          <p:cNvPr id="10" name="Picture 9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87B48ECF-10F2-4AB5-9BD6-4F50B3A2F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>
            <a:extLst>
              <a:ext uri="{FF2B5EF4-FFF2-40B4-BE49-F238E27FC236}">
                <a16:creationId xmlns:a16="http://schemas.microsoft.com/office/drawing/2014/main" id="{7764F3CF-9BA3-4EAE-A163-EE2FF283BE9E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7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7291">
            <a:off x="10099736" y="5347584"/>
            <a:ext cx="3965149" cy="233549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872475" y="6453335"/>
            <a:ext cx="928048" cy="921703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2240D3BD-9771-49EB-A2DD-A987C01B4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9" name="Straight Connector 8" descr="Decorative image" title="NHS Scotland Assure Branding Line">
            <a:extLst>
              <a:ext uri="{FF2B5EF4-FFF2-40B4-BE49-F238E27FC236}">
                <a16:creationId xmlns:a16="http://schemas.microsoft.com/office/drawing/2014/main" id="{E482E7DD-FD54-4909-93E2-F8868F2F4F6E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2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Full_Branding_Circle_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displaying two NHS cleaning staff walking through an NHS building" title="NHS Scotland Assure Branding circle with image of cleaning sta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6333" y="319333"/>
            <a:ext cx="6219337" cy="6219337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8400523" y="4005331"/>
            <a:ext cx="2400000" cy="240000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C0BC8148-CD2F-4F50-AAC6-F40FF5DAD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" y="288001"/>
            <a:ext cx="2881884" cy="753724"/>
          </a:xfrm>
          <a:prstGeom prst="rect">
            <a:avLst/>
          </a:prstGeom>
        </p:spPr>
      </p:pic>
      <p:cxnSp>
        <p:nvCxnSpPr>
          <p:cNvPr id="7" name="Straight Connector 6" descr="Decorative image" title="NHS Scotland Assure Branding Line">
            <a:extLst>
              <a:ext uri="{FF2B5EF4-FFF2-40B4-BE49-F238E27FC236}">
                <a16:creationId xmlns:a16="http://schemas.microsoft.com/office/drawing/2014/main" id="{CF4F7B68-4D4C-4E5C-AC34-D4F8B4E93ADB}"/>
              </a:ext>
            </a:extLst>
          </p:cNvPr>
          <p:cNvCxnSpPr/>
          <p:nvPr/>
        </p:nvCxnSpPr>
        <p:spPr>
          <a:xfrm>
            <a:off x="-48683" y="702000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47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ircle conn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3109" y="2276872"/>
            <a:ext cx="12160953" cy="2880320"/>
            <a:chOff x="-1116632" y="2636912"/>
            <a:chExt cx="8821489" cy="2099002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116632" y="3680158"/>
              <a:ext cx="8821489" cy="62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830539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24177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-27703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-311521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2241771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830539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2" name="Picture 11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BF270267-0BBC-41E9-A240-CB2B56F64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3" name="Straight Connector 12" descr="Decorative image" title="NHS Scotland Assure Branding Line">
            <a:extLst>
              <a:ext uri="{FF2B5EF4-FFF2-40B4-BE49-F238E27FC236}">
                <a16:creationId xmlns:a16="http://schemas.microsoft.com/office/drawing/2014/main" id="{622089D7-DF71-4AC8-8DAA-79F10111FF08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822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3109" y="2564904"/>
            <a:ext cx="12315109" cy="2112000"/>
            <a:chOff x="-1759076" y="2636912"/>
            <a:chExt cx="12713472" cy="2173617"/>
          </a:xfrm>
        </p:grpSpPr>
        <p:cxnSp>
          <p:nvCxnSpPr>
            <p:cNvPr id="3" name="Straight Connector 2"/>
            <p:cNvCxnSpPr>
              <a:cxnSpLocks/>
            </p:cNvCxnSpPr>
            <p:nvPr/>
          </p:nvCxnSpPr>
          <p:spPr>
            <a:xfrm>
              <a:off x="-1759076" y="3717032"/>
              <a:ext cx="127134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7524326" y="2636912"/>
              <a:ext cx="2180318" cy="21736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86003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195734" y="2636912"/>
              <a:ext cx="2180318" cy="21736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-396554" y="2636912"/>
              <a:ext cx="2180318" cy="21736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-432049" y="2636912"/>
              <a:ext cx="2180318" cy="2173617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2195734" y="2636912"/>
              <a:ext cx="2180318" cy="2173617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4860030" y="2636912"/>
              <a:ext cx="2180318" cy="2173617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7524326" y="2636912"/>
              <a:ext cx="2180318" cy="2173617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4" name="Picture 13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09907114-CCC3-4595-B882-B8305F533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5" name="Straight Connector 14" descr="Decorative image" title="NHS Scotland Assure Branding Line">
            <a:extLst>
              <a:ext uri="{FF2B5EF4-FFF2-40B4-BE49-F238E27FC236}">
                <a16:creationId xmlns:a16="http://schemas.microsoft.com/office/drawing/2014/main" id="{84A80735-A0B7-4F09-95EF-B2354F8C343C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355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-77222" y="3668937"/>
            <a:ext cx="12317905" cy="257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4F981DB-C82D-43F5-9F9C-35661FCD2F71}"/>
              </a:ext>
            </a:extLst>
          </p:cNvPr>
          <p:cNvSpPr/>
          <p:nvPr/>
        </p:nvSpPr>
        <p:spPr>
          <a:xfrm>
            <a:off x="2893177" y="2972936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7F37A6-C5C2-42A9-A063-3199645E0AA6}"/>
              </a:ext>
            </a:extLst>
          </p:cNvPr>
          <p:cNvSpPr/>
          <p:nvPr/>
        </p:nvSpPr>
        <p:spPr>
          <a:xfrm>
            <a:off x="9438548" y="2972936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48F8A2-7683-4EC7-8180-F467955EE393}"/>
              </a:ext>
            </a:extLst>
          </p:cNvPr>
          <p:cNvSpPr/>
          <p:nvPr/>
        </p:nvSpPr>
        <p:spPr>
          <a:xfrm>
            <a:off x="7299687" y="2961829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E1D662-350E-454F-9BC6-59A66C5900FE}"/>
              </a:ext>
            </a:extLst>
          </p:cNvPr>
          <p:cNvSpPr/>
          <p:nvPr/>
        </p:nvSpPr>
        <p:spPr>
          <a:xfrm>
            <a:off x="5102953" y="2972936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862894-0B79-4EA3-A782-E7C8E807CBA3}"/>
              </a:ext>
            </a:extLst>
          </p:cNvPr>
          <p:cNvSpPr/>
          <p:nvPr/>
        </p:nvSpPr>
        <p:spPr>
          <a:xfrm>
            <a:off x="736849" y="2972936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607249" y="2852937"/>
            <a:ext cx="1680000" cy="1680000"/>
          </a:xfrm>
          <a:prstGeom prst="donut">
            <a:avLst>
              <a:gd name="adj" fmla="val 8546"/>
            </a:avLst>
          </a:prstGeom>
          <a:solidFill>
            <a:srgbClr val="004785"/>
          </a:solidFill>
          <a:ln>
            <a:solidFill>
              <a:srgbClr val="0047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9192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Donut 9"/>
          <p:cNvSpPr/>
          <p:nvPr/>
        </p:nvSpPr>
        <p:spPr>
          <a:xfrm>
            <a:off x="4978821" y="2852937"/>
            <a:ext cx="1680000" cy="1680000"/>
          </a:xfrm>
          <a:prstGeom prst="donut">
            <a:avLst>
              <a:gd name="adj" fmla="val 8546"/>
            </a:avLst>
          </a:prstGeom>
          <a:solidFill>
            <a:srgbClr val="004785"/>
          </a:solidFill>
          <a:ln>
            <a:solidFill>
              <a:srgbClr val="0047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9192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7179687" y="2852937"/>
            <a:ext cx="1680000" cy="1632000"/>
          </a:xfrm>
          <a:prstGeom prst="donut">
            <a:avLst>
              <a:gd name="adj" fmla="val 8546"/>
            </a:avLst>
          </a:prstGeom>
          <a:solidFill>
            <a:srgbClr val="6C2383"/>
          </a:solidFill>
          <a:ln>
            <a:solidFill>
              <a:srgbClr val="6C2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9192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9310677" y="2852936"/>
            <a:ext cx="1680000" cy="1680000"/>
          </a:xfrm>
          <a:prstGeom prst="donut">
            <a:avLst>
              <a:gd name="adj" fmla="val 8546"/>
            </a:avLst>
          </a:prstGeom>
          <a:solidFill>
            <a:srgbClr val="004785"/>
          </a:solidFill>
          <a:ln>
            <a:solidFill>
              <a:srgbClr val="0047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9192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5AD2AF7B-BA2F-49FB-8B10-DE5B1081A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7" name="Straight Connector 16" descr="Decorative image" title="NHS Scotland Assure Branding Line">
            <a:extLst>
              <a:ext uri="{FF2B5EF4-FFF2-40B4-BE49-F238E27FC236}">
                <a16:creationId xmlns:a16="http://schemas.microsoft.com/office/drawing/2014/main" id="{77FE0228-983E-4C38-96B6-98383D417639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2777955" y="2852937"/>
            <a:ext cx="1680000" cy="1680000"/>
          </a:xfrm>
          <a:prstGeom prst="donut">
            <a:avLst>
              <a:gd name="adj" fmla="val 8546"/>
            </a:avLst>
          </a:prstGeom>
          <a:solidFill>
            <a:srgbClr val="6C2383"/>
          </a:solidFill>
          <a:ln>
            <a:solidFill>
              <a:srgbClr val="6C2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9192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3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verlapping circles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114827" y="932723"/>
            <a:ext cx="5962347" cy="5777893"/>
            <a:chOff x="1979712" y="1256566"/>
            <a:chExt cx="5077072" cy="4797152"/>
          </a:xfrm>
        </p:grpSpPr>
        <p:sp>
          <p:nvSpPr>
            <p:cNvPr id="3" name="Donut 2"/>
            <p:cNvSpPr/>
            <p:nvPr/>
          </p:nvSpPr>
          <p:spPr>
            <a:xfrm>
              <a:off x="1979712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4176464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3059832" y="1256566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" name="Picture 7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CFC85D08-9E02-4F6F-BE1A-491DBAABF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9" name="Straight Connector 8" descr="Decorative image" title="NHS Scotland Assure Branding Line">
            <a:extLst>
              <a:ext uri="{FF2B5EF4-FFF2-40B4-BE49-F238E27FC236}">
                <a16:creationId xmlns:a16="http://schemas.microsoft.com/office/drawing/2014/main" id="{C0B88493-0A5A-412A-BE00-2F66E2A115E8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314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_Three overlapping circles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>
          <a:xfrm>
            <a:off x="3117136" y="932723"/>
            <a:ext cx="5957728" cy="5777893"/>
            <a:chOff x="1979712" y="1256566"/>
            <a:chExt cx="5077072" cy="4797152"/>
          </a:xfrm>
        </p:grpSpPr>
        <p:sp>
          <p:nvSpPr>
            <p:cNvPr id="3" name="Donut 2"/>
            <p:cNvSpPr/>
            <p:nvPr/>
          </p:nvSpPr>
          <p:spPr>
            <a:xfrm>
              <a:off x="1979712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4176464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3059832" y="1256566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" name="Picture 7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9C608442-CC5E-4F2E-990F-A32C1B853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9" name="Straight Connector 8" descr="Decorative image" title="NHS Scotland Assure Branding Line">
            <a:extLst>
              <a:ext uri="{FF2B5EF4-FFF2-40B4-BE49-F238E27FC236}">
                <a16:creationId xmlns:a16="http://schemas.microsoft.com/office/drawing/2014/main" id="{57162C9B-CEF5-4779-B632-0F467D20A869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12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ess NHS NSS chart, 2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7329" y="1220755"/>
            <a:ext cx="10923905" cy="5760640"/>
            <a:chOff x="-1311012" y="1772816"/>
            <a:chExt cx="10203492" cy="551778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63688" y="4149080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491880" y="4941168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004048" y="3212976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60232" y="3933056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onut 6"/>
            <p:cNvSpPr/>
            <p:nvPr/>
          </p:nvSpPr>
          <p:spPr>
            <a:xfrm>
              <a:off x="3923928" y="1772816"/>
              <a:ext cx="1611560" cy="161156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68152" y="2177480"/>
              <a:ext cx="2115616" cy="2115616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3104456" y="5229200"/>
              <a:ext cx="1827584" cy="1827584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V="1">
              <a:off x="-1311012" y="4581128"/>
              <a:ext cx="3290724" cy="270947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48064" y="3573016"/>
              <a:ext cx="1512168" cy="36004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660232" y="2132856"/>
              <a:ext cx="2232248" cy="1800200"/>
            </a:xfrm>
            <a:prstGeom prst="straightConnector1">
              <a:avLst/>
            </a:prstGeom>
            <a:ln w="28575">
              <a:solidFill>
                <a:srgbClr val="0047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4581128"/>
              <a:ext cx="1512168" cy="36004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91880" y="3573016"/>
              <a:ext cx="1683879" cy="1368152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nut 14"/>
            <p:cNvSpPr/>
            <p:nvPr/>
          </p:nvSpPr>
          <p:spPr>
            <a:xfrm>
              <a:off x="6084168" y="4221088"/>
              <a:ext cx="2259632" cy="2259632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35696" y="443711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479715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004048" y="3429000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444208" y="371703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2" name="Picture 21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4FECE302-036D-4383-938A-A00F40AB3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23" name="Straight Connector 22" descr="Decorative image" title="NHS Scotland Assure Branding Line">
            <a:extLst>
              <a:ext uri="{FF2B5EF4-FFF2-40B4-BE49-F238E27FC236}">
                <a16:creationId xmlns:a16="http://schemas.microsoft.com/office/drawing/2014/main" id="{832202F7-3E8B-4B85-B38E-1A7AD2C961E3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588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ess NHS NSS chart,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0" y="1217059"/>
            <a:ext cx="10800523" cy="5764336"/>
            <a:chOff x="-1476022" y="1772816"/>
            <a:chExt cx="10368502" cy="539955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63688" y="4149080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491880" y="4941168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004048" y="3212976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60232" y="3933056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onut 6"/>
            <p:cNvSpPr/>
            <p:nvPr/>
          </p:nvSpPr>
          <p:spPr>
            <a:xfrm>
              <a:off x="3923928" y="1772816"/>
              <a:ext cx="1611560" cy="161156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68152" y="2177480"/>
              <a:ext cx="2115616" cy="2115616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3104456" y="5229200"/>
              <a:ext cx="1827584" cy="1827584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V="1">
              <a:off x="-1476022" y="4581129"/>
              <a:ext cx="3455734" cy="2591241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48064" y="3573016"/>
              <a:ext cx="1512168" cy="36004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660232" y="2132856"/>
              <a:ext cx="2232248" cy="1800200"/>
            </a:xfrm>
            <a:prstGeom prst="straightConnector1">
              <a:avLst/>
            </a:prstGeom>
            <a:ln w="28575">
              <a:solidFill>
                <a:srgbClr val="0047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4581128"/>
              <a:ext cx="1512168" cy="36004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91880" y="3573016"/>
              <a:ext cx="1683879" cy="1368152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nut 14"/>
            <p:cNvSpPr/>
            <p:nvPr/>
          </p:nvSpPr>
          <p:spPr>
            <a:xfrm>
              <a:off x="6084168" y="4221088"/>
              <a:ext cx="2259632" cy="2259632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9192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35696" y="443711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479715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004048" y="3429000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444208" y="371703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2" name="Picture 21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E2AF46AD-71F1-47A9-9923-352A23A85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23" name="Straight Connector 22" descr="Decorative image" title="NHS Scotland Assure Branding Line">
            <a:extLst>
              <a:ext uri="{FF2B5EF4-FFF2-40B4-BE49-F238E27FC236}">
                <a16:creationId xmlns:a16="http://schemas.microsoft.com/office/drawing/2014/main" id="{918210C8-2BAC-4810-88E1-0A26E3B0C0DA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25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HAI left top and circle acc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0771">
            <a:off x="9406967" y="4274585"/>
            <a:ext cx="3992423" cy="4180547"/>
          </a:xfrm>
          <a:prstGeom prst="rect">
            <a:avLst/>
          </a:prstGeom>
        </p:spPr>
      </p:pic>
      <p:pic>
        <p:nvPicPr>
          <p:cNvPr id="5" name="Picture 4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7E7A231E-A198-4133-BF92-5E48B1547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6" name="Straight Connector 5" descr="Decorative image" title="NHS Scotland Assure Branding Line">
            <a:extLst>
              <a:ext uri="{FF2B5EF4-FFF2-40B4-BE49-F238E27FC236}">
                <a16:creationId xmlns:a16="http://schemas.microsoft.com/office/drawing/2014/main" id="{6588E36C-6A5C-4D88-81A6-C3A29B82F12F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68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rative image" title="NHS Scotland Assure building icon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3" y="5701984"/>
            <a:ext cx="1149761" cy="1057153"/>
          </a:xfrm>
          <a:prstGeom prst="rect">
            <a:avLst/>
          </a:prstGeom>
        </p:spPr>
      </p:pic>
      <p:pic>
        <p:nvPicPr>
          <p:cNvPr id="6" name="Picture 5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FD366459-D1A9-4BB6-AA4C-F58A655E2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7" name="Straight Connector 6" descr="Decorative image" title="NHS Scotland Assure Branding Line">
            <a:extLst>
              <a:ext uri="{FF2B5EF4-FFF2-40B4-BE49-F238E27FC236}">
                <a16:creationId xmlns:a16="http://schemas.microsoft.com/office/drawing/2014/main" id="{0E5CD27E-EC3F-4493-A6D9-187C3E08B483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191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 displaying clipboard with checklist, with tasks checked off / marked as complete" title="NHS Scotland Assure checklist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3" y="5701760"/>
            <a:ext cx="1149761" cy="1057153"/>
          </a:xfrm>
          <a:prstGeom prst="rect">
            <a:avLst/>
          </a:prstGeom>
        </p:spPr>
      </p:pic>
      <p:pic>
        <p:nvPicPr>
          <p:cNvPr id="6" name="Picture 5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E6769200-F728-4883-8B3C-16F29712C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8" name="Straight Connector 7" descr="Decorative image" title="NHS Scotland Assure Branding Line">
            <a:extLst>
              <a:ext uri="{FF2B5EF4-FFF2-40B4-BE49-F238E27FC236}">
                <a16:creationId xmlns:a16="http://schemas.microsoft.com/office/drawing/2014/main" id="{1F526BBC-DE0C-4ACE-B9C7-CAAF7EC0D77E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44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Full_Branding_Circle_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displaying NHS engineer checking a wiring circuit." title="NHS Scotland Assure Branding circle with image of engin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6333" y="319333"/>
            <a:ext cx="6219337" cy="6219337"/>
          </a:xfrm>
          <a:prstGeom prst="rect">
            <a:avLst/>
          </a:prstGeom>
          <a:noFill/>
        </p:spPr>
      </p:pic>
      <p:pic>
        <p:nvPicPr>
          <p:cNvPr id="11" name="Picture 10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7067F741-0088-4195-9EBA-9307F1B53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" y="288001"/>
            <a:ext cx="2881884" cy="753724"/>
          </a:xfrm>
          <a:prstGeom prst="rect">
            <a:avLst/>
          </a:prstGeom>
        </p:spPr>
      </p:pic>
      <p:cxnSp>
        <p:nvCxnSpPr>
          <p:cNvPr id="14" name="Straight Connector 13" descr="Decorative image" title="NHS Scotland Assure Branding Line">
            <a:extLst>
              <a:ext uri="{FF2B5EF4-FFF2-40B4-BE49-F238E27FC236}">
                <a16:creationId xmlns:a16="http://schemas.microsoft.com/office/drawing/2014/main" id="{4DEC4F0D-D0AC-4CF4-A0E4-210E3B576BC8}"/>
              </a:ext>
            </a:extLst>
          </p:cNvPr>
          <p:cNvCxnSpPr/>
          <p:nvPr/>
        </p:nvCxnSpPr>
        <p:spPr>
          <a:xfrm>
            <a:off x="-48683" y="702000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A5291-577D-4419-989F-CD2ABA4C5CF4}"/>
              </a:ext>
            </a:extLst>
          </p:cNvPr>
          <p:cNvSpPr/>
          <p:nvPr/>
        </p:nvSpPr>
        <p:spPr>
          <a:xfrm>
            <a:off x="8400523" y="4005331"/>
            <a:ext cx="2400000" cy="240000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75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 displaying group of people with caring hand underneath supporting them." title="NHS Scotland Assure caring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1" y="5701758"/>
            <a:ext cx="1149248" cy="1056185"/>
          </a:xfrm>
          <a:prstGeom prst="rect">
            <a:avLst/>
          </a:prstGeom>
        </p:spPr>
      </p:pic>
      <p:pic>
        <p:nvPicPr>
          <p:cNvPr id="6" name="Picture 5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AADE8FB1-CFC6-4EF3-B481-0B7764687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8" name="Straight Connector 7" descr="Decorative image" title="NHS Scotland Assure Branding Line">
            <a:extLst>
              <a:ext uri="{FF2B5EF4-FFF2-40B4-BE49-F238E27FC236}">
                <a16:creationId xmlns:a16="http://schemas.microsoft.com/office/drawing/2014/main" id="{80B6EF05-D6C1-40D2-94C3-9EA93B2599A5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52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F697-14F6-7047-9F08-B022F7433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782" y="1122363"/>
            <a:ext cx="89962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86B83-8E92-A247-BEE4-05B8A7033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782" y="3602038"/>
            <a:ext cx="89962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6328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8EE3-7D45-1545-A500-952EA8A4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1930585"/>
            <a:ext cx="9675668" cy="553998"/>
          </a:xfr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C7224-9324-2046-B2AA-B0ED6456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1782" y="2632365"/>
            <a:ext cx="9675668" cy="34572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513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68A8-36FB-AF42-8C9A-B238D09E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36" y="1108456"/>
            <a:ext cx="9617364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535B3-D077-9541-A161-DA8894929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6436" y="1825625"/>
            <a:ext cx="428336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4FAC2-332C-E44A-A587-47224E093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567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3376-5F3B-194A-9D14-307C8157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457200"/>
            <a:ext cx="31926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6A365-AA04-4F48-B41F-2184B0C1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6145"/>
            <a:ext cx="6172200" cy="4604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D4943-183A-3A4A-92A1-EAF5C6BBC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9418" y="2057400"/>
            <a:ext cx="31926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67EF9-E848-0648-BA85-2084BE80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9418" y="6356350"/>
            <a:ext cx="657398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80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F0895-2E44-4746-96AE-8E97AD5D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6E5C7-4E6F-E746-A92C-EC3BB4BA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ECE3-D448-8846-AA70-BFB28946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44070-175F-4781-8E1D-FFDAE7756B45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FC972-5BAA-7B4B-8467-7F83F11D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820B-B64B-C34B-A3F7-412F5EDF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B459C-5EA1-4A25-B094-8B71A21EB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711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8B43-14F3-204E-943C-1A43AD3C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790429"/>
            <a:ext cx="7054004" cy="492568"/>
          </a:xfrm>
          <a:solidFill>
            <a:schemeClr val="bg1"/>
          </a:solidFill>
        </p:spPr>
        <p:txBody>
          <a:bodyPr lIns="288000" tIns="0" rIns="288000" bIns="0">
            <a:normAutofit/>
          </a:bodyPr>
          <a:lstStyle>
            <a:lvl1pPr>
              <a:defRPr sz="3200" b="1" i="0">
                <a:latin typeface="Arial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3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Full_Branding_Circle_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displaying two NHS engineers passing each other on escalators with toolbox." title="NHS Scotland Assure Branding circle with image of engine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6333" y="319333"/>
            <a:ext cx="6219337" cy="6219337"/>
          </a:xfrm>
          <a:prstGeom prst="rect">
            <a:avLst/>
          </a:prstGeom>
          <a:noFill/>
        </p:spPr>
      </p:pic>
      <p:pic>
        <p:nvPicPr>
          <p:cNvPr id="9" name="Picture 8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147E8FEC-86D2-4575-B836-CF9F74AF4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" y="288001"/>
            <a:ext cx="2881884" cy="753724"/>
          </a:xfrm>
          <a:prstGeom prst="rect">
            <a:avLst/>
          </a:prstGeom>
        </p:spPr>
      </p:pic>
      <p:cxnSp>
        <p:nvCxnSpPr>
          <p:cNvPr id="10" name="Straight Connector 9" descr="Decorative image" title="NHS Scotland Assure Branding Line">
            <a:extLst>
              <a:ext uri="{FF2B5EF4-FFF2-40B4-BE49-F238E27FC236}">
                <a16:creationId xmlns:a16="http://schemas.microsoft.com/office/drawing/2014/main" id="{EDD2024B-9FC8-4202-B9B7-DDEE3745213C}"/>
              </a:ext>
            </a:extLst>
          </p:cNvPr>
          <p:cNvCxnSpPr/>
          <p:nvPr/>
        </p:nvCxnSpPr>
        <p:spPr>
          <a:xfrm>
            <a:off x="-48683" y="702000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880C10D-021C-4E00-9C4C-A15004283A3C}"/>
              </a:ext>
            </a:extLst>
          </p:cNvPr>
          <p:cNvSpPr/>
          <p:nvPr/>
        </p:nvSpPr>
        <p:spPr>
          <a:xfrm>
            <a:off x="8400523" y="4005331"/>
            <a:ext cx="2400000" cy="240000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3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Full_Branding_Circle_Image_Right cor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cleaning sta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4824" y="1646621"/>
            <a:ext cx="7133945" cy="7133945"/>
          </a:xfrm>
          <a:prstGeom prst="rect">
            <a:avLst/>
          </a:prstGeom>
          <a:noFill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D1682A9-8A7E-4E3B-BC95-5F9FDB94EED7}"/>
              </a:ext>
            </a:extLst>
          </p:cNvPr>
          <p:cNvSpPr>
            <a:spLocks noChangeAspect="1"/>
          </p:cNvSpPr>
          <p:nvPr/>
        </p:nvSpPr>
        <p:spPr>
          <a:xfrm>
            <a:off x="4423328" y="1646621"/>
            <a:ext cx="2448000" cy="244978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" name="Picture 21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822B3C1D-013A-4C7F-92C6-9A3CC39D5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23" name="Straight Connector 22" descr="Decorative image" title="NHS Scotland Assure Branding Line">
            <a:extLst>
              <a:ext uri="{FF2B5EF4-FFF2-40B4-BE49-F238E27FC236}">
                <a16:creationId xmlns:a16="http://schemas.microsoft.com/office/drawing/2014/main" id="{F2F0D7E7-45B0-4908-A94E-55602998E02F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4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Full_Branding_Circle_Image_Right corn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engin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201" y="1646616"/>
            <a:ext cx="7133945" cy="7133945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E6C9FE5-73A3-4C07-89F7-F2F6E5C9A266}"/>
              </a:ext>
            </a:extLst>
          </p:cNvPr>
          <p:cNvSpPr>
            <a:spLocks noChangeAspect="1"/>
          </p:cNvSpPr>
          <p:nvPr/>
        </p:nvSpPr>
        <p:spPr>
          <a:xfrm>
            <a:off x="4423328" y="1646621"/>
            <a:ext cx="2448000" cy="244978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6DEFFB8D-D4E0-4942-80C0-F95186FC6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2" name="Straight Connector 11" descr="Decorative image" title="NHS Scotland Assure Branding Line">
            <a:extLst>
              <a:ext uri="{FF2B5EF4-FFF2-40B4-BE49-F238E27FC236}">
                <a16:creationId xmlns:a16="http://schemas.microsoft.com/office/drawing/2014/main" id="{798FCEC3-808E-4676-A5AF-C42E838BE5EB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16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Full_Branding_Circle_Image_Right corn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engineers passing each other on escalators with toolbox." title="NHS Scotland Assure Branding circle with image of engine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201" y="1646615"/>
            <a:ext cx="7133945" cy="712038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A9F5A28-0768-4E24-BDD9-DF270A471F67}"/>
              </a:ext>
            </a:extLst>
          </p:cNvPr>
          <p:cNvSpPr>
            <a:spLocks noChangeAspect="1"/>
          </p:cNvSpPr>
          <p:nvPr/>
        </p:nvSpPr>
        <p:spPr>
          <a:xfrm>
            <a:off x="4423328" y="1646621"/>
            <a:ext cx="2448000" cy="244978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671E3C70-F34C-462C-9A80-CF75DEF18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2" name="Straight Connector 11" descr="Decorative image" title="NHS Scotland Assure Branding Line">
            <a:extLst>
              <a:ext uri="{FF2B5EF4-FFF2-40B4-BE49-F238E27FC236}">
                <a16:creationId xmlns:a16="http://schemas.microsoft.com/office/drawing/2014/main" id="{80142D8D-2ED7-4FC1-B21D-7F367D16F189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44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Full_Branding_Circle_Image_Left cor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3097" y="727293"/>
            <a:ext cx="12761148" cy="10021844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6288021" y="3573014"/>
            <a:ext cx="2747797" cy="2782239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8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4CC15907-D649-46CC-88A1-44DD18CAF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10" name="Straight Connector 9" descr="Decorative image" title="NHS Scotland Assure Branding Line">
            <a:extLst>
              <a:ext uri="{FF2B5EF4-FFF2-40B4-BE49-F238E27FC236}">
                <a16:creationId xmlns:a16="http://schemas.microsoft.com/office/drawing/2014/main" id="{9E863FD5-0391-4D6D-8BD8-E472AFB77C15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50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HAI Top Left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displaying text: NHS Scotland Assure - Quality in the healthcare environment" title="NHS Scotland Assure Logo">
            <a:extLst>
              <a:ext uri="{FF2B5EF4-FFF2-40B4-BE49-F238E27FC236}">
                <a16:creationId xmlns:a16="http://schemas.microsoft.com/office/drawing/2014/main" id="{F7C7ECDE-D2E2-4BB1-8481-D2B274877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" y="289145"/>
            <a:ext cx="2881884" cy="753724"/>
          </a:xfrm>
          <a:prstGeom prst="rect">
            <a:avLst/>
          </a:prstGeom>
        </p:spPr>
      </p:pic>
      <p:cxnSp>
        <p:nvCxnSpPr>
          <p:cNvPr id="6" name="Straight Connector 5" descr="Decorative image" title="NHS Scotland Assure Branding Line">
            <a:extLst>
              <a:ext uri="{FF2B5EF4-FFF2-40B4-BE49-F238E27FC236}">
                <a16:creationId xmlns:a16="http://schemas.microsoft.com/office/drawing/2014/main" id="{CC7308B3-7682-460D-B4B4-558600029A24}"/>
              </a:ext>
            </a:extLst>
          </p:cNvPr>
          <p:cNvCxnSpPr/>
          <p:nvPr/>
        </p:nvCxnSpPr>
        <p:spPr>
          <a:xfrm>
            <a:off x="-123109" y="703144"/>
            <a:ext cx="2808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0A9011F-BCAA-4868-A6DF-75645F6D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908" y="294988"/>
            <a:ext cx="6640184" cy="68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rgbClr val="00478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BC82CD-7781-4B28-A5D8-057115195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4785"/>
                </a:solidFill>
              </a:defRPr>
            </a:lvl1pPr>
            <a:lvl2pPr>
              <a:defRPr>
                <a:solidFill>
                  <a:srgbClr val="004785"/>
                </a:solidFill>
              </a:defRPr>
            </a:lvl2pPr>
            <a:lvl3pPr>
              <a:defRPr>
                <a:solidFill>
                  <a:srgbClr val="004785"/>
                </a:solidFill>
              </a:defRPr>
            </a:lvl3pPr>
            <a:lvl4pPr>
              <a:defRPr>
                <a:solidFill>
                  <a:srgbClr val="004785"/>
                </a:solidFill>
              </a:defRPr>
            </a:lvl4pPr>
            <a:lvl5pPr>
              <a:defRPr>
                <a:solidFill>
                  <a:srgbClr val="00478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DA8ACD-8629-4724-A5B7-180F0232BA97}"/>
              </a:ext>
            </a:extLst>
          </p:cNvPr>
          <p:cNvSpPr txBox="1"/>
          <p:nvPr/>
        </p:nvSpPr>
        <p:spPr>
          <a:xfrm>
            <a:off x="0" y="6211669"/>
            <a:ext cx="713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4785"/>
                </a:solidFill>
              </a:rPr>
              <a:t>NHS Scotland Assure Research Service Fund</a:t>
            </a:r>
          </a:p>
          <a:p>
            <a:endParaRPr lang="en-GB" sz="1200" dirty="0">
              <a:solidFill>
                <a:srgbClr val="004785"/>
              </a:solidFill>
            </a:endParaRPr>
          </a:p>
          <a:p>
            <a:r>
              <a:rPr lang="en-GB" sz="1200" dirty="0">
                <a:solidFill>
                  <a:srgbClr val="004785"/>
                </a:solidFill>
              </a:rPr>
              <a:t>A research commissioning partnership between NHS Scotland Assure and Edinburgh Napier University</a:t>
            </a:r>
          </a:p>
        </p:txBody>
      </p:sp>
      <p:cxnSp>
        <p:nvCxnSpPr>
          <p:cNvPr id="10" name="Straight Connector 9" descr="Decorative image" title="NHS Scotland Assure Branding Line">
            <a:extLst>
              <a:ext uri="{FF2B5EF4-FFF2-40B4-BE49-F238E27FC236}">
                <a16:creationId xmlns:a16="http://schemas.microsoft.com/office/drawing/2014/main" id="{D0A55ECE-9073-4A21-9E0D-AFC2F33F7BC7}"/>
              </a:ext>
            </a:extLst>
          </p:cNvPr>
          <p:cNvCxnSpPr/>
          <p:nvPr/>
        </p:nvCxnSpPr>
        <p:spPr>
          <a:xfrm>
            <a:off x="-123109" y="6534834"/>
            <a:ext cx="7164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5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7108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E2731D5-9236-40CD-824A-4C02B038476C}" type="datetimeFigureOut">
              <a:rPr lang="en-GB" smtClean="0">
                <a:solidFill>
                  <a:srgbClr val="091923">
                    <a:tint val="75000"/>
                  </a:srgbClr>
                </a:solidFill>
              </a:rPr>
              <a:pPr defTabSz="1219170"/>
              <a:t>14/12/2022</a:t>
            </a:fld>
            <a:endParaRPr lang="en-GB">
              <a:solidFill>
                <a:srgbClr val="09192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GB">
              <a:solidFill>
                <a:srgbClr val="09192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9F848CA-DCCC-466D-999D-7D46562FC3F6}" type="slidenum">
              <a:rPr lang="en-GB" smtClean="0">
                <a:solidFill>
                  <a:srgbClr val="091923">
                    <a:tint val="75000"/>
                  </a:srgbClr>
                </a:solidFill>
              </a:rPr>
              <a:pPr defTabSz="1219170"/>
              <a:t>‹#›</a:t>
            </a:fld>
            <a:endParaRPr lang="en-GB">
              <a:solidFill>
                <a:srgbClr val="091923">
                  <a:tint val="75000"/>
                </a:srgbClr>
              </a:solidFill>
            </a:endParaRPr>
          </a:p>
        </p:txBody>
      </p:sp>
      <p:pic>
        <p:nvPicPr>
          <p:cNvPr id="10" name="Picture 9" descr="Image displaying text: NHS National Services Scotland" title="NSS Logo"/>
          <p:cNvPicPr>
            <a:picLocks noChangeAspect="1"/>
          </p:cNvPicPr>
          <p:nvPr/>
        </p:nvPicPr>
        <p:blipFill>
          <a:blip r:embed="rId38" cstate="screen"/>
          <a:stretch>
            <a:fillRect/>
          </a:stretch>
        </p:blipFill>
        <p:spPr>
          <a:xfrm>
            <a:off x="10320485" y="168830"/>
            <a:ext cx="1406265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9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</p:sldLayoutIdLst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rgbClr val="004785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004785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004785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4785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004785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004785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5" Type="http://schemas.openxmlformats.org/officeDocument/2006/relationships/hyperlink" Target="mailto:NHSAResearchService@napier.ac.uk" TargetMode="External"/><Relationship Id="rId4" Type="http://schemas.openxmlformats.org/officeDocument/2006/relationships/hyperlink" Target="https://www.napier.ac.uk/nhsassu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76159-A98F-8C3F-A553-575E5A4B3B19}"/>
              </a:ext>
            </a:extLst>
          </p:cNvPr>
          <p:cNvSpPr txBox="1"/>
          <p:nvPr/>
        </p:nvSpPr>
        <p:spPr>
          <a:xfrm>
            <a:off x="2133600" y="2554997"/>
            <a:ext cx="7924800" cy="17217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NHS Scotland Assure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Research Service Fund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64051-10CA-595D-0642-A625EED1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00"/>
            <a:ext cx="3758866" cy="114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DE425-A193-F6A7-5858-554A0FF9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534"/>
            <a:ext cx="9531209" cy="600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6A5CD6-25C0-A722-5144-3BDE4FAD123B}"/>
              </a:ext>
            </a:extLst>
          </p:cNvPr>
          <p:cNvSpPr txBox="1"/>
          <p:nvPr/>
        </p:nvSpPr>
        <p:spPr>
          <a:xfrm>
            <a:off x="4672012" y="4276725"/>
            <a:ext cx="2847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/>
                </a:solidFill>
              </a:rPr>
              <a:t>Lunch &amp; Learn</a:t>
            </a:r>
          </a:p>
          <a:p>
            <a:pPr algn="ctr"/>
            <a:r>
              <a:rPr lang="en-GB" sz="1400" dirty="0">
                <a:solidFill>
                  <a:schemeClr val="accent6"/>
                </a:solidFill>
              </a:rPr>
              <a:t>MS Teams</a:t>
            </a:r>
          </a:p>
          <a:p>
            <a:pPr algn="ctr"/>
            <a:r>
              <a:rPr lang="en-GB" sz="1400" dirty="0">
                <a:solidFill>
                  <a:schemeClr val="accent6"/>
                </a:solidFill>
              </a:rPr>
              <a:t>14</a:t>
            </a:r>
            <a:r>
              <a:rPr lang="en-GB" sz="1400" baseline="30000" dirty="0">
                <a:solidFill>
                  <a:schemeClr val="accent6"/>
                </a:solidFill>
              </a:rPr>
              <a:t>th</a:t>
            </a:r>
            <a:r>
              <a:rPr lang="en-GB" sz="1400" dirty="0">
                <a:solidFill>
                  <a:schemeClr val="accent6"/>
                </a:solidFill>
              </a:rPr>
              <a:t> December 2022</a:t>
            </a:r>
          </a:p>
        </p:txBody>
      </p:sp>
    </p:spTree>
    <p:extLst>
      <p:ext uri="{BB962C8B-B14F-4D97-AF65-F5344CB8AC3E}">
        <p14:creationId xmlns:p14="http://schemas.microsoft.com/office/powerpoint/2010/main" val="221552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64051-10CA-595D-0642-A625EED1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00"/>
            <a:ext cx="3758866" cy="114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DE425-A193-F6A7-5858-554A0FF9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534"/>
            <a:ext cx="9531209" cy="600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BDD48-6F86-EADF-A3C0-82F6BD82B3DD}"/>
              </a:ext>
            </a:extLst>
          </p:cNvPr>
          <p:cNvSpPr txBox="1"/>
          <p:nvPr/>
        </p:nvSpPr>
        <p:spPr>
          <a:xfrm>
            <a:off x="915134" y="2554997"/>
            <a:ext cx="10048875" cy="1748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4147008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64051-10CA-595D-0642-A625EED1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00"/>
            <a:ext cx="3758866" cy="114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DE425-A193-F6A7-5858-554A0FF9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534"/>
            <a:ext cx="9531209" cy="600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6B8142-54B3-A455-7038-EC7E6DCF2FBF}"/>
              </a:ext>
            </a:extLst>
          </p:cNvPr>
          <p:cNvSpPr txBox="1"/>
          <p:nvPr/>
        </p:nvSpPr>
        <p:spPr>
          <a:xfrm>
            <a:off x="2425446" y="2554997"/>
            <a:ext cx="7341107" cy="1748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solidFill>
                <a:srgbClr val="00478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74892-3A8B-68A7-9FC6-2C9A2CD18CD8}"/>
              </a:ext>
            </a:extLst>
          </p:cNvPr>
          <p:cNvSpPr txBox="1"/>
          <p:nvPr/>
        </p:nvSpPr>
        <p:spPr>
          <a:xfrm>
            <a:off x="1717604" y="166915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old"/>
                <a:ea typeface="+mj-ea"/>
                <a:cs typeface="+mj-cs"/>
              </a:rPr>
              <a:t>Overview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7C264-EFD9-7774-91BD-49266686F371}"/>
              </a:ext>
            </a:extLst>
          </p:cNvPr>
          <p:cNvSpPr txBox="1"/>
          <p:nvPr/>
        </p:nvSpPr>
        <p:spPr>
          <a:xfrm>
            <a:off x="1717604" y="2554996"/>
            <a:ext cx="876033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ENU successfully tendered to manage the NHS Scotland Assure Research Service Fund in late 2021.</a:t>
            </a:r>
          </a:p>
          <a:p>
            <a:endParaRPr lang="en-GB" sz="1800" dirty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£1.55M fund running until 31</a:t>
            </a:r>
            <a:r>
              <a:rPr lang="en-GB" sz="1800" baseline="300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18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March 2024.</a:t>
            </a:r>
          </a:p>
          <a:p>
            <a:endParaRPr lang="en-GB" sz="1800" dirty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accent6"/>
                </a:solidFill>
                <a:effectLst/>
                <a:ea typeface="Calibri" panose="020F0502020204030204" pitchFamily="34" charset="0"/>
              </a:rPr>
              <a:t>NHS Scotland Assure exists to improve how we manage risk in the healthcare built environment across Scotland.</a:t>
            </a:r>
          </a:p>
          <a:p>
            <a:endParaRPr lang="en-GB" sz="1800" dirty="0">
              <a:solidFill>
                <a:schemeClr val="accent6"/>
              </a:solidFill>
              <a:effectLst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chemeClr val="accent6"/>
                </a:solidFill>
                <a:effectLst/>
                <a:ea typeface="Calibri" panose="020F0502020204030204" pitchFamily="34" charset="0"/>
              </a:rPr>
              <a:t>The NHS Scotland Assure Research Service has a remit to achieve a coordinated research portfolio, supporting the development of evidence-based guidance and research, to deliver safe healthcare environments that are free from avoidable risk. </a:t>
            </a:r>
            <a:endParaRPr lang="en-GB" sz="1800" dirty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32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64051-10CA-595D-0642-A625EED1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00"/>
            <a:ext cx="3758866" cy="114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DE425-A193-F6A7-5858-554A0FF9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534"/>
            <a:ext cx="9531209" cy="600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6B8142-54B3-A455-7038-EC7E6DCF2FBF}"/>
              </a:ext>
            </a:extLst>
          </p:cNvPr>
          <p:cNvSpPr txBox="1"/>
          <p:nvPr/>
        </p:nvSpPr>
        <p:spPr>
          <a:xfrm>
            <a:off x="2425446" y="2554997"/>
            <a:ext cx="7341107" cy="1748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solidFill>
                <a:srgbClr val="00478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74892-3A8B-68A7-9FC6-2C9A2CD18CD8}"/>
              </a:ext>
            </a:extLst>
          </p:cNvPr>
          <p:cNvSpPr txBox="1"/>
          <p:nvPr/>
        </p:nvSpPr>
        <p:spPr>
          <a:xfrm>
            <a:off x="1717604" y="166915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old"/>
                <a:ea typeface="+mj-ea"/>
                <a:cs typeface="+mj-cs"/>
              </a:rPr>
              <a:t>Objectives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7C264-EFD9-7774-91BD-49266686F371}"/>
              </a:ext>
            </a:extLst>
          </p:cNvPr>
          <p:cNvSpPr txBox="1"/>
          <p:nvPr/>
        </p:nvSpPr>
        <p:spPr>
          <a:xfrm>
            <a:off x="1717604" y="2554996"/>
            <a:ext cx="87603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/>
                </a:solidFill>
              </a:rPr>
              <a:t>Increase evidence base in built environment research by stimulating excellent applied and translational research. 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6"/>
              </a:solidFill>
            </a:endParaRPr>
          </a:p>
          <a:p>
            <a:pPr marL="342900" lvl="0" indent="-342900" algn="just" fontAlgn="base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/>
                </a:solidFill>
              </a:rPr>
              <a:t>Establish critical mass and promote knowledge sharing between investigators by creating a focused internationally competitive multidisciplinary, multiorganisational group, supporting state-of-the-art research excellence. 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6"/>
              </a:solidFill>
            </a:endParaRPr>
          </a:p>
          <a:p>
            <a:pPr marL="342900" lvl="0" indent="-342900" algn="just" fontAlgn="base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/>
                </a:solidFill>
              </a:rPr>
              <a:t>Increase training, provide support for additional research posts at all levels, promote research career development and extend expertise in research design and methodology. 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§"/>
            </a:pPr>
            <a:endParaRPr lang="en-GB" dirty="0">
              <a:solidFill>
                <a:schemeClr val="accent6"/>
              </a:solidFill>
            </a:endParaRPr>
          </a:p>
          <a:p>
            <a:pPr marL="342900" lvl="0" indent="-342900" algn="just" fontAlgn="base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/>
                </a:solidFill>
              </a:rPr>
              <a:t>Promoting and support of research leadership and mentoring. 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927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5DE425-A193-F6A7-5858-554A0FF9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534"/>
            <a:ext cx="9531209" cy="600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64051-10CA-595D-0642-A625EED11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58866" cy="1149500"/>
          </a:xfrm>
          <a:prstGeom prst="rect">
            <a:avLst/>
          </a:prstGeom>
        </p:spPr>
      </p:pic>
      <p:sp>
        <p:nvSpPr>
          <p:cNvPr id="7" name="Snip Single Corner Rectangle 5">
            <a:extLst>
              <a:ext uri="{FF2B5EF4-FFF2-40B4-BE49-F238E27FC236}">
                <a16:creationId xmlns:a16="http://schemas.microsoft.com/office/drawing/2014/main" id="{14D85257-7EA4-E4AC-5997-25F7B1E923F2}"/>
              </a:ext>
            </a:extLst>
          </p:cNvPr>
          <p:cNvSpPr/>
          <p:nvPr/>
        </p:nvSpPr>
        <p:spPr>
          <a:xfrm>
            <a:off x="2066924" y="1343993"/>
            <a:ext cx="7877176" cy="4742481"/>
          </a:xfrm>
          <a:prstGeom prst="snip1Rect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egular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D4EE43A-15B7-9C73-3E74-06940399AF2E}"/>
              </a:ext>
            </a:extLst>
          </p:cNvPr>
          <p:cNvSpPr txBox="1">
            <a:spLocks/>
          </p:cNvSpPr>
          <p:nvPr/>
        </p:nvSpPr>
        <p:spPr>
          <a:xfrm>
            <a:off x="2066923" y="1459606"/>
            <a:ext cx="7362825" cy="553998"/>
          </a:xfrm>
          <a:prstGeom prst="rect">
            <a:avLst/>
          </a:prstGeom>
        </p:spPr>
        <p:txBody>
          <a:bodyPr vert="horz" wrap="square" lIns="144000" tIns="0" rIns="144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Arial Bold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Scope – Eight Themes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CA05FC-8D82-AAF3-00D1-DA0BF8D8158E}"/>
              </a:ext>
            </a:extLst>
          </p:cNvPr>
          <p:cNvSpPr txBox="1">
            <a:spLocks/>
          </p:cNvSpPr>
          <p:nvPr/>
        </p:nvSpPr>
        <p:spPr>
          <a:xfrm>
            <a:off x="1930316" y="1852991"/>
            <a:ext cx="8150392" cy="3933824"/>
          </a:xfrm>
          <a:prstGeom prst="rect">
            <a:avLst/>
          </a:prstGeom>
        </p:spPr>
        <p:txBody>
          <a:bodyPr vert="horz" lIns="288000" tIns="360000" rIns="288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Water systems, including drainage (design, installation, commissioning and maintenance (DICM))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Ventilation systems (DICM)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Pathogens, the microbiome, AMR, transmission risks and burden of disease in the hospital environment 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Hospital design, including size and single room provision 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Lessons learned from COVID-19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Human factors/Ergonomics and Infection Prevention and Control 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Climate change requirements and the unintended consequences on built environment risks.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The role of safety and harms in relation to medical gases, electrical systems and fire safety.</a:t>
            </a:r>
          </a:p>
        </p:txBody>
      </p:sp>
    </p:spTree>
    <p:extLst>
      <p:ext uri="{BB962C8B-B14F-4D97-AF65-F5344CB8AC3E}">
        <p14:creationId xmlns:p14="http://schemas.microsoft.com/office/powerpoint/2010/main" val="6206806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64051-10CA-595D-0642-A625EED1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00"/>
            <a:ext cx="3758866" cy="114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DE425-A193-F6A7-5858-554A0FF9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534"/>
            <a:ext cx="9531209" cy="60046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375551-003B-D3AB-2CD9-B5805B7F98F5}"/>
              </a:ext>
            </a:extLst>
          </p:cNvPr>
          <p:cNvSpPr txBox="1">
            <a:spLocks/>
          </p:cNvSpPr>
          <p:nvPr/>
        </p:nvSpPr>
        <p:spPr>
          <a:xfrm>
            <a:off x="2032000" y="1709032"/>
            <a:ext cx="2489542" cy="3269575"/>
          </a:xfrm>
          <a:prstGeom prst="rect">
            <a:avLst/>
          </a:prstGeom>
          <a:solidFill>
            <a:srgbClr val="0B030D"/>
          </a:solidFill>
        </p:spPr>
        <p:txBody>
          <a:bodyPr vert="horz" lIns="288000" tIns="360000" rIns="28800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Initial review of bids after closing date by PI, PM and Core Team</a:t>
            </a:r>
          </a:p>
        </p:txBody>
      </p:sp>
      <p:sp>
        <p:nvSpPr>
          <p:cNvPr id="6" name="Snip Single Corner Rectangle 19">
            <a:extLst>
              <a:ext uri="{FF2B5EF4-FFF2-40B4-BE49-F238E27FC236}">
                <a16:creationId xmlns:a16="http://schemas.microsoft.com/office/drawing/2014/main" id="{66DA9D6F-3F86-4E61-04FE-3FBC94C151C8}"/>
              </a:ext>
            </a:extLst>
          </p:cNvPr>
          <p:cNvSpPr/>
          <p:nvPr/>
        </p:nvSpPr>
        <p:spPr>
          <a:xfrm>
            <a:off x="5150438" y="1709032"/>
            <a:ext cx="2489542" cy="3269576"/>
          </a:xfrm>
          <a:prstGeom prst="snip1Rect">
            <a:avLst/>
          </a:prstGeom>
          <a:solidFill>
            <a:srgbClr val="DBDDDB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Peer Reviews completed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Bids submitted to Core Team &amp; Independent Advisory Board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  <p:sp>
        <p:nvSpPr>
          <p:cNvPr id="12" name="Snip Single Corner Rectangle 21">
            <a:extLst>
              <a:ext uri="{FF2B5EF4-FFF2-40B4-BE49-F238E27FC236}">
                <a16:creationId xmlns:a16="http://schemas.microsoft.com/office/drawing/2014/main" id="{45ADCAD8-C5F5-54F6-697E-E5A292B06D65}"/>
              </a:ext>
            </a:extLst>
          </p:cNvPr>
          <p:cNvSpPr/>
          <p:nvPr/>
        </p:nvSpPr>
        <p:spPr>
          <a:xfrm>
            <a:off x="8286438" y="1709030"/>
            <a:ext cx="2489542" cy="3269577"/>
          </a:xfrm>
          <a:prstGeom prst="snip1Rect">
            <a:avLst/>
          </a:prstGeom>
          <a:solidFill>
            <a:srgbClr val="849FA4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Decision on what bids to fund/not fund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Funds allocated &amp; post award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m’ment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commences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D91DF1-CD83-B1AD-3356-E405D55AB7EB}"/>
              </a:ext>
            </a:extLst>
          </p:cNvPr>
          <p:cNvSpPr txBox="1">
            <a:spLocks/>
          </p:cNvSpPr>
          <p:nvPr/>
        </p:nvSpPr>
        <p:spPr>
          <a:xfrm>
            <a:off x="2032000" y="5148968"/>
            <a:ext cx="8743980" cy="600466"/>
          </a:xfrm>
          <a:prstGeom prst="rect">
            <a:avLst/>
          </a:prstGeom>
          <a:solidFill>
            <a:srgbClr val="E82340"/>
          </a:solidFill>
        </p:spPr>
        <p:txBody>
          <a:bodyPr vert="horz" lIns="288000" tIns="0" rIns="28800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High Level Process</a:t>
            </a:r>
          </a:p>
        </p:txBody>
      </p:sp>
    </p:spTree>
    <p:extLst>
      <p:ext uri="{BB962C8B-B14F-4D97-AF65-F5344CB8AC3E}">
        <p14:creationId xmlns:p14="http://schemas.microsoft.com/office/powerpoint/2010/main" val="33486864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64051-10CA-595D-0642-A625EED1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00"/>
            <a:ext cx="3758866" cy="114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DE425-A193-F6A7-5858-554A0FF9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534"/>
            <a:ext cx="9531209" cy="600466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85C86DFB-9293-1335-F45E-3CF3790ABC60}"/>
              </a:ext>
            </a:extLst>
          </p:cNvPr>
          <p:cNvSpPr txBox="1">
            <a:spLocks/>
          </p:cNvSpPr>
          <p:nvPr/>
        </p:nvSpPr>
        <p:spPr>
          <a:xfrm>
            <a:off x="1287318" y="1714777"/>
            <a:ext cx="9617364" cy="553998"/>
          </a:xfrm>
          <a:prstGeom prst="rect">
            <a:avLst/>
          </a:prstGeom>
        </p:spPr>
        <p:txBody>
          <a:bodyPr vert="horz" wrap="square" lIns="144000" tIns="0" rIns="144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Arial Bold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old"/>
                <a:ea typeface="+mj-ea"/>
                <a:cs typeface="+mj-cs"/>
              </a:rPr>
              <a:t>Year 1 Closing Dates &amp; IAB Meetings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CC5290-D3BA-8D2C-E907-BFDEF1A2ADAC}"/>
              </a:ext>
            </a:extLst>
          </p:cNvPr>
          <p:cNvSpPr txBox="1">
            <a:spLocks/>
          </p:cNvSpPr>
          <p:nvPr/>
        </p:nvSpPr>
        <p:spPr>
          <a:xfrm>
            <a:off x="1491655" y="2675861"/>
            <a:ext cx="3273949" cy="419162"/>
          </a:xfrm>
          <a:prstGeom prst="rect">
            <a:avLst/>
          </a:prstGeom>
          <a:solidFill>
            <a:srgbClr val="E8234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sng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</a:t>
            </a:r>
            <a:r>
              <a:rPr kumimoji="0" lang="en-GB" sz="2400" b="1" i="0" u="none" strike="sng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</a:t>
            </a:r>
            <a:r>
              <a:rPr kumimoji="0" lang="en-GB" sz="2400" b="1" i="0" u="none" strike="sng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July 2022</a:t>
            </a:r>
            <a:endParaRPr kumimoji="0" lang="en-US" sz="2400" b="1" i="0" u="none" strike="sng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CDFADB9-B986-5C6E-2B0F-5C5E67703BDB}"/>
              </a:ext>
            </a:extLst>
          </p:cNvPr>
          <p:cNvSpPr txBox="1">
            <a:spLocks/>
          </p:cNvSpPr>
          <p:nvPr/>
        </p:nvSpPr>
        <p:spPr>
          <a:xfrm>
            <a:off x="6635153" y="3359426"/>
            <a:ext cx="3273951" cy="451865"/>
          </a:xfrm>
          <a:prstGeom prst="rect">
            <a:avLst/>
          </a:prstGeom>
          <a:solidFill>
            <a:srgbClr val="849FA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December 2022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FCB2EB-BB00-F281-2CB0-D7F520D919B4}"/>
              </a:ext>
            </a:extLst>
          </p:cNvPr>
          <p:cNvSpPr txBox="1">
            <a:spLocks/>
          </p:cNvSpPr>
          <p:nvPr/>
        </p:nvSpPr>
        <p:spPr>
          <a:xfrm>
            <a:off x="1491653" y="4160439"/>
            <a:ext cx="3273949" cy="419162"/>
          </a:xfrm>
          <a:prstGeom prst="rect">
            <a:avLst/>
          </a:prstGeom>
          <a:solidFill>
            <a:srgbClr val="E8234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January 2023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217765A-943E-8039-3D27-A796411F2D2F}"/>
              </a:ext>
            </a:extLst>
          </p:cNvPr>
          <p:cNvSpPr txBox="1">
            <a:spLocks/>
          </p:cNvSpPr>
          <p:nvPr/>
        </p:nvSpPr>
        <p:spPr>
          <a:xfrm>
            <a:off x="6635153" y="4521788"/>
            <a:ext cx="3273951" cy="419162"/>
          </a:xfrm>
          <a:prstGeom prst="rect">
            <a:avLst/>
          </a:prstGeom>
          <a:solidFill>
            <a:srgbClr val="849FA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8th March 2023 (tbc)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61035C-1259-2144-DC93-18C266FB19BE}"/>
              </a:ext>
            </a:extLst>
          </p:cNvPr>
          <p:cNvSpPr txBox="1">
            <a:spLocks/>
          </p:cNvSpPr>
          <p:nvPr/>
        </p:nvSpPr>
        <p:spPr>
          <a:xfrm>
            <a:off x="1491653" y="5021136"/>
            <a:ext cx="3273949" cy="419162"/>
          </a:xfrm>
          <a:prstGeom prst="rect">
            <a:avLst/>
          </a:prstGeom>
          <a:solidFill>
            <a:srgbClr val="E8234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GB" sz="2400" b="1" dirty="0">
                <a:solidFill>
                  <a:srgbClr val="FFFFFF"/>
                </a:solidFill>
                <a:latin typeface="Arial" panose="020B0604020202020204"/>
              </a:rPr>
              <a:t>March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CC7E4D9-4C9E-4DC6-430A-2BF7497198AF}"/>
              </a:ext>
            </a:extLst>
          </p:cNvPr>
          <p:cNvSpPr txBox="1">
            <a:spLocks/>
          </p:cNvSpPr>
          <p:nvPr/>
        </p:nvSpPr>
        <p:spPr>
          <a:xfrm>
            <a:off x="1491653" y="3205203"/>
            <a:ext cx="3273949" cy="419162"/>
          </a:xfrm>
          <a:prstGeom prst="rect">
            <a:avLst/>
          </a:prstGeom>
          <a:solidFill>
            <a:srgbClr val="E8234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sng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  <a:r>
              <a:rPr kumimoji="0" lang="en-GB" sz="2400" b="1" i="0" u="none" strike="sng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GB" sz="2400" b="1" i="0" u="none" strike="sng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September 2022</a:t>
            </a:r>
            <a:endParaRPr kumimoji="0" lang="en-US" sz="2400" b="1" i="0" u="none" strike="sng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A816F39-336B-14EB-245E-7FFC7F18DAE8}"/>
              </a:ext>
            </a:extLst>
          </p:cNvPr>
          <p:cNvSpPr txBox="1">
            <a:spLocks/>
          </p:cNvSpPr>
          <p:nvPr/>
        </p:nvSpPr>
        <p:spPr>
          <a:xfrm>
            <a:off x="6635153" y="5389661"/>
            <a:ext cx="3273951" cy="419162"/>
          </a:xfrm>
          <a:prstGeom prst="rect">
            <a:avLst/>
          </a:prstGeom>
          <a:solidFill>
            <a:srgbClr val="849FA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May 2023 (tbc)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5587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64051-10CA-595D-0642-A625EED1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00"/>
            <a:ext cx="3758866" cy="114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DE425-A193-F6A7-5858-554A0FF9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534"/>
            <a:ext cx="9531209" cy="600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7F417-733B-A6A0-9490-BA9B6ED45FC9}"/>
              </a:ext>
            </a:extLst>
          </p:cNvPr>
          <p:cNvSpPr txBox="1"/>
          <p:nvPr/>
        </p:nvSpPr>
        <p:spPr>
          <a:xfrm>
            <a:off x="676272" y="1552490"/>
            <a:ext cx="10839450" cy="1748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A4C8528-9FFE-9E5A-8B12-AD06A3984C75}"/>
              </a:ext>
            </a:extLst>
          </p:cNvPr>
          <p:cNvSpPr txBox="1">
            <a:spLocks/>
          </p:cNvSpPr>
          <p:nvPr/>
        </p:nvSpPr>
        <p:spPr>
          <a:xfrm>
            <a:off x="2317375" y="2873516"/>
            <a:ext cx="7557247" cy="761318"/>
          </a:xfrm>
          <a:prstGeom prst="rect">
            <a:avLst/>
          </a:prstGeom>
          <a:solidFill>
            <a:srgbClr val="E8234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Webpage 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www.napier.ac.uk/nhsscotlandassure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86BB3DB-7DB8-5E8B-B6BF-7CE6C71F6D06}"/>
              </a:ext>
            </a:extLst>
          </p:cNvPr>
          <p:cNvSpPr txBox="1">
            <a:spLocks/>
          </p:cNvSpPr>
          <p:nvPr/>
        </p:nvSpPr>
        <p:spPr>
          <a:xfrm>
            <a:off x="2317375" y="4204802"/>
            <a:ext cx="7557244" cy="871364"/>
          </a:xfrm>
          <a:prstGeom prst="rect">
            <a:avLst/>
          </a:prstGeom>
          <a:solidFill>
            <a:srgbClr val="849FA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Email any queries to 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NHSAResearchService@napier.ac.uk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754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64051-10CA-595D-0642-A625EED1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00"/>
            <a:ext cx="3758866" cy="114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DE425-A193-F6A7-5858-554A0FF9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534"/>
            <a:ext cx="9531209" cy="600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CF444A-950D-0DF3-35DE-76442715531E}"/>
              </a:ext>
            </a:extLst>
          </p:cNvPr>
          <p:cNvSpPr txBox="1"/>
          <p:nvPr/>
        </p:nvSpPr>
        <p:spPr>
          <a:xfrm>
            <a:off x="1114425" y="1491200"/>
            <a:ext cx="996315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GB" sz="4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rojects Commissioned (NHS Scotland Assure 2020 fund)</a:t>
            </a:r>
            <a:endParaRPr lang="en-GB" sz="28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400" b="1" dirty="0">
              <a:solidFill>
                <a:schemeClr val="accent6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Hospital sinks and drains as a source of antimicrobial resistant microorganisms: studies to investigate colonisation, dispersal and decontamination. </a:t>
            </a:r>
            <a:endParaRPr lang="en-GB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investigate the prevalence and concentration of </a:t>
            </a:r>
            <a:r>
              <a:rPr lang="en-GB" sz="18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Cupriavidus</a:t>
            </a:r>
            <a:r>
              <a:rPr lang="en-GB" sz="18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other Opportunistic Premise Plumbing Pathogens (OPPPs) in healthcare water systems across Scotland and England.</a:t>
            </a:r>
            <a:endParaRPr lang="en-GB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Whole genome sequencing of potable water derived </a:t>
            </a:r>
            <a:r>
              <a:rPr lang="en-GB" sz="1800" dirty="0" err="1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Cupriavidus</a:t>
            </a:r>
            <a:r>
              <a:rPr lang="en-GB" sz="18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species.</a:t>
            </a:r>
            <a:endParaRPr lang="en-GB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Far ultraviolet-C (UVC) light for reducing airborne transmission of bacteria and viruses</a:t>
            </a:r>
            <a:r>
              <a:rPr lang="en-GB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 of hand hygiene wipes to remove spore forming bacteria.</a:t>
            </a:r>
            <a:endParaRPr lang="en-GB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Development of laboratory methodology to identify opportunistic premise plumbing pathogens other than legionella and pseudomonas aeruginosa from hospital water systems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451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64051-10CA-595D-0642-A625EED1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00"/>
            <a:ext cx="3758866" cy="114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DE425-A193-F6A7-5858-554A0FF9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534"/>
            <a:ext cx="9531209" cy="600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A0C4D6-2DE3-5F8A-E400-F29FFAF7056A}"/>
              </a:ext>
            </a:extLst>
          </p:cNvPr>
          <p:cNvSpPr txBox="1"/>
          <p:nvPr/>
        </p:nvSpPr>
        <p:spPr>
          <a:xfrm>
            <a:off x="2105025" y="2008448"/>
            <a:ext cx="8505825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FAQs </a:t>
            </a:r>
            <a:endParaRPr lang="en-GB" sz="28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400" b="1" dirty="0">
              <a:solidFill>
                <a:schemeClr val="accent6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Project Mechanics – next closing date?  </a:t>
            </a:r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webpage? Etc.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if research won’t be finished by 31</a:t>
            </a:r>
            <a:r>
              <a:rPr lang="en-GB" sz="2000" baseline="30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GB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March 2024?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ethical approval required before we apply?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IP</a:t>
            </a:r>
            <a:endParaRPr lang="en-GB" sz="20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562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eme2">
  <a:themeElements>
    <a:clrScheme name="Custom 1">
      <a:dk1>
        <a:srgbClr val="091923"/>
      </a:dk1>
      <a:lt1>
        <a:sysClr val="window" lastClr="FFFFFF"/>
      </a:lt1>
      <a:dk2>
        <a:srgbClr val="7F7F7F"/>
      </a:dk2>
      <a:lt2>
        <a:srgbClr val="F2F2F2"/>
      </a:lt2>
      <a:accent1>
        <a:srgbClr val="6C2383"/>
      </a:accent1>
      <a:accent2>
        <a:srgbClr val="00A2E5"/>
      </a:accent2>
      <a:accent3>
        <a:srgbClr val="004785"/>
      </a:accent3>
      <a:accent4>
        <a:srgbClr val="D0E5F3"/>
      </a:accent4>
      <a:accent5>
        <a:srgbClr val="E1CB04"/>
      </a:accent5>
      <a:accent6>
        <a:srgbClr val="3F3F3F"/>
      </a:accent6>
      <a:hlink>
        <a:srgbClr val="0000FF"/>
      </a:hlink>
      <a:folHlink>
        <a:srgbClr val="0000FF"/>
      </a:folHlink>
    </a:clrScheme>
    <a:fontScheme name="NHS N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C">
            <a:alpha val="80000"/>
          </a:srgbClr>
        </a:solidFill>
        <a:ln>
          <a:noFill/>
        </a:ln>
      </a:spPr>
      <a:bodyPr rtlCol="0" anchor="ctr"/>
      <a:lstStyle>
        <a:defPPr algn="l">
          <a:defRPr sz="2000" b="1" dirty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2" id="{CD43A300-DC38-4D7D-A448-E2E93B7B817D}" vid="{83370E8E-4C30-409A-85F8-041253362B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666</TotalTime>
  <Words>516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Bold</vt:lpstr>
      <vt:lpstr>Arial Regular</vt:lpstr>
      <vt:lpstr>Calibri</vt:lpstr>
      <vt:lpstr>Helvetica</vt:lpstr>
      <vt:lpstr>Wingdings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Millar, Amber</dc:creator>
  <cp:lastModifiedBy>Johnston, Linda</cp:lastModifiedBy>
  <cp:revision>17</cp:revision>
  <dcterms:created xsi:type="dcterms:W3CDTF">2022-11-01T15:05:46Z</dcterms:created>
  <dcterms:modified xsi:type="dcterms:W3CDTF">2022-12-14T11:23:53Z</dcterms:modified>
</cp:coreProperties>
</file>