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98" r:id="rId5"/>
    <p:sldId id="367" r:id="rId6"/>
    <p:sldId id="370" r:id="rId7"/>
    <p:sldId id="369" r:id="rId8"/>
    <p:sldId id="339" r:id="rId9"/>
    <p:sldId id="361" r:id="rId10"/>
    <p:sldId id="368" r:id="rId11"/>
    <p:sldId id="358" r:id="rId12"/>
    <p:sldId id="363" r:id="rId13"/>
    <p:sldId id="372" r:id="rId14"/>
    <p:sldId id="364" r:id="rId15"/>
    <p:sldId id="371" r:id="rId16"/>
    <p:sldId id="365" r:id="rId17"/>
    <p:sldId id="366"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Dickens" initials="d" lastIdx="64" clrIdx="0"/>
  <p:cmAuthor id="1" name="Paolina Leseva" initials="PL" lastIdx="6" clrIdx="1"/>
  <p:cmAuthor id="2" name="Mairead Gardner" initials="MG" lastIdx="14" clrIdx="2">
    <p:extLst>
      <p:ext uri="{19B8F6BF-5375-455C-9EA6-DF929625EA0E}">
        <p15:presenceInfo xmlns:p15="http://schemas.microsoft.com/office/powerpoint/2012/main" userId="S-1-5-21-664342396-1520592568-226259266-96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383"/>
    <a:srgbClr val="00A2E5"/>
    <a:srgbClr val="58792D"/>
    <a:srgbClr val="004785"/>
    <a:srgbClr val="009C97"/>
    <a:srgbClr val="D52717"/>
    <a:srgbClr val="004380"/>
    <a:srgbClr val="0096DC"/>
    <a:srgbClr val="000000"/>
    <a:srgbClr val="3F3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8248" autoAdjust="0"/>
  </p:normalViewPr>
  <p:slideViewPr>
    <p:cSldViewPr>
      <p:cViewPr varScale="1">
        <p:scale>
          <a:sx n="46" d="100"/>
          <a:sy n="46" d="100"/>
        </p:scale>
        <p:origin x="201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6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59EF15-23F8-4B4A-BB2A-5FD6C502A548}" type="datetimeFigureOut">
              <a:rPr lang="en-GB" smtClean="0"/>
              <a:pPr/>
              <a:t>20/06/2022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544EE76-0D29-4B4B-96FD-336FB5108A42}"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DA17FF-C01E-4DF4-8C19-9EDB99857DB9}" type="datetimeFigureOut">
              <a:rPr lang="en-GB" smtClean="0"/>
              <a:pPr/>
              <a:t>20/06/2022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C85C611-6E9D-49F5-B213-C7240C7F07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defRPr/>
            </a:pPr>
            <a:r>
              <a:rPr lang="en-GB" sz="1400" b="1" dirty="0" smtClean="0">
                <a:solidFill>
                  <a:srgbClr val="002060"/>
                </a:solidFill>
              </a:rPr>
              <a:t>Notes</a:t>
            </a:r>
          </a:p>
          <a:p>
            <a:pPr marL="171450" lvl="0" indent="-171450">
              <a:buFont typeface="Arial" panose="020B0604020202020204" pitchFamily="34" charset="0"/>
              <a:buChar char="•"/>
              <a:defRPr/>
            </a:pPr>
            <a:r>
              <a:rPr lang="en-GB" sz="1400" dirty="0" smtClean="0">
                <a:solidFill>
                  <a:srgbClr val="002060"/>
                </a:solidFill>
              </a:rPr>
              <a:t>User</a:t>
            </a:r>
            <a:r>
              <a:rPr lang="en-GB" sz="1400" baseline="0" dirty="0" smtClean="0">
                <a:solidFill>
                  <a:srgbClr val="002060"/>
                </a:solidFill>
              </a:rPr>
              <a:t> </a:t>
            </a:r>
            <a:r>
              <a:rPr lang="en-GB" sz="1400" baseline="0" dirty="0" smtClean="0">
                <a:solidFill>
                  <a:srgbClr val="002060"/>
                </a:solidFill>
              </a:rPr>
              <a:t>feedback has suggested that we need to built capacity and capability </a:t>
            </a:r>
          </a:p>
          <a:p>
            <a:pPr marL="171450" lvl="0" indent="-171450">
              <a:buFont typeface="Arial" panose="020B0604020202020204" pitchFamily="34" charset="0"/>
              <a:buChar char="•"/>
              <a:defRPr/>
            </a:pPr>
            <a:r>
              <a:rPr lang="en-GB" sz="1400" baseline="0" dirty="0" smtClean="0">
                <a:solidFill>
                  <a:srgbClr val="002060"/>
                </a:solidFill>
              </a:rPr>
              <a:t>Traditional ways of commissioning research may not give us the outcomes that we currently need if they are too focussed on one specific discipline </a:t>
            </a:r>
          </a:p>
          <a:p>
            <a:pPr marL="171450" lvl="0" indent="-171450">
              <a:buFont typeface="Arial" panose="020B0604020202020204" pitchFamily="34" charset="0"/>
              <a:buChar char="•"/>
              <a:defRPr/>
            </a:pPr>
            <a:r>
              <a:rPr lang="en-GB" sz="1400" dirty="0" smtClean="0">
                <a:solidFill>
                  <a:srgbClr val="002060"/>
                </a:solidFill>
              </a:rPr>
              <a:t>A</a:t>
            </a:r>
            <a:r>
              <a:rPr lang="en-GB" sz="1400" baseline="0" dirty="0" smtClean="0">
                <a:solidFill>
                  <a:srgbClr val="002060"/>
                </a:solidFill>
              </a:rPr>
              <a:t> </a:t>
            </a:r>
            <a:r>
              <a:rPr lang="en-GB" sz="1400" dirty="0" smtClean="0">
                <a:solidFill>
                  <a:srgbClr val="002060"/>
                </a:solidFill>
              </a:rPr>
              <a:t>multi-disciplinary approach to research was key in order to build capacity and capability, answer research questions and to move away from silo working.</a:t>
            </a:r>
          </a:p>
          <a:p>
            <a:pPr marL="171450" lvl="0" indent="-171450">
              <a:buFont typeface="Arial" panose="020B0604020202020204" pitchFamily="34" charset="0"/>
              <a:buChar char="•"/>
              <a:defRPr/>
            </a:pPr>
            <a:r>
              <a:rPr lang="en-GB" sz="1400" dirty="0" smtClean="0">
                <a:solidFill>
                  <a:srgbClr val="002060"/>
                </a:solidFill>
              </a:rPr>
              <a:t>There is a need to grow academic/research capacity and capability and ensure this is sustainable and research</a:t>
            </a:r>
            <a:r>
              <a:rPr lang="en-GB" sz="1400" baseline="0" dirty="0" smtClean="0">
                <a:solidFill>
                  <a:srgbClr val="002060"/>
                </a:solidFill>
              </a:rPr>
              <a:t> institutions can work </a:t>
            </a:r>
            <a:r>
              <a:rPr lang="en-GB" sz="1400" dirty="0" smtClean="0">
                <a:solidFill>
                  <a:srgbClr val="002060"/>
                </a:solidFill>
              </a:rPr>
              <a:t>in partnership with NHS Scotland Assure in the future.</a:t>
            </a:r>
          </a:p>
          <a:p>
            <a:pPr marL="171450" lvl="0" indent="-171450">
              <a:buFont typeface="Arial" panose="020B0604020202020204" pitchFamily="34" charset="0"/>
              <a:buChar char="•"/>
              <a:defRPr/>
            </a:pPr>
            <a:r>
              <a:rPr lang="en-GB" sz="1400" dirty="0" smtClean="0">
                <a:solidFill>
                  <a:srgbClr val="002060"/>
                </a:solidFill>
              </a:rPr>
              <a:t>Calls issued on behalf</a:t>
            </a:r>
            <a:r>
              <a:rPr lang="en-GB" sz="1400" baseline="0" dirty="0" smtClean="0">
                <a:solidFill>
                  <a:srgbClr val="002060"/>
                </a:solidFill>
              </a:rPr>
              <a:t> of NHS Scotland assure </a:t>
            </a:r>
            <a:r>
              <a:rPr lang="en-GB" sz="1400" dirty="0" smtClean="0">
                <a:solidFill>
                  <a:srgbClr val="002060"/>
                </a:solidFill>
              </a:rPr>
              <a:t>should allow for flexibility in order for parties to bid for all funding either</a:t>
            </a:r>
            <a:r>
              <a:rPr lang="en-GB" sz="1400" baseline="0" dirty="0" smtClean="0">
                <a:solidFill>
                  <a:srgbClr val="002060"/>
                </a:solidFill>
              </a:rPr>
              <a:t> via a </a:t>
            </a:r>
            <a:r>
              <a:rPr lang="en-GB" sz="1400" dirty="0" smtClean="0">
                <a:solidFill>
                  <a:srgbClr val="002060"/>
                </a:solidFill>
              </a:rPr>
              <a:t>consortium or bid for individual studies which are multidisciplinary</a:t>
            </a:r>
            <a:r>
              <a:rPr lang="en-GB" sz="1400" baseline="0" dirty="0" smtClean="0">
                <a:solidFill>
                  <a:srgbClr val="002060"/>
                </a:solidFill>
              </a:rPr>
              <a:t> in focus. </a:t>
            </a:r>
          </a:p>
        </p:txBody>
      </p:sp>
      <p:sp>
        <p:nvSpPr>
          <p:cNvPr id="4" name="Slide Number Placeholder 3"/>
          <p:cNvSpPr>
            <a:spLocks noGrp="1"/>
          </p:cNvSpPr>
          <p:nvPr>
            <p:ph type="sldNum" sz="quarter" idx="10"/>
          </p:nvPr>
        </p:nvSpPr>
        <p:spPr/>
        <p:txBody>
          <a:bodyPr/>
          <a:lstStyle/>
          <a:p>
            <a:fld id="{EC85C611-6E9D-49F5-B213-C7240C7F074D}" type="slidenum">
              <a:rPr lang="en-GB" smtClean="0"/>
              <a:pPr/>
              <a:t>10</a:t>
            </a:fld>
            <a:endParaRPr lang="en-GB"/>
          </a:p>
        </p:txBody>
      </p:sp>
    </p:spTree>
    <p:extLst>
      <p:ext uri="{BB962C8B-B14F-4D97-AF65-F5344CB8AC3E}">
        <p14:creationId xmlns:p14="http://schemas.microsoft.com/office/powerpoint/2010/main" val="83604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 </a:t>
            </a:r>
            <a:r>
              <a:rPr lang="en-GB" sz="1400" dirty="0" smtClean="0"/>
              <a:t>priority risk</a:t>
            </a:r>
            <a:r>
              <a:rPr lang="en-GB" sz="1400" baseline="0" dirty="0" smtClean="0"/>
              <a:t> areas are the main focus of NHS Scotland Assure currently. </a:t>
            </a:r>
            <a:endParaRPr lang="en-GB"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t>Issues faced?</a:t>
            </a:r>
            <a:r>
              <a:rPr lang="en-GB" sz="1400" baseline="0" dirty="0" smtClean="0"/>
              <a:t> </a:t>
            </a:r>
          </a:p>
          <a:p>
            <a:pPr marL="285750" indent="-285750">
              <a:buFont typeface="Arial" panose="020B0604020202020204" pitchFamily="34" charset="0"/>
              <a:buChar char="•"/>
            </a:pPr>
            <a:r>
              <a:rPr lang="en-GB" sz="1400" baseline="0" dirty="0" smtClean="0"/>
              <a:t>Design, installation, commissioning and maintenance of water systems including drainage – input from </a:t>
            </a:r>
            <a:r>
              <a:rPr lang="en-GB" sz="1400" b="1" baseline="0" dirty="0" smtClean="0"/>
              <a:t>engineering , </a:t>
            </a:r>
            <a:r>
              <a:rPr lang="en-GB" sz="1400" b="1" baseline="0" dirty="0" err="1" smtClean="0"/>
              <a:t>ipc</a:t>
            </a:r>
            <a:r>
              <a:rPr lang="en-GB" sz="1400" b="1" baseline="0" dirty="0" smtClean="0"/>
              <a:t> ,water chemistry discipline, design  </a:t>
            </a:r>
          </a:p>
          <a:p>
            <a:pPr marL="285750" indent="-285750">
              <a:buFont typeface="Arial" panose="020B0604020202020204" pitchFamily="34" charset="0"/>
              <a:buChar char="•"/>
            </a:pPr>
            <a:r>
              <a:rPr lang="en-GB" sz="1400" baseline="0" dirty="0" smtClean="0"/>
              <a:t>Design, installation, commissioning and maintenance of Ventilation systems</a:t>
            </a:r>
          </a:p>
          <a:p>
            <a:pPr marL="285750" indent="-285750">
              <a:buFont typeface="Arial" panose="020B0604020202020204" pitchFamily="34" charset="0"/>
              <a:buChar char="•"/>
            </a:pPr>
            <a:r>
              <a:rPr lang="en-GB" sz="1400" baseline="0" dirty="0" smtClean="0"/>
              <a:t>Pathogens, the microbiome, AMR, transmission risks and burden of disease in the hospital environment </a:t>
            </a:r>
          </a:p>
          <a:p>
            <a:pPr marL="285750" indent="-285750">
              <a:buFont typeface="Arial" panose="020B0604020202020204" pitchFamily="34" charset="0"/>
              <a:buChar char="•"/>
            </a:pPr>
            <a:r>
              <a:rPr lang="en-GB" sz="1400" baseline="0" dirty="0" smtClean="0"/>
              <a:t>Hospital design including size and single room provision; e.g. hand wash basin provision / waterless / surface design to reduce transmission </a:t>
            </a:r>
          </a:p>
          <a:p>
            <a:pPr marL="285750" indent="-285750">
              <a:buFont typeface="Arial" panose="020B0604020202020204" pitchFamily="34" charset="0"/>
              <a:buChar char="•"/>
            </a:pPr>
            <a:r>
              <a:rPr lang="en-GB" sz="1400" baseline="0" dirty="0" smtClean="0"/>
              <a:t>The built environment post-pandemic and lessons learned from COVID-19</a:t>
            </a:r>
          </a:p>
          <a:p>
            <a:pPr marL="285750" indent="-285750">
              <a:buFont typeface="Arial" panose="020B0604020202020204" pitchFamily="34" charset="0"/>
              <a:buChar char="•"/>
            </a:pPr>
            <a:r>
              <a:rPr lang="en-GB" sz="1400" baseline="0" dirty="0" smtClean="0"/>
              <a:t>Human factors/Ergonomics and Infection Prevention and Control in hospital design and the built environment and how it is used </a:t>
            </a:r>
            <a:r>
              <a:rPr lang="en-GB" sz="1400" b="1" baseline="0" dirty="0" smtClean="0"/>
              <a:t>Procurement, Design, health and safety ,Psychology </a:t>
            </a:r>
          </a:p>
          <a:p>
            <a:pPr marL="285750" indent="-285750">
              <a:buFont typeface="Arial" panose="020B0604020202020204" pitchFamily="34" charset="0"/>
              <a:buChar char="•"/>
            </a:pPr>
            <a:r>
              <a:rPr lang="en-GB" sz="1400" baseline="0" dirty="0" smtClean="0"/>
              <a:t>Climate change requirements and the unintended consequences on built environment risks </a:t>
            </a:r>
          </a:p>
          <a:p>
            <a:pPr marL="285750" indent="-285750">
              <a:buFont typeface="Arial" panose="020B0604020202020204" pitchFamily="34" charset="0"/>
              <a:buChar char="•"/>
            </a:pPr>
            <a:r>
              <a:rPr lang="en-GB" sz="1400" baseline="0" dirty="0" smtClean="0"/>
              <a:t>The role of safety and harms in relation to medical gases, electrical systems and fire safety, and their impact on patient and staff safety in the hospital </a:t>
            </a:r>
            <a:r>
              <a:rPr lang="en-GB" sz="1400" baseline="0" dirty="0" smtClean="0"/>
              <a:t>environment</a:t>
            </a:r>
          </a:p>
          <a:p>
            <a:pPr marL="285750" indent="-285750">
              <a:buFont typeface="Arial" panose="020B0604020202020204" pitchFamily="34" charset="0"/>
              <a:buChar char="•"/>
            </a:pPr>
            <a:endParaRPr lang="en-GB" sz="1400" baseline="0" dirty="0" smtClean="0"/>
          </a:p>
          <a:p>
            <a:r>
              <a:rPr lang="en-GB" sz="1400" b="0" baseline="0" dirty="0" smtClean="0"/>
              <a:t>How does this relate to the delivery of research? </a:t>
            </a:r>
            <a:r>
              <a:rPr lang="en-GB" sz="1400" baseline="0" dirty="0" smtClean="0"/>
              <a:t>What we know is most of these are </a:t>
            </a:r>
            <a:r>
              <a:rPr lang="en-GB" sz="1400" b="1" baseline="0" dirty="0" smtClean="0"/>
              <a:t>multifactorial</a:t>
            </a:r>
            <a:r>
              <a:rPr lang="en-GB" sz="1400" baseline="0" dirty="0" smtClean="0"/>
              <a:t> in nature so we need a multi-disciplinary approach to support research to mitigate risks. </a:t>
            </a:r>
            <a:endParaRPr lang="en-GB" sz="14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smtClean="0"/>
              <a:t>What is the impact of this research on NHS Scotland?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smtClean="0"/>
              <a:t>Draw in Mike and Richards Presentations </a:t>
            </a:r>
          </a:p>
        </p:txBody>
      </p:sp>
      <p:sp>
        <p:nvSpPr>
          <p:cNvPr id="4" name="Slide Number Placeholder 3"/>
          <p:cNvSpPr>
            <a:spLocks noGrp="1"/>
          </p:cNvSpPr>
          <p:nvPr>
            <p:ph type="sldNum" sz="quarter" idx="10"/>
          </p:nvPr>
        </p:nvSpPr>
        <p:spPr/>
        <p:txBody>
          <a:bodyPr/>
          <a:lstStyle/>
          <a:p>
            <a:fld id="{EC85C611-6E9D-49F5-B213-C7240C7F074D}" type="slidenum">
              <a:rPr lang="en-GB" smtClean="0"/>
              <a:pPr/>
              <a:t>11</a:t>
            </a:fld>
            <a:endParaRPr lang="en-GB"/>
          </a:p>
        </p:txBody>
      </p:sp>
    </p:spTree>
    <p:extLst>
      <p:ext uri="{BB962C8B-B14F-4D97-AF65-F5344CB8AC3E}">
        <p14:creationId xmlns:p14="http://schemas.microsoft.com/office/powerpoint/2010/main" val="348864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smtClean="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smtClean="0"/>
              <a:t>Research contract </a:t>
            </a:r>
            <a:r>
              <a:rPr lang="en-GB" sz="1400" b="0" baseline="0" dirty="0" smtClean="0"/>
              <a:t>with Napier </a:t>
            </a:r>
            <a:r>
              <a:rPr lang="en-GB" sz="1400" b="1" baseline="0" dirty="0" smtClean="0"/>
              <a:t>= </a:t>
            </a:r>
            <a:r>
              <a:rPr lang="en-GB" sz="1400" b="0" baseline="0" dirty="0" smtClean="0"/>
              <a:t>c</a:t>
            </a:r>
            <a:r>
              <a:rPr lang="en-GB" sz="1400" b="0" dirty="0" smtClean="0"/>
              <a:t>ollab</a:t>
            </a:r>
            <a:r>
              <a:rPr lang="en-GB" sz="1400" dirty="0" smtClean="0"/>
              <a:t>orative </a:t>
            </a:r>
            <a:r>
              <a:rPr lang="en-GB" sz="1400" dirty="0" smtClean="0"/>
              <a:t>working with Edinburgh Napier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What outcomes / benefits do we expect?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Building capacity in research field. </a:t>
            </a:r>
          </a:p>
        </p:txBody>
      </p:sp>
      <p:sp>
        <p:nvSpPr>
          <p:cNvPr id="4" name="Slide Number Placeholder 3"/>
          <p:cNvSpPr>
            <a:spLocks noGrp="1"/>
          </p:cNvSpPr>
          <p:nvPr>
            <p:ph type="sldNum" sz="quarter" idx="10"/>
          </p:nvPr>
        </p:nvSpPr>
        <p:spPr/>
        <p:txBody>
          <a:bodyPr/>
          <a:lstStyle/>
          <a:p>
            <a:fld id="{EC85C611-6E9D-49F5-B213-C7240C7F074D}" type="slidenum">
              <a:rPr lang="en-GB" smtClean="0"/>
              <a:pPr/>
              <a:t>12</a:t>
            </a:fld>
            <a:endParaRPr lang="en-GB"/>
          </a:p>
        </p:txBody>
      </p:sp>
    </p:spTree>
    <p:extLst>
      <p:ext uri="{BB962C8B-B14F-4D97-AF65-F5344CB8AC3E}">
        <p14:creationId xmlns:p14="http://schemas.microsoft.com/office/powerpoint/2010/main" val="401026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1" dirty="0" smtClean="0"/>
              <a:t>Notes</a:t>
            </a:r>
          </a:p>
          <a:p>
            <a:r>
              <a:rPr lang="en-GB" sz="1400" dirty="0" smtClean="0"/>
              <a:t>Richard </a:t>
            </a:r>
            <a:r>
              <a:rPr lang="en-GB" sz="1400" dirty="0" smtClean="0"/>
              <a:t>and Mike will give more detail around</a:t>
            </a:r>
            <a:r>
              <a:rPr lang="en-GB" sz="1400" baseline="0" dirty="0" smtClean="0"/>
              <a:t> the some of the key concerns that are </a:t>
            </a:r>
            <a:r>
              <a:rPr lang="en-GB" sz="1400" baseline="0" dirty="0" smtClean="0"/>
              <a:t>emerging. Share </a:t>
            </a:r>
            <a:r>
              <a:rPr lang="en-GB" sz="1400" baseline="0" dirty="0" smtClean="0"/>
              <a:t>some pieces of research that are already been taken </a:t>
            </a:r>
            <a:r>
              <a:rPr lang="en-GB" sz="1400" baseline="0" dirty="0" smtClean="0"/>
              <a:t>completed. </a:t>
            </a:r>
            <a:endParaRPr lang="en-GB" sz="1400"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13</a:t>
            </a:fld>
            <a:endParaRPr lang="en-GB"/>
          </a:p>
        </p:txBody>
      </p:sp>
    </p:spTree>
    <p:extLst>
      <p:ext uri="{BB962C8B-B14F-4D97-AF65-F5344CB8AC3E}">
        <p14:creationId xmlns:p14="http://schemas.microsoft.com/office/powerpoint/2010/main" val="231059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b="1"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14</a:t>
            </a:fld>
            <a:endParaRPr lang="en-GB"/>
          </a:p>
        </p:txBody>
      </p:sp>
    </p:spTree>
    <p:extLst>
      <p:ext uri="{BB962C8B-B14F-4D97-AF65-F5344CB8AC3E}">
        <p14:creationId xmlns:p14="http://schemas.microsoft.com/office/powerpoint/2010/main" val="321128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Notes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Multi-disciplinary </a:t>
            </a:r>
            <a:r>
              <a:rPr lang="en-GB" sz="1200" b="0" i="0" u="none" strike="noStrike" kern="1200" baseline="0" dirty="0" smtClean="0">
                <a:solidFill>
                  <a:schemeClr val="tx1"/>
                </a:solidFill>
                <a:latin typeface="+mn-lt"/>
                <a:ea typeface="+mn-ea"/>
                <a:cs typeface="+mn-cs"/>
              </a:rPr>
              <a:t>team – we have subject matter experts in the fields of infection prevention and control, hard and soft facilities and building management.  We’re </a:t>
            </a:r>
            <a:r>
              <a:rPr lang="en-GB" dirty="0" smtClean="0"/>
              <a:t>bringing together experts in both clinical and technical disciplines to collaborate with stakeholders throughout each stage of the development of a healthcare building.   </a:t>
            </a:r>
            <a:endParaRPr lang="en-GB" dirty="0" smtClean="0"/>
          </a:p>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2</a:t>
            </a:fld>
            <a:endParaRPr lang="en-GB"/>
          </a:p>
        </p:txBody>
      </p:sp>
    </p:spTree>
    <p:extLst>
      <p:ext uri="{BB962C8B-B14F-4D97-AF65-F5344CB8AC3E}">
        <p14:creationId xmlns:p14="http://schemas.microsoft.com/office/powerpoint/2010/main" val="296591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3</a:t>
            </a:fld>
            <a:endParaRPr lang="en-GB"/>
          </a:p>
        </p:txBody>
      </p:sp>
    </p:spTree>
    <p:extLst>
      <p:ext uri="{BB962C8B-B14F-4D97-AF65-F5344CB8AC3E}">
        <p14:creationId xmlns:p14="http://schemas.microsoft.com/office/powerpoint/2010/main" val="229644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Notes</a:t>
            </a:r>
          </a:p>
          <a:p>
            <a:r>
              <a:rPr lang="en-GB" dirty="0" smtClean="0"/>
              <a:t>NHS</a:t>
            </a:r>
            <a:r>
              <a:rPr lang="en-GB" baseline="0" dirty="0" smtClean="0"/>
              <a:t> </a:t>
            </a:r>
            <a:r>
              <a:rPr lang="en-GB" baseline="0" dirty="0" smtClean="0"/>
              <a:t>Scotland Assure is here to support health boards and partners to manage risk in the healthcare built environment across Scotland – you can see here how we consider all types of risk, throughout the full lifecycle of a build. </a:t>
            </a:r>
            <a:endParaRPr lang="en-GB" dirty="0" smtClean="0"/>
          </a:p>
          <a:p>
            <a:endParaRPr lang="en-GB" dirty="0" smtClean="0"/>
          </a:p>
          <a:p>
            <a:r>
              <a:rPr lang="en-GB" dirty="0" smtClean="0"/>
              <a:t>Managing risk in the right way gives those involved in maintaining NHS buildings, facilities and equipment confidence and reassurance.</a:t>
            </a:r>
          </a:p>
        </p:txBody>
      </p:sp>
      <p:sp>
        <p:nvSpPr>
          <p:cNvPr id="4" name="Slide Number Placeholder 3"/>
          <p:cNvSpPr>
            <a:spLocks noGrp="1"/>
          </p:cNvSpPr>
          <p:nvPr>
            <p:ph type="sldNum" sz="quarter" idx="10"/>
          </p:nvPr>
        </p:nvSpPr>
        <p:spPr/>
        <p:txBody>
          <a:bodyPr/>
          <a:lstStyle/>
          <a:p>
            <a:fld id="{EC85C611-6E9D-49F5-B213-C7240C7F074D}" type="slidenum">
              <a:rPr lang="en-GB" smtClean="0"/>
              <a:pPr/>
              <a:t>4</a:t>
            </a:fld>
            <a:endParaRPr lang="en-GB"/>
          </a:p>
        </p:txBody>
      </p:sp>
    </p:spTree>
    <p:extLst>
      <p:ext uri="{BB962C8B-B14F-4D97-AF65-F5344CB8AC3E}">
        <p14:creationId xmlns:p14="http://schemas.microsoft.com/office/powerpoint/2010/main" val="277130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latin typeface="Arial" panose="020B0604020202020204" pitchFamily="34" charset="0"/>
                <a:ea typeface="Calibri" panose="020F0502020204030204"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2060"/>
                </a:solidFill>
                <a:latin typeface="Arial" panose="020B0604020202020204" pitchFamily="34" charset="0"/>
                <a:ea typeface="Calibri" panose="020F0502020204030204" pitchFamily="34" charset="0"/>
              </a:rPr>
              <a:t>We </a:t>
            </a:r>
            <a:r>
              <a:rPr lang="en-GB" dirty="0" smtClean="0">
                <a:solidFill>
                  <a:srgbClr val="002060"/>
                </a:solidFill>
                <a:latin typeface="Arial" panose="020B0604020202020204" pitchFamily="34" charset="0"/>
                <a:ea typeface="Calibri" panose="020F0502020204030204" pitchFamily="34" charset="0"/>
              </a:rPr>
              <a:t>(new and existing services) have been working together under the NHS Scotland Assure umbrella since June 2021</a:t>
            </a:r>
            <a:r>
              <a:rPr lang="en-GB" dirty="0" smtClean="0">
                <a:solidFill>
                  <a:srgbClr val="002060"/>
                </a:solidFill>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latin typeface="Arial" panose="020B0604020202020204" pitchFamily="34" charset="0"/>
                <a:ea typeface="Calibri" panose="020F0502020204030204" pitchFamily="34" charset="0"/>
              </a:rPr>
              <a:t>Services</a:t>
            </a:r>
            <a:r>
              <a:rPr lang="en-GB" b="1" baseline="0" dirty="0" smtClean="0">
                <a:solidFill>
                  <a:srgbClr val="002060"/>
                </a:solidFill>
                <a:latin typeface="Arial" panose="020B0604020202020204" pitchFamily="34" charset="0"/>
                <a:ea typeface="Calibri" panose="020F0502020204030204" pitchFamily="34" charset="0"/>
              </a:rPr>
              <a:t> overview for speaking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rgbClr val="002060"/>
                </a:solidFill>
                <a:latin typeface="Arial" panose="020B0604020202020204" pitchFamily="34" charset="0"/>
                <a:ea typeface="Calibri" panose="020F0502020204030204" pitchFamily="34" charset="0"/>
              </a:rPr>
              <a:t>Existing services</a:t>
            </a:r>
            <a:endParaRPr lang="en-GB" b="1" dirty="0" smtClean="0">
              <a:solidFill>
                <a:srgbClr val="002060"/>
              </a:solidFill>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dirty="0" smtClean="0"/>
              <a:t>HFS Property</a:t>
            </a:r>
            <a:r>
              <a:rPr lang="en-GB" baseline="0" dirty="0" smtClean="0"/>
              <a:t> and Capital Planning – working across 5 main service areas (capital projects, architecture and design, digital estate and asset management, PPP and equipping services), this team provides a range of services </a:t>
            </a:r>
            <a:r>
              <a:rPr lang="en-GB" sz="1200" kern="1200" dirty="0" smtClean="0">
                <a:solidFill>
                  <a:schemeClr val="tx1"/>
                </a:solidFill>
                <a:effectLst/>
                <a:latin typeface="+mn-lt"/>
                <a:ea typeface="Times New Roman" panose="02020603050405020304" pitchFamily="18" charset="0"/>
                <a:cs typeface="+mn-cs"/>
              </a:rPr>
              <a:t>covering advisory, assurance, design assessment, guidance, procurement, systems, national survey programmes, contract management, equipping management and others. </a:t>
            </a:r>
            <a:endParaRPr lang="en-GB" baseline="0" dirty="0" smtClean="0"/>
          </a:p>
          <a:p>
            <a:pPr marL="171450" indent="-171450">
              <a:buFont typeface="Arial" panose="020B0604020202020204" pitchFamily="34" charset="0"/>
              <a:buChar char="•"/>
            </a:pPr>
            <a:r>
              <a:rPr lang="en-GB" b="0" baseline="0" dirty="0" smtClean="0"/>
              <a:t>HFS Engineering, Environment and Decontamination – p</a:t>
            </a:r>
            <a:r>
              <a:rPr lang="en-GB" sz="1200" b="0" kern="1200" dirty="0" smtClean="0">
                <a:solidFill>
                  <a:schemeClr val="tx1"/>
                </a:solidFill>
                <a:effectLst/>
                <a:latin typeface="+mn-lt"/>
                <a:ea typeface="+mn-ea"/>
                <a:cs typeface="+mn-cs"/>
              </a:rPr>
              <a:t>roviding</a:t>
            </a:r>
            <a:r>
              <a:rPr lang="en-GB" sz="1200" b="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ngineering support and guidance to NHS Scotland boards, managing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High Voltage database and incident alerts. Leading and supporting the decontamination of reusable medical devices agenda, through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setting standards, guidance and advice, audit, investigation and certifying decontamination equipment.</a:t>
            </a:r>
            <a:endParaRPr lang="en-GB" b="1" baseline="0" dirty="0" smtClean="0"/>
          </a:p>
          <a:p>
            <a:pPr marL="171450" indent="-171450">
              <a:buFont typeface="Arial" panose="020B0604020202020204" pitchFamily="34" charset="0"/>
              <a:buChar char="•"/>
            </a:pPr>
            <a:r>
              <a:rPr lang="en-GB" b="0" baseline="0" dirty="0" smtClean="0"/>
              <a:t>HFS Facilities Management Services – p</a:t>
            </a:r>
            <a:r>
              <a:rPr lang="en-GB" sz="1200" b="0" kern="1200" dirty="0" smtClean="0">
                <a:solidFill>
                  <a:schemeClr val="tx1"/>
                </a:solidFill>
                <a:effectLst/>
                <a:latin typeface="+mn-lt"/>
                <a:ea typeface="+mn-ea"/>
                <a:cs typeface="+mn-cs"/>
              </a:rPr>
              <a:t>roviding </a:t>
            </a:r>
            <a:r>
              <a:rPr lang="en-GB" sz="1200" kern="1200" dirty="0" smtClean="0">
                <a:solidFill>
                  <a:schemeClr val="tx1"/>
                </a:solidFill>
                <a:effectLst/>
                <a:latin typeface="+mn-lt"/>
                <a:ea typeface="+mn-ea"/>
                <a:cs typeface="+mn-cs"/>
              </a:rPr>
              <a:t>technical and operations guidance to NHS boards. Improving health and financial outcomes. This includes supporting the development of national policy, sharing best practice, developing technological solutions, and innovation, and advice and guidance to strategic and operational facilities services teams.</a:t>
            </a:r>
            <a:endParaRPr lang="en-GB" b="1" baseline="0" dirty="0" smtClean="0"/>
          </a:p>
          <a:p>
            <a:pPr marL="171450" indent="-171450">
              <a:buFont typeface="Arial" panose="020B0604020202020204" pitchFamily="34" charset="0"/>
              <a:buChar char="•"/>
            </a:pPr>
            <a:r>
              <a:rPr lang="en-GB" baseline="0" dirty="0" smtClean="0"/>
              <a:t>ARHAI Scotland – provides </a:t>
            </a:r>
            <a:r>
              <a:rPr lang="en-GB" sz="1200" b="0" i="0" kern="1200" dirty="0" smtClean="0">
                <a:solidFill>
                  <a:schemeClr val="tx1"/>
                </a:solidFill>
                <a:effectLst/>
                <a:latin typeface="+mn-lt"/>
                <a:ea typeface="+mn-ea"/>
                <a:cs typeface="+mn-cs"/>
              </a:rPr>
              <a:t>expert intelligence, support, advice, evidence based guidance, clinical assurance and clinical leadership to local and national government, health and care professionals, the general public and other national bodies with the aim of protecting the people of Scotland from the burden of infection and antimicrobial resistance.</a:t>
            </a: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Sustainability – w</a:t>
            </a:r>
            <a:r>
              <a:rPr lang="en-GB" sz="1200" b="0" i="0" kern="1200" dirty="0" smtClean="0">
                <a:solidFill>
                  <a:schemeClr val="tx1"/>
                </a:solidFill>
                <a:effectLst/>
                <a:latin typeface="+mn-lt"/>
                <a:ea typeface="+mn-ea"/>
                <a:cs typeface="+mn-cs"/>
              </a:rPr>
              <a:t>orking together to deliver a more sustainable health service. Putting sustainability at</a:t>
            </a:r>
            <a:r>
              <a:rPr lang="en-GB" sz="1200" b="0" i="0" kern="1200" baseline="0" dirty="0" smtClean="0">
                <a:solidFill>
                  <a:schemeClr val="tx1"/>
                </a:solidFill>
                <a:effectLst/>
                <a:latin typeface="+mn-lt"/>
                <a:ea typeface="+mn-ea"/>
                <a:cs typeface="+mn-cs"/>
              </a:rPr>
              <a:t> the heart of decision-making. Supporting NHS Scotland boards with climate change and sustainability tools including the </a:t>
            </a:r>
            <a:r>
              <a:rPr lang="en-GB" sz="1200" b="0" i="0" kern="1200" dirty="0" err="1" smtClean="0">
                <a:solidFill>
                  <a:schemeClr val="tx1"/>
                </a:solidFill>
                <a:effectLst/>
                <a:latin typeface="+mn-lt"/>
                <a:ea typeface="+mn-ea"/>
                <a:cs typeface="+mn-cs"/>
              </a:rPr>
              <a:t>NHSScotland</a:t>
            </a:r>
            <a:r>
              <a:rPr lang="en-GB" sz="1200" b="0" i="0" kern="1200" dirty="0" smtClean="0">
                <a:solidFill>
                  <a:schemeClr val="tx1"/>
                </a:solidFill>
                <a:effectLst/>
                <a:latin typeface="+mn-lt"/>
                <a:ea typeface="+mn-ea"/>
                <a:cs typeface="+mn-cs"/>
              </a:rPr>
              <a:t> Climate Change Mapping Tool,</a:t>
            </a:r>
            <a:r>
              <a:rPr lang="en-GB" sz="1200" b="0" i="0" kern="1200" baseline="0" dirty="0" smtClean="0">
                <a:solidFill>
                  <a:schemeClr val="tx1"/>
                </a:solidFill>
                <a:effectLst/>
                <a:latin typeface="+mn-lt"/>
                <a:ea typeface="+mn-ea"/>
                <a:cs typeface="+mn-cs"/>
              </a:rPr>
              <a:t> the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NHSScotland</a:t>
            </a:r>
            <a:r>
              <a:rPr lang="en-GB" sz="1200" b="0" i="0" kern="1200" dirty="0" smtClean="0">
                <a:solidFill>
                  <a:schemeClr val="tx1"/>
                </a:solidFill>
                <a:effectLst/>
                <a:latin typeface="+mn-lt"/>
                <a:ea typeface="+mn-ea"/>
                <a:cs typeface="+mn-cs"/>
              </a:rPr>
              <a:t> Sustainability Assessment Tool (NSAT) and more.</a:t>
            </a:r>
            <a:endParaRPr lang="en-GB" b="1" baseline="0" dirty="0" smtClean="0"/>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1" baseline="0" dirty="0" smtClean="0"/>
              <a:t>New services</a:t>
            </a:r>
            <a:endParaRPr lang="en-GB" baseline="0" dirty="0" smtClean="0"/>
          </a:p>
          <a:p>
            <a:pPr marL="0" indent="0">
              <a:buFont typeface="Arial" panose="020B0604020202020204" pitchFamily="34" charset="0"/>
              <a:buNone/>
            </a:pPr>
            <a:r>
              <a:rPr lang="en-GB" baseline="0" dirty="0" smtClean="0"/>
              <a:t>Intelligence – m</a:t>
            </a:r>
            <a:r>
              <a:rPr lang="en-GB" sz="1200" b="0" i="0" u="none" strike="noStrike" kern="1200" baseline="0" dirty="0" smtClean="0">
                <a:solidFill>
                  <a:schemeClr val="tx1"/>
                </a:solidFill>
                <a:latin typeface="+mn-lt"/>
                <a:ea typeface="+mn-ea"/>
                <a:cs typeface="+mn-cs"/>
              </a:rPr>
              <a:t>onitoring built environment risk factors, enabling informed and holistic decision making on future projects and maintenance requirements at local and national levels. Using predictive and integrated technologies and delivering improvements in data integrity to proactively identify potential problems. </a:t>
            </a:r>
            <a:endParaRPr lang="en-GB" baseline="0" dirty="0" smtClean="0"/>
          </a:p>
          <a:p>
            <a:pPr marL="171450" indent="-171450">
              <a:buFont typeface="Arial" panose="020B0604020202020204" pitchFamily="34" charset="0"/>
              <a:buChar char="•"/>
            </a:pPr>
            <a:r>
              <a:rPr lang="en-GB" baseline="0" dirty="0" smtClean="0"/>
              <a:t>Research – r</a:t>
            </a:r>
            <a:r>
              <a:rPr lang="en-GB" sz="1200" b="0" i="0" u="none" strike="noStrike" kern="1200" baseline="0" dirty="0" smtClean="0">
                <a:solidFill>
                  <a:schemeClr val="tx1"/>
                </a:solidFill>
                <a:latin typeface="+mn-lt"/>
                <a:ea typeface="+mn-ea"/>
                <a:cs typeface="+mn-cs"/>
              </a:rPr>
              <a:t>esearching and sharing best practice and changes in standards/models for the built environment across the world to inform guidance and capital projects.</a:t>
            </a:r>
            <a:endParaRPr lang="en-GB" baseline="0" dirty="0" smtClean="0"/>
          </a:p>
          <a:p>
            <a:pPr marL="171450" indent="-171450">
              <a:buFont typeface="Arial" panose="020B0604020202020204" pitchFamily="34" charset="0"/>
              <a:buChar char="•"/>
            </a:pPr>
            <a:r>
              <a:rPr lang="en-GB" baseline="0" dirty="0" smtClean="0"/>
              <a:t>Response – </a:t>
            </a:r>
            <a:r>
              <a:rPr lang="en-GB" sz="1200" b="0" i="0" u="none" strike="noStrike" kern="1200" baseline="0" dirty="0" smtClean="0">
                <a:solidFill>
                  <a:schemeClr val="tx1"/>
                </a:solidFill>
                <a:latin typeface="+mn-lt"/>
                <a:ea typeface="+mn-ea"/>
                <a:cs typeface="+mn-cs"/>
              </a:rPr>
              <a:t>responding to issues in the built healthcare environment (e.g. RHCYP). Assessing the risk against the current estate and projects, and mobilising a response.</a:t>
            </a:r>
            <a:endParaRPr lang="en-GB" baseline="0" dirty="0" smtClean="0"/>
          </a:p>
          <a:p>
            <a:pPr marL="171450" indent="-171450">
              <a:buFont typeface="Arial" panose="020B0604020202020204" pitchFamily="34" charset="0"/>
              <a:buChar char="•"/>
            </a:pPr>
            <a:r>
              <a:rPr lang="en-GB" b="0" baseline="0" dirty="0" smtClean="0"/>
              <a:t>Assurance – </a:t>
            </a:r>
            <a:r>
              <a:rPr lang="en-GB" sz="1200" b="0" i="0" u="none" strike="noStrike" kern="1200" baseline="0" dirty="0" smtClean="0">
                <a:solidFill>
                  <a:schemeClr val="tx1"/>
                </a:solidFill>
                <a:latin typeface="+mn-lt"/>
                <a:ea typeface="+mn-ea"/>
                <a:cs typeface="+mn-cs"/>
              </a:rPr>
              <a:t>monitoring compliance with guidance and supporting boards to demonstrate compliance at key stages within the full lifecycle of an acute build, from procurement through to construction, building operations, maintenance and decommissioning, providing assurance to boards and the Scottish Government. </a:t>
            </a:r>
            <a:r>
              <a:rPr lang="en-GB" sz="1200" b="1" i="0" u="none" strike="noStrike" kern="1200" baseline="0" dirty="0" smtClean="0">
                <a:solidFill>
                  <a:schemeClr val="tx1"/>
                </a:solidFill>
                <a:latin typeface="+mn-lt"/>
                <a:ea typeface="+mn-ea"/>
                <a:cs typeface="+mn-cs"/>
              </a:rPr>
              <a:t>(Note, in the ‘overview of services’ doc, where this wording was taken from, this was listed as compliance but aware this has changed to assurance)</a:t>
            </a:r>
            <a:endParaRPr lang="en-GB" b="1" baseline="0" dirty="0" smtClean="0"/>
          </a:p>
          <a:p>
            <a:pPr marL="171450" indent="-171450">
              <a:buFont typeface="Arial" panose="020B0604020202020204" pitchFamily="34" charset="0"/>
              <a:buChar char="•"/>
            </a:pPr>
            <a:r>
              <a:rPr lang="en-GB" baseline="0" dirty="0" smtClean="0"/>
              <a:t>Guidance – </a:t>
            </a:r>
            <a:r>
              <a:rPr lang="en-GB" sz="1200" b="0" i="0" u="none" strike="noStrike" kern="1200" baseline="0" dirty="0" smtClean="0">
                <a:solidFill>
                  <a:schemeClr val="tx1"/>
                </a:solidFill>
                <a:latin typeface="+mn-lt"/>
                <a:ea typeface="+mn-ea"/>
                <a:cs typeface="+mn-cs"/>
              </a:rPr>
              <a:t>developing and maintaining guidance to inform the design, build and maintenance of acute healthcare built environments to ensure that they are free from avoidable risk and infection. </a:t>
            </a:r>
          </a:p>
          <a:p>
            <a:pPr marL="171450" indent="-171450">
              <a:buFont typeface="Arial" panose="020B0604020202020204" pitchFamily="34" charset="0"/>
              <a:buChar char="•"/>
            </a:pPr>
            <a:r>
              <a:rPr lang="en-GB" baseline="0" dirty="0" smtClean="0"/>
              <a:t>Knowledge management and communications – l</a:t>
            </a:r>
            <a:r>
              <a:rPr lang="en-GB" sz="1200" b="0" i="0" u="none" strike="noStrike" kern="1200" baseline="0" dirty="0" smtClean="0">
                <a:solidFill>
                  <a:schemeClr val="tx1"/>
                </a:solidFill>
                <a:latin typeface="+mn-lt"/>
                <a:ea typeface="+mn-ea"/>
                <a:cs typeface="+mn-cs"/>
              </a:rPr>
              <a:t>iaising with boards to collectively manage stakeholders and national level external communications. Sharing developments in research guidance and intelligence with boards, targeting specific boards where the updates are pertinent to existing projects. Supporting the routine and effective collation and appropriate dissemination of lessons learned across and </a:t>
            </a:r>
            <a:r>
              <a:rPr lang="en-GB" sz="1200" b="0" i="0" u="none" strike="noStrike" kern="1200" baseline="0" dirty="0" err="1" smtClean="0">
                <a:solidFill>
                  <a:schemeClr val="tx1"/>
                </a:solidFill>
                <a:latin typeface="+mn-lt"/>
                <a:ea typeface="+mn-ea"/>
                <a:cs typeface="+mn-cs"/>
              </a:rPr>
              <a:t>outwith</a:t>
            </a:r>
            <a:r>
              <a:rPr lang="en-GB" sz="1200" b="0" i="0" u="none" strike="noStrike" kern="1200" baseline="0" dirty="0" smtClean="0">
                <a:solidFill>
                  <a:schemeClr val="tx1"/>
                </a:solidFill>
                <a:latin typeface="+mn-lt"/>
                <a:ea typeface="+mn-ea"/>
                <a:cs typeface="+mn-cs"/>
              </a:rPr>
              <a:t> the service. Delivering an alerts system to push key information and alerts into the system.</a:t>
            </a:r>
          </a:p>
          <a:p>
            <a:pPr marL="171450" indent="-171450">
              <a:buFont typeface="Arial" panose="020B0604020202020204" pitchFamily="34" charset="0"/>
              <a:buChar char="•"/>
            </a:pPr>
            <a:r>
              <a:rPr lang="en-GB" baseline="0" dirty="0" smtClean="0"/>
              <a:t>Workforce planning and development – </a:t>
            </a:r>
            <a:r>
              <a:rPr lang="en-GB" sz="1200" b="0" i="0" u="none" strike="noStrike" kern="1200" baseline="0" dirty="0" smtClean="0">
                <a:solidFill>
                  <a:schemeClr val="tx1"/>
                </a:solidFill>
                <a:latin typeface="+mn-lt"/>
                <a:ea typeface="+mn-ea"/>
                <a:cs typeface="+mn-cs"/>
              </a:rPr>
              <a:t>providing a progressive, cohesive and integrated approach to specialist workforce education development for this multi-agency and multi-professional staff group (both internal and external to QHBE) in agreed partnership with NES and boards. Undertaking strategic needs assessment and planning around the skills required across boards to manage risks in the healthcare environment and deliver actions to address immediate and anticipated workforce shortages.</a:t>
            </a:r>
            <a:endParaRPr lang="en-GB" baseline="0" dirty="0" smtClean="0"/>
          </a:p>
          <a:p>
            <a:pPr marL="171450" indent="-171450">
              <a:buFont typeface="Arial" panose="020B0604020202020204" pitchFamily="34" charset="0"/>
              <a:buChar char="•"/>
            </a:pPr>
            <a:r>
              <a:rPr lang="en-GB" baseline="0" dirty="0" smtClean="0"/>
              <a:t>Provision of subject matter expertise – </a:t>
            </a:r>
            <a:r>
              <a:rPr lang="en-GB" sz="1200" b="0" i="0" u="none" strike="noStrike" kern="1200" baseline="0" dirty="0" smtClean="0">
                <a:solidFill>
                  <a:schemeClr val="tx1"/>
                </a:solidFill>
                <a:latin typeface="+mn-lt"/>
                <a:ea typeface="+mn-ea"/>
                <a:cs typeface="+mn-cs"/>
              </a:rPr>
              <a:t>Ensuring boards have the right staff/skills for projects, and assigned staff have access to national training and support to undertake their roles. Coordinating and deploying subject matter experts (SMEs) to support boards/regions to deliver building projects based on identified needs. Connecting boards to other NSS services such as Central Legal Office, Procurement and to the rest of the UK and beyond.</a:t>
            </a:r>
            <a:endParaRPr lang="en-GB" baseline="0" dirty="0" smtClean="0"/>
          </a:p>
        </p:txBody>
      </p:sp>
      <p:sp>
        <p:nvSpPr>
          <p:cNvPr id="4" name="Slide Number Placeholder 3"/>
          <p:cNvSpPr>
            <a:spLocks noGrp="1"/>
          </p:cNvSpPr>
          <p:nvPr>
            <p:ph type="sldNum" sz="quarter" idx="5"/>
          </p:nvPr>
        </p:nvSpPr>
        <p:spPr/>
        <p:txBody>
          <a:bodyPr/>
          <a:lstStyle/>
          <a:p>
            <a:fld id="{EC85C611-6E9D-49F5-B213-C7240C7F074D}" type="slidenum">
              <a:rPr lang="en-GB" smtClean="0"/>
              <a:pPr/>
              <a:t>5</a:t>
            </a:fld>
            <a:endParaRPr lang="en-GB"/>
          </a:p>
        </p:txBody>
      </p:sp>
    </p:spTree>
    <p:extLst>
      <p:ext uri="{BB962C8B-B14F-4D97-AF65-F5344CB8AC3E}">
        <p14:creationId xmlns:p14="http://schemas.microsoft.com/office/powerpoint/2010/main" val="210847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Notes – on ‘what</a:t>
            </a:r>
            <a:r>
              <a:rPr lang="en-GB" sz="1200" b="1" kern="1200" baseline="0" dirty="0" smtClean="0">
                <a:solidFill>
                  <a:schemeClr val="tx1"/>
                </a:solidFill>
                <a:effectLst/>
                <a:latin typeface="+mn-lt"/>
                <a:ea typeface="+mn-ea"/>
                <a:cs typeface="+mn-cs"/>
              </a:rPr>
              <a:t> aren’t we?’</a:t>
            </a:r>
            <a:r>
              <a:rPr lang="en-GB" sz="1200" b="1" kern="1200" dirty="0" smtClean="0">
                <a:solidFill>
                  <a:schemeClr val="tx1"/>
                </a:solidFill>
                <a:effectLst/>
                <a:latin typeface="+mn-lt"/>
                <a:ea typeface="+mn-ea"/>
                <a:cs typeface="+mn-cs"/>
              </a:rPr>
              <a:t> (wording</a:t>
            </a:r>
            <a:r>
              <a:rPr lang="en-GB" sz="1200" b="1" kern="1200" baseline="0" dirty="0" smtClean="0">
                <a:solidFill>
                  <a:schemeClr val="tx1"/>
                </a:solidFill>
                <a:effectLst/>
                <a:latin typeface="+mn-lt"/>
                <a:ea typeface="+mn-ea"/>
                <a:cs typeface="+mn-cs"/>
              </a:rPr>
              <a:t> from Julie’s senior leadership webinar in December 2021)</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a:t>
            </a:r>
            <a:r>
              <a:rPr lang="en-GB" sz="1200" kern="1200" dirty="0" smtClean="0">
                <a:solidFill>
                  <a:schemeClr val="tx1"/>
                </a:solidFill>
                <a:effectLst/>
                <a:latin typeface="+mn-lt"/>
                <a:ea typeface="+mn-ea"/>
                <a:cs typeface="+mn-cs"/>
              </a:rPr>
              <a:t>what aren't we? Well, we won't seek or change legal responsibility of the NHS boards or primary legislation. We will not take on the responsibilities or risk of a project. These will remain with the health boards. We're not going to create a central building division, as NHS boards need to remain accountable for their current estate and any projects that they may have within that. We won't give assurance to a non-NHS building, so we won't give that to a private dental practice and we wouldn't give it to a private hospital. We are looking purely at NHS-owned estates. We won't develop an inspection function. We are not a mandated compliance inspectorate. What we are here is a support for health boards in getting that build environment as good as it can be. </a:t>
            </a:r>
            <a:endParaRPr lang="en-GB"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6</a:t>
            </a:fld>
            <a:endParaRPr lang="en-GB"/>
          </a:p>
        </p:txBody>
      </p:sp>
    </p:spTree>
    <p:extLst>
      <p:ext uri="{BB962C8B-B14F-4D97-AF65-F5344CB8AC3E}">
        <p14:creationId xmlns:p14="http://schemas.microsoft.com/office/powerpoint/2010/main" val="62850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2060"/>
                </a:solidFill>
              </a:rPr>
              <a:t>Notes </a:t>
            </a:r>
            <a:r>
              <a:rPr lang="en-GB" sz="1200" b="0" dirty="0" smtClean="0">
                <a:solidFill>
                  <a:srgbClr val="002060"/>
                </a:solidFill>
              </a:rPr>
              <a:t>– h</a:t>
            </a:r>
            <a:r>
              <a:rPr lang="en-GB" b="0" dirty="0" smtClean="0"/>
              <a:t>andover slide, from Julie to Geraldine</a:t>
            </a:r>
            <a:r>
              <a:rPr lang="en-GB" b="0" baseline="0" dirty="0" smtClean="0"/>
              <a:t>.</a:t>
            </a:r>
            <a:endParaRPr lang="en-GB" b="1" dirty="0" smtClean="0"/>
          </a:p>
          <a:p>
            <a:endParaRPr lang="en-GB"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7</a:t>
            </a:fld>
            <a:endParaRPr lang="en-GB"/>
          </a:p>
        </p:txBody>
      </p:sp>
    </p:spTree>
    <p:extLst>
      <p:ext uri="{BB962C8B-B14F-4D97-AF65-F5344CB8AC3E}">
        <p14:creationId xmlns:p14="http://schemas.microsoft.com/office/powerpoint/2010/main" val="303179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8</a:t>
            </a:fld>
            <a:endParaRPr lang="en-GB"/>
          </a:p>
        </p:txBody>
      </p:sp>
    </p:spTree>
    <p:extLst>
      <p:ext uri="{BB962C8B-B14F-4D97-AF65-F5344CB8AC3E}">
        <p14:creationId xmlns:p14="http://schemas.microsoft.com/office/powerpoint/2010/main" val="297743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2060"/>
                </a:solidFill>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As </a:t>
            </a:r>
            <a:r>
              <a:rPr lang="en-GB" sz="1400" b="1" dirty="0" smtClean="0"/>
              <a:t>Julie mentioned, </a:t>
            </a:r>
            <a:r>
              <a:rPr lang="en-GB" sz="1400" b="0" dirty="0" smtClean="0"/>
              <a:t>r</a:t>
            </a:r>
            <a:r>
              <a:rPr lang="en-GB" sz="1400" dirty="0" smtClean="0"/>
              <a:t>esearch plays a pivotal role in supporting this – it ensures that guidance and advice is based not only on best practice but also on best evidence.</a:t>
            </a:r>
          </a:p>
          <a:p>
            <a:endParaRPr lang="en-GB" sz="1400" b="1"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9</a:t>
            </a:fld>
            <a:endParaRPr lang="en-GB"/>
          </a:p>
        </p:txBody>
      </p:sp>
    </p:spTree>
    <p:extLst>
      <p:ext uri="{BB962C8B-B14F-4D97-AF65-F5344CB8AC3E}">
        <p14:creationId xmlns:p14="http://schemas.microsoft.com/office/powerpoint/2010/main" val="1186342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Full_Branding_Circl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4" y="168831"/>
            <a:ext cx="8208912" cy="6446790"/>
          </a:xfrm>
          <a:prstGeom prst="rect">
            <a:avLst/>
          </a:prstGeom>
          <a:noFill/>
        </p:spPr>
      </p:pic>
      <p:sp>
        <p:nvSpPr>
          <p:cNvPr id="6" name="Oval 5"/>
          <p:cNvSpPr/>
          <p:nvPr userDrawn="1"/>
        </p:nvSpPr>
        <p:spPr>
          <a:xfrm>
            <a:off x="6471592" y="3933056"/>
            <a:ext cx="2420888"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9" name="Picture 8"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0" name="Straight Connector 9"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49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rt or END slide (small logo)">
    <p:spTree>
      <p:nvGrpSpPr>
        <p:cNvPr id="1" name=""/>
        <p:cNvGrpSpPr/>
        <p:nvPr/>
      </p:nvGrpSpPr>
      <p:grpSpPr>
        <a:xfrm>
          <a:off x="0" y="0"/>
          <a:ext cx="0" cy="0"/>
          <a:chOff x="0" y="0"/>
          <a:chExt cx="0" cy="0"/>
        </a:xfrm>
      </p:grpSpPr>
      <p:pic>
        <p:nvPicPr>
          <p:cNvPr id="6" name="Picture 2" descr="Image displaying two NHS cleaning staff walking through an NHS building" title="NHS Scotland Assure Branding circle with image of cleaning staff"/>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4128" y="3573016"/>
            <a:ext cx="4061709" cy="4061709"/>
          </a:xfrm>
          <a:prstGeom prst="rect">
            <a:avLst/>
          </a:prstGeom>
          <a:noFill/>
        </p:spPr>
      </p:pic>
      <p:sp>
        <p:nvSpPr>
          <p:cNvPr id="8" name="Oval 7"/>
          <p:cNvSpPr/>
          <p:nvPr userDrawn="1"/>
        </p:nvSpPr>
        <p:spPr>
          <a:xfrm>
            <a:off x="5580112" y="3573016"/>
            <a:ext cx="1008112"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cxnSp>
        <p:nvCxnSpPr>
          <p:cNvPr id="14" name="Straight Connector 13"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5" name="TextBox 14"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286829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tart or END slide (small logo)">
    <p:spTree>
      <p:nvGrpSpPr>
        <p:cNvPr id="1" name=""/>
        <p:cNvGrpSpPr/>
        <p:nvPr/>
      </p:nvGrpSpPr>
      <p:grpSpPr>
        <a:xfrm>
          <a:off x="0" y="0"/>
          <a:ext cx="0" cy="0"/>
          <a:chOff x="0" y="0"/>
          <a:chExt cx="0" cy="0"/>
        </a:xfrm>
      </p:grpSpPr>
      <p:pic>
        <p:nvPicPr>
          <p:cNvPr id="6" name="Picture 2" descr="Image displaying two NHS cleaning staff walking through an NHS building" title="NHS Scotland Assure Branding circle with image of enginee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4128" y="3573016"/>
            <a:ext cx="4061709" cy="4061709"/>
          </a:xfrm>
          <a:prstGeom prst="rect">
            <a:avLst/>
          </a:prstGeom>
          <a:noFill/>
        </p:spPr>
      </p:pic>
      <p:sp>
        <p:nvSpPr>
          <p:cNvPr id="8" name="Oval 7"/>
          <p:cNvSpPr/>
          <p:nvPr userDrawn="1"/>
        </p:nvSpPr>
        <p:spPr>
          <a:xfrm>
            <a:off x="5580112" y="3573016"/>
            <a:ext cx="1008112"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cxnSp>
        <p:nvCxnSpPr>
          <p:cNvPr id="12" name="Straight Connector 11"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3" name="TextBox 12"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147429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tart or END slide (small logo)">
    <p:spTree>
      <p:nvGrpSpPr>
        <p:cNvPr id="1" name=""/>
        <p:cNvGrpSpPr/>
        <p:nvPr/>
      </p:nvGrpSpPr>
      <p:grpSpPr>
        <a:xfrm>
          <a:off x="0" y="0"/>
          <a:ext cx="0" cy="0"/>
          <a:chOff x="0" y="0"/>
          <a:chExt cx="0" cy="0"/>
        </a:xfrm>
      </p:grpSpPr>
      <p:pic>
        <p:nvPicPr>
          <p:cNvPr id="6" name="Picture 2" descr="Image displaying two NHS engineers passing each other on escalators with toolbox." title="NHS Scotland Assure Branding circle with image of engineer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4128" y="3573016"/>
            <a:ext cx="4061709" cy="4061709"/>
          </a:xfrm>
          <a:prstGeom prst="rect">
            <a:avLst/>
          </a:prstGeom>
          <a:noFill/>
        </p:spPr>
      </p:pic>
      <p:sp>
        <p:nvSpPr>
          <p:cNvPr id="8" name="Oval 7"/>
          <p:cNvSpPr/>
          <p:nvPr userDrawn="1"/>
        </p:nvSpPr>
        <p:spPr>
          <a:xfrm>
            <a:off x="5580112" y="3573016"/>
            <a:ext cx="1008112"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cxnSp>
        <p:nvCxnSpPr>
          <p:cNvPr id="12" name="Straight Connector 11"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3" name="TextBox 12"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185860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Start or END slide (small logo)">
    <p:spTree>
      <p:nvGrpSpPr>
        <p:cNvPr id="1" name=""/>
        <p:cNvGrpSpPr/>
        <p:nvPr/>
      </p:nvGrpSpPr>
      <p:grpSpPr>
        <a:xfrm>
          <a:off x="0" y="0"/>
          <a:ext cx="0" cy="0"/>
          <a:chOff x="0" y="0"/>
          <a:chExt cx="0" cy="0"/>
        </a:xfrm>
      </p:grpSpPr>
      <p:pic>
        <p:nvPicPr>
          <p:cNvPr id="6" name="Picture 2" descr="Image displaying two NHS cleaning staff walking through an NHS building" title="NHS Scotland Assure Branding circle with image of cleaning staff"/>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62754" y="2615645"/>
            <a:ext cx="5600584" cy="5600584"/>
          </a:xfrm>
          <a:prstGeom prst="rect">
            <a:avLst/>
          </a:prstGeom>
          <a:noFill/>
        </p:spPr>
      </p:pic>
      <p:sp>
        <p:nvSpPr>
          <p:cNvPr id="8" name="Oval 7"/>
          <p:cNvSpPr/>
          <p:nvPr userDrawn="1"/>
        </p:nvSpPr>
        <p:spPr>
          <a:xfrm>
            <a:off x="3491880" y="5415937"/>
            <a:ext cx="2232248" cy="223224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217754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tart or END slide (small logo)">
    <p:spTree>
      <p:nvGrpSpPr>
        <p:cNvPr id="1" name=""/>
        <p:cNvGrpSpPr/>
        <p:nvPr/>
      </p:nvGrpSpPr>
      <p:grpSpPr>
        <a:xfrm>
          <a:off x="0" y="0"/>
          <a:ext cx="0" cy="0"/>
          <a:chOff x="0" y="0"/>
          <a:chExt cx="0" cy="0"/>
        </a:xfrm>
      </p:grpSpPr>
      <p:pic>
        <p:nvPicPr>
          <p:cNvPr id="6" name="Picture 2" descr="Image displaying two NHS cleaning staff walking through an NHS building" title="NHS Scotland Assure Branding circle with image of enginee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62754" y="2615645"/>
            <a:ext cx="5600584" cy="5600584"/>
          </a:xfrm>
          <a:prstGeom prst="rect">
            <a:avLst/>
          </a:prstGeom>
          <a:noFill/>
        </p:spPr>
      </p:pic>
      <p:sp>
        <p:nvSpPr>
          <p:cNvPr id="8" name="Oval 7"/>
          <p:cNvSpPr/>
          <p:nvPr userDrawn="1"/>
        </p:nvSpPr>
        <p:spPr>
          <a:xfrm>
            <a:off x="3491880" y="5415937"/>
            <a:ext cx="2232248" cy="223224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255645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tart or END slide (small logo)">
    <p:spTree>
      <p:nvGrpSpPr>
        <p:cNvPr id="1" name=""/>
        <p:cNvGrpSpPr/>
        <p:nvPr/>
      </p:nvGrpSpPr>
      <p:grpSpPr>
        <a:xfrm>
          <a:off x="0" y="0"/>
          <a:ext cx="0" cy="0"/>
          <a:chOff x="0" y="0"/>
          <a:chExt cx="0" cy="0"/>
        </a:xfrm>
      </p:grpSpPr>
      <p:pic>
        <p:nvPicPr>
          <p:cNvPr id="6" name="Picture 2" descr="Image displaying two NHS engineers passing each other on escalators with toolbox." title="NHS Scotland Assure Branding circle with image of engineers"/>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62754" y="2615645"/>
            <a:ext cx="5600584" cy="5600584"/>
          </a:xfrm>
          <a:prstGeom prst="rect">
            <a:avLst/>
          </a:prstGeom>
          <a:noFill/>
        </p:spPr>
      </p:pic>
      <p:sp>
        <p:nvSpPr>
          <p:cNvPr id="8" name="Oval 7"/>
          <p:cNvSpPr/>
          <p:nvPr userDrawn="1"/>
        </p:nvSpPr>
        <p:spPr>
          <a:xfrm>
            <a:off x="3491880" y="5415937"/>
            <a:ext cx="2232248" cy="223224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1815299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tart or END slide (small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1241" y="4094638"/>
            <a:ext cx="5143487" cy="4039387"/>
          </a:xfrm>
          <a:prstGeom prst="rect">
            <a:avLst/>
          </a:prstGeom>
        </p:spPr>
      </p:pic>
      <p:sp>
        <p:nvSpPr>
          <p:cNvPr id="8" name="Oval 7"/>
          <p:cNvSpPr/>
          <p:nvPr userDrawn="1"/>
        </p:nvSpPr>
        <p:spPr>
          <a:xfrm>
            <a:off x="6228184" y="4149080"/>
            <a:ext cx="1115924" cy="1104853"/>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189581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Start or END slide (small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6893849">
            <a:off x="-907850" y="5445224"/>
            <a:ext cx="2676340" cy="2101837"/>
          </a:xfrm>
          <a:prstGeom prst="rect">
            <a:avLst/>
          </a:prstGeom>
        </p:spPr>
      </p:pic>
      <p:sp>
        <p:nvSpPr>
          <p:cNvPr id="8" name="Oval 7"/>
          <p:cNvSpPr/>
          <p:nvPr userDrawn="1"/>
        </p:nvSpPr>
        <p:spPr>
          <a:xfrm>
            <a:off x="899592" y="522920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269325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tart or END slide (small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9" y="1046121"/>
            <a:ext cx="10543475" cy="8280215"/>
          </a:xfrm>
          <a:prstGeom prst="rect">
            <a:avLst/>
          </a:prstGeom>
        </p:spPr>
      </p:pic>
      <p:sp>
        <p:nvSpPr>
          <p:cNvPr id="8" name="Oval 7"/>
          <p:cNvSpPr/>
          <p:nvPr userDrawn="1"/>
        </p:nvSpPr>
        <p:spPr>
          <a:xfrm>
            <a:off x="1106558" y="1913467"/>
            <a:ext cx="1424288" cy="1440300"/>
          </a:xfrm>
          <a:prstGeom prst="ellipse">
            <a:avLst/>
          </a:prstGeom>
          <a:solidFill>
            <a:srgbClr val="0096DC">
              <a:alpha val="89804"/>
            </a:srgb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9" name="Rectangle 8"/>
          <p:cNvSpPr/>
          <p:nvPr userDrawn="1"/>
        </p:nvSpPr>
        <p:spPr>
          <a:xfrm>
            <a:off x="2915816" y="3140968"/>
            <a:ext cx="3960440" cy="1569660"/>
          </a:xfrm>
          <a:prstGeom prst="rect">
            <a:avLst/>
          </a:prstGeom>
        </p:spPr>
        <p:txBody>
          <a:bodyPr wrap="square">
            <a:spAutoFit/>
          </a:bodyPr>
          <a:lstStyle/>
          <a:p>
            <a:r>
              <a:rPr lang="en-GB" sz="9600" b="1" dirty="0">
                <a:solidFill>
                  <a:srgbClr val="00A2E5"/>
                </a:solidFill>
                <a:latin typeface="Arial" pitchFamily="34" charset="0"/>
                <a:cs typeface="Arial" pitchFamily="34" charset="0"/>
              </a:rPr>
              <a:t>“</a:t>
            </a:r>
          </a:p>
        </p:txBody>
      </p:sp>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2" name="TextBox 11"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228055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Start or END slide (small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357291">
            <a:off x="7574802" y="5347580"/>
            <a:ext cx="2973862" cy="2335493"/>
          </a:xfrm>
          <a:prstGeom prst="rect">
            <a:avLst/>
          </a:prstGeom>
        </p:spPr>
      </p:pic>
      <p:sp>
        <p:nvSpPr>
          <p:cNvPr id="11" name="Oval 10"/>
          <p:cNvSpPr/>
          <p:nvPr userDrawn="1"/>
        </p:nvSpPr>
        <p:spPr>
          <a:xfrm>
            <a:off x="7404356" y="6453336"/>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7" name="TextBox 6"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93717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1">
    <p:spTree>
      <p:nvGrpSpPr>
        <p:cNvPr id="1" name=""/>
        <p:cNvGrpSpPr/>
        <p:nvPr/>
      </p:nvGrpSpPr>
      <p:grpSpPr>
        <a:xfrm>
          <a:off x="0" y="0"/>
          <a:ext cx="0" cy="0"/>
          <a:chOff x="0" y="0"/>
          <a:chExt cx="0" cy="0"/>
        </a:xfrm>
      </p:grpSpPr>
      <p:pic>
        <p:nvPicPr>
          <p:cNvPr id="8" name="Picture 2" descr="Image displaying two NHS cleaning staff walking through an NHS building" title="NHS Scotland Assure Branding circle with image of cleaning staff"/>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03648" y="428393"/>
            <a:ext cx="5863476" cy="5863476"/>
          </a:xfrm>
          <a:prstGeom prst="rect">
            <a:avLst/>
          </a:prstGeom>
          <a:noFill/>
        </p:spPr>
      </p:pic>
      <p:sp>
        <p:nvSpPr>
          <p:cNvPr id="9" name="Oval 8"/>
          <p:cNvSpPr/>
          <p:nvPr userDrawn="1"/>
        </p:nvSpPr>
        <p:spPr>
          <a:xfrm>
            <a:off x="6471592" y="3933056"/>
            <a:ext cx="2420888"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13" name="Picture 12"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4" name="Straight Connector 13"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ircle connections">
    <p:spTree>
      <p:nvGrpSpPr>
        <p:cNvPr id="1" name=""/>
        <p:cNvGrpSpPr/>
        <p:nvPr/>
      </p:nvGrpSpPr>
      <p:grpSpPr>
        <a:xfrm>
          <a:off x="0" y="0"/>
          <a:ext cx="0" cy="0"/>
          <a:chOff x="0" y="0"/>
          <a:chExt cx="0" cy="0"/>
        </a:xfrm>
      </p:grpSpPr>
      <p:grpSp>
        <p:nvGrpSpPr>
          <p:cNvPr id="2" name="Group 1"/>
          <p:cNvGrpSpPr/>
          <p:nvPr userDrawn="1"/>
        </p:nvGrpSpPr>
        <p:grpSpPr>
          <a:xfrm>
            <a:off x="-1476672" y="2276872"/>
            <a:ext cx="12105139" cy="2880320"/>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nut 6"/>
            <p:cNvSpPr/>
            <p:nvPr/>
          </p:nvSpPr>
          <p:spPr>
            <a:xfrm>
              <a:off x="-311521" y="2636912"/>
              <a:ext cx="2099002" cy="2099002"/>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2241771" y="2636912"/>
              <a:ext cx="2099002" cy="2099002"/>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4830539" y="2636912"/>
              <a:ext cx="2099002" cy="2099002"/>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14" name="Straight Connector 13"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5" name="TextBox 14"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ircle connection">
    <p:spTree>
      <p:nvGrpSpPr>
        <p:cNvPr id="1" name=""/>
        <p:cNvGrpSpPr/>
        <p:nvPr/>
      </p:nvGrpSpPr>
      <p:grpSpPr>
        <a:xfrm>
          <a:off x="0" y="0"/>
          <a:ext cx="0" cy="0"/>
          <a:chOff x="0" y="0"/>
          <a:chExt cx="0" cy="0"/>
        </a:xfrm>
      </p:grpSpPr>
      <p:grpSp>
        <p:nvGrpSpPr>
          <p:cNvPr id="2" name="Group 1"/>
          <p:cNvGrpSpPr/>
          <p:nvPr userDrawn="1"/>
        </p:nvGrpSpPr>
        <p:grpSpPr>
          <a:xfrm>
            <a:off x="-1116632" y="2636912"/>
            <a:ext cx="11089232" cy="209900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nut 7"/>
            <p:cNvSpPr/>
            <p:nvPr/>
          </p:nvSpPr>
          <p:spPr>
            <a:xfrm>
              <a:off x="-432048" y="2636912"/>
              <a:ext cx="2160240" cy="2160240"/>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2195736" y="2636912"/>
              <a:ext cx="2160240" cy="2160240"/>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Donut 9"/>
            <p:cNvSpPr/>
            <p:nvPr/>
          </p:nvSpPr>
          <p:spPr>
            <a:xfrm>
              <a:off x="4860032" y="2636912"/>
              <a:ext cx="2160240" cy="2160240"/>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Donut 10"/>
            <p:cNvSpPr/>
            <p:nvPr/>
          </p:nvSpPr>
          <p:spPr>
            <a:xfrm>
              <a:off x="7524328" y="2636912"/>
              <a:ext cx="2160240" cy="2160240"/>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16" name="Straight Connector 15"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7" name="TextBox 16"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ve Circle connection">
    <p:spTree>
      <p:nvGrpSpPr>
        <p:cNvPr id="1" name=""/>
        <p:cNvGrpSpPr/>
        <p:nvPr/>
      </p:nvGrpSpPr>
      <p:grpSpPr>
        <a:xfrm>
          <a:off x="0" y="0"/>
          <a:ext cx="0" cy="0"/>
          <a:chOff x="0" y="0"/>
          <a:chExt cx="0" cy="0"/>
        </a:xfrm>
      </p:grpSpPr>
      <p:grpSp>
        <p:nvGrpSpPr>
          <p:cNvPr id="2" name="Group 89"/>
          <p:cNvGrpSpPr/>
          <p:nvPr userDrawn="1"/>
        </p:nvGrpSpPr>
        <p:grpSpPr>
          <a:xfrm>
            <a:off x="-972616" y="2924944"/>
            <a:ext cx="10873208" cy="168356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nut 7"/>
            <p:cNvSpPr/>
            <p:nvPr/>
          </p:nvSpPr>
          <p:spPr>
            <a:xfrm>
              <a:off x="-398861" y="6858001"/>
              <a:ext cx="1683568" cy="1683568"/>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1649084" y="6858001"/>
              <a:ext cx="1683568" cy="1683568"/>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Donut 9"/>
            <p:cNvSpPr/>
            <p:nvPr/>
          </p:nvSpPr>
          <p:spPr>
            <a:xfrm>
              <a:off x="3725484" y="6858001"/>
              <a:ext cx="1683568" cy="1683568"/>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Donut 10"/>
            <p:cNvSpPr/>
            <p:nvPr/>
          </p:nvSpPr>
          <p:spPr>
            <a:xfrm>
              <a:off x="5801884" y="6858001"/>
              <a:ext cx="1683568" cy="1683568"/>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nut 12"/>
            <p:cNvSpPr/>
            <p:nvPr/>
          </p:nvSpPr>
          <p:spPr>
            <a:xfrm>
              <a:off x="7812360" y="6858000"/>
              <a:ext cx="1683568" cy="1683568"/>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18" name="Straight Connector 17"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9" name="TextBox 18"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overlapping circles connection">
    <p:spTree>
      <p:nvGrpSpPr>
        <p:cNvPr id="1" name=""/>
        <p:cNvGrpSpPr/>
        <p:nvPr/>
      </p:nvGrpSpPr>
      <p:grpSpPr>
        <a:xfrm>
          <a:off x="0" y="0"/>
          <a:ext cx="0" cy="0"/>
          <a:chOff x="0" y="0"/>
          <a:chExt cx="0" cy="0"/>
        </a:xfrm>
      </p:grpSpPr>
      <p:grpSp>
        <p:nvGrpSpPr>
          <p:cNvPr id="2" name="Group 1"/>
          <p:cNvGrpSpPr/>
          <p:nvPr userDrawn="1"/>
        </p:nvGrpSpPr>
        <p:grpSpPr>
          <a:xfrm>
            <a:off x="1979712" y="1256566"/>
            <a:ext cx="5077072" cy="4797152"/>
            <a:chOff x="1979712" y="1256566"/>
            <a:chExt cx="5077072" cy="4797152"/>
          </a:xfrm>
        </p:grpSpPr>
        <p:sp>
          <p:nvSpPr>
            <p:cNvPr id="3" name="Donut 2"/>
            <p:cNvSpPr/>
            <p:nvPr/>
          </p:nvSpPr>
          <p:spPr>
            <a:xfrm>
              <a:off x="1979712" y="3173398"/>
              <a:ext cx="2880320" cy="2880320"/>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Donut 3"/>
            <p:cNvSpPr/>
            <p:nvPr/>
          </p:nvSpPr>
          <p:spPr>
            <a:xfrm>
              <a:off x="4176464" y="3173398"/>
              <a:ext cx="2880320" cy="2880320"/>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Donut 4"/>
            <p:cNvSpPr/>
            <p:nvPr/>
          </p:nvSpPr>
          <p:spPr>
            <a:xfrm>
              <a:off x="3059832" y="1256566"/>
              <a:ext cx="2880320" cy="2880320"/>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10" name="Straight Connector 9"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_Three overlapping circles connection">
    <p:spTree>
      <p:nvGrpSpPr>
        <p:cNvPr id="1" name=""/>
        <p:cNvGrpSpPr/>
        <p:nvPr/>
      </p:nvGrpSpPr>
      <p:grpSpPr>
        <a:xfrm>
          <a:off x="0" y="0"/>
          <a:ext cx="0" cy="0"/>
          <a:chOff x="0" y="0"/>
          <a:chExt cx="0" cy="0"/>
        </a:xfrm>
      </p:grpSpPr>
      <p:grpSp>
        <p:nvGrpSpPr>
          <p:cNvPr id="2" name="Group 1"/>
          <p:cNvGrpSpPr/>
          <p:nvPr userDrawn="1"/>
        </p:nvGrpSpPr>
        <p:grpSpPr>
          <a:xfrm>
            <a:off x="1979712" y="1256566"/>
            <a:ext cx="5077072" cy="4797152"/>
            <a:chOff x="1979712" y="1256566"/>
            <a:chExt cx="5077072" cy="4797152"/>
          </a:xfrm>
        </p:grpSpPr>
        <p:sp>
          <p:nvSpPr>
            <p:cNvPr id="3" name="Donut 2"/>
            <p:cNvSpPr/>
            <p:nvPr/>
          </p:nvSpPr>
          <p:spPr>
            <a:xfrm>
              <a:off x="1979712" y="3173398"/>
              <a:ext cx="2880320" cy="2880320"/>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Donut 3"/>
            <p:cNvSpPr/>
            <p:nvPr/>
          </p:nvSpPr>
          <p:spPr>
            <a:xfrm>
              <a:off x="4176464" y="3173398"/>
              <a:ext cx="2880320" cy="2880320"/>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Donut 4"/>
            <p:cNvSpPr/>
            <p:nvPr/>
          </p:nvSpPr>
          <p:spPr>
            <a:xfrm>
              <a:off x="3059832" y="1256566"/>
              <a:ext cx="2880320" cy="2880320"/>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10" name="Straight Connector 9"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11" name="TextBox 10"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363888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gress NHS NSS chart, 2 colours">
    <p:spTree>
      <p:nvGrpSpPr>
        <p:cNvPr id="1" name=""/>
        <p:cNvGrpSpPr/>
        <p:nvPr/>
      </p:nvGrpSpPr>
      <p:grpSpPr>
        <a:xfrm>
          <a:off x="0" y="0"/>
          <a:ext cx="0" cy="0"/>
          <a:chOff x="0" y="0"/>
          <a:chExt cx="0" cy="0"/>
        </a:xfrm>
      </p:grpSpPr>
      <p:grpSp>
        <p:nvGrpSpPr>
          <p:cNvPr id="2" name="Group 1"/>
          <p:cNvGrpSpPr/>
          <p:nvPr userDrawn="1"/>
        </p:nvGrpSpPr>
        <p:grpSpPr>
          <a:xfrm>
            <a:off x="-324544" y="1772816"/>
            <a:ext cx="9217024" cy="5283968"/>
            <a:chOff x="-324544" y="1772816"/>
            <a:chExt cx="9217024" cy="5283968"/>
          </a:xfrm>
        </p:grpSpPr>
        <p:cxnSp>
          <p:nvCxnSpPr>
            <p:cNvPr id="3" name="Straight Connector 2"/>
            <p:cNvCxnSpPr/>
            <p:nvPr/>
          </p:nvCxnSpPr>
          <p:spPr>
            <a:xfrm>
              <a:off x="1763688" y="4149080"/>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sp>
          <p:nvSpPr>
            <p:cNvPr id="7" name="Donut 6"/>
            <p:cNvSpPr/>
            <p:nvPr/>
          </p:nvSpPr>
          <p:spPr>
            <a:xfrm>
              <a:off x="3923928" y="1772816"/>
              <a:ext cx="1611560" cy="1611560"/>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368152" y="2177480"/>
              <a:ext cx="2115616" cy="2115616"/>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3104456" y="5229200"/>
              <a:ext cx="1827584" cy="1827584"/>
            </a:xfrm>
            <a:prstGeom prst="donut">
              <a:avLst>
                <a:gd name="adj" fmla="val 8546"/>
              </a:avLst>
            </a:prstGeom>
            <a:solidFill>
              <a:srgbClr val="004785"/>
            </a:solidFill>
            <a:ln>
              <a:solidFill>
                <a:srgbClr val="004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0" name="Straight Connector 9"/>
            <p:cNvCxnSpPr/>
            <p:nvPr/>
          </p:nvCxnSpPr>
          <p:spPr>
            <a:xfrm flipV="1">
              <a:off x="-324544" y="4581128"/>
              <a:ext cx="2304256" cy="1872208"/>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rgbClr val="004785"/>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sp>
          <p:nvSpPr>
            <p:cNvPr id="15" name="Donut 14"/>
            <p:cNvSpPr/>
            <p:nvPr/>
          </p:nvSpPr>
          <p:spPr>
            <a:xfrm>
              <a:off x="6084168" y="4221088"/>
              <a:ext cx="2259632" cy="2259632"/>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Oval 15"/>
            <p:cNvSpPr/>
            <p:nvPr/>
          </p:nvSpPr>
          <p:spPr>
            <a:xfrm>
              <a:off x="1835696" y="4437112"/>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347864" y="4797152"/>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004048" y="3429000"/>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444208" y="3717032"/>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 name="Straight Connector 23"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25" name="TextBox 24"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gress NHS NSS chart, green">
    <p:spTree>
      <p:nvGrpSpPr>
        <p:cNvPr id="1" name=""/>
        <p:cNvGrpSpPr/>
        <p:nvPr/>
      </p:nvGrpSpPr>
      <p:grpSpPr>
        <a:xfrm>
          <a:off x="0" y="0"/>
          <a:ext cx="0" cy="0"/>
          <a:chOff x="0" y="0"/>
          <a:chExt cx="0" cy="0"/>
        </a:xfrm>
      </p:grpSpPr>
      <p:grpSp>
        <p:nvGrpSpPr>
          <p:cNvPr id="2" name="Group 1"/>
          <p:cNvGrpSpPr/>
          <p:nvPr userDrawn="1"/>
        </p:nvGrpSpPr>
        <p:grpSpPr>
          <a:xfrm>
            <a:off x="-324544" y="1772816"/>
            <a:ext cx="9217024" cy="5283968"/>
            <a:chOff x="-324544" y="1772816"/>
            <a:chExt cx="9217024" cy="5283968"/>
          </a:xfrm>
        </p:grpSpPr>
        <p:cxnSp>
          <p:nvCxnSpPr>
            <p:cNvPr id="3" name="Straight Connector 2"/>
            <p:cNvCxnSpPr/>
            <p:nvPr/>
          </p:nvCxnSpPr>
          <p:spPr>
            <a:xfrm>
              <a:off x="1763688" y="4149080"/>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sp>
          <p:nvSpPr>
            <p:cNvPr id="7" name="Donut 6"/>
            <p:cNvSpPr/>
            <p:nvPr/>
          </p:nvSpPr>
          <p:spPr>
            <a:xfrm>
              <a:off x="3923928" y="1772816"/>
              <a:ext cx="1611560" cy="1611560"/>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368152" y="2177480"/>
              <a:ext cx="2115616" cy="2115616"/>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3104456" y="5229200"/>
              <a:ext cx="1827584" cy="1827584"/>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0" name="Straight Connector 9"/>
            <p:cNvCxnSpPr/>
            <p:nvPr/>
          </p:nvCxnSpPr>
          <p:spPr>
            <a:xfrm flipV="1">
              <a:off x="-324544" y="4581128"/>
              <a:ext cx="2304256" cy="1872208"/>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rgbClr val="004785"/>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rgbClr val="004785"/>
              </a:solidFill>
            </a:ln>
          </p:spPr>
          <p:style>
            <a:lnRef idx="1">
              <a:schemeClr val="accent1"/>
            </a:lnRef>
            <a:fillRef idx="0">
              <a:schemeClr val="accent1"/>
            </a:fillRef>
            <a:effectRef idx="0">
              <a:schemeClr val="accent1"/>
            </a:effectRef>
            <a:fontRef idx="minor">
              <a:schemeClr val="tx1"/>
            </a:fontRef>
          </p:style>
        </p:cxnSp>
        <p:sp>
          <p:nvSpPr>
            <p:cNvPr id="15" name="Donut 14"/>
            <p:cNvSpPr/>
            <p:nvPr/>
          </p:nvSpPr>
          <p:spPr>
            <a:xfrm>
              <a:off x="6084168" y="4221088"/>
              <a:ext cx="2259632" cy="2259632"/>
            </a:xfrm>
            <a:prstGeom prst="donut">
              <a:avLst>
                <a:gd name="adj" fmla="val 8546"/>
              </a:avLst>
            </a:prstGeom>
            <a:solidFill>
              <a:srgbClr val="6C2383"/>
            </a:solidFill>
            <a:ln>
              <a:solidFill>
                <a:srgbClr val="6C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Oval 15"/>
            <p:cNvSpPr/>
            <p:nvPr/>
          </p:nvSpPr>
          <p:spPr>
            <a:xfrm>
              <a:off x="1835696" y="4437112"/>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347864" y="4797152"/>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004048" y="3429000"/>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444208" y="3717032"/>
              <a:ext cx="360040" cy="360040"/>
            </a:xfrm>
            <a:prstGeom prst="ellipse">
              <a:avLst/>
            </a:prstGeom>
            <a:solidFill>
              <a:srgbClr val="00A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6" name="Straight Connector 25"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27" name="TextBox 26"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extLst>
      <p:ext uri="{BB962C8B-B14F-4D97-AF65-F5344CB8AC3E}">
        <p14:creationId xmlns:p14="http://schemas.microsoft.com/office/powerpoint/2010/main" val="1792102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RHAI left top and circle accent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410771">
            <a:off x="6556170" y="4797153"/>
            <a:ext cx="3992422" cy="3135410"/>
          </a:xfrm>
          <a:prstGeom prst="rect">
            <a:avLst/>
          </a:prstGeom>
        </p:spPr>
      </p:pic>
      <p:cxnSp>
        <p:nvCxnSpPr>
          <p:cNvPr id="7" name="Straight Connector 6"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8" name="TextBox 7"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Decorative image" title="NHS Scotland Assure building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701982"/>
            <a:ext cx="1052736" cy="971268"/>
          </a:xfrm>
          <a:prstGeom prst="rect">
            <a:avLst/>
          </a:prstGeom>
        </p:spPr>
      </p:pic>
      <p:cxnSp>
        <p:nvCxnSpPr>
          <p:cNvPr id="5" name="Straight Connector 4"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8" name="TextBox 7"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Icon displaying clipboard with checklist, with tasks checked off / marked as complete" title="NHS Scotland Assure checklist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701757"/>
            <a:ext cx="1052736" cy="971718"/>
          </a:xfrm>
          <a:prstGeom prst="rect">
            <a:avLst/>
          </a:prstGeom>
        </p:spPr>
      </p:pic>
      <p:cxnSp>
        <p:nvCxnSpPr>
          <p:cNvPr id="5" name="Straight Connector 4"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9" name="TextBox 8"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2">
    <p:spTree>
      <p:nvGrpSpPr>
        <p:cNvPr id="1" name=""/>
        <p:cNvGrpSpPr/>
        <p:nvPr/>
      </p:nvGrpSpPr>
      <p:grpSpPr>
        <a:xfrm>
          <a:off x="0" y="0"/>
          <a:ext cx="0" cy="0"/>
          <a:chOff x="0" y="0"/>
          <a:chExt cx="0" cy="0"/>
        </a:xfrm>
      </p:grpSpPr>
      <p:pic>
        <p:nvPicPr>
          <p:cNvPr id="7" name="Picture 2" descr="Image displaying NHS engineer checking a wiring circuit." title="NHS Scotland Assure Branding circle with image of enginee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03648" y="428393"/>
            <a:ext cx="5863476" cy="5863476"/>
          </a:xfrm>
          <a:prstGeom prst="rect">
            <a:avLst/>
          </a:prstGeom>
          <a:noFill/>
        </p:spPr>
      </p:pic>
      <p:sp>
        <p:nvSpPr>
          <p:cNvPr id="8" name="Oval 7"/>
          <p:cNvSpPr/>
          <p:nvPr userDrawn="1"/>
        </p:nvSpPr>
        <p:spPr>
          <a:xfrm>
            <a:off x="6471592" y="3933056"/>
            <a:ext cx="2420888"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12" name="Picture 11"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3" name="Straight Connector 12"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725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Icon displaying group of people with caring hand underneath supporting them." title="NHS Scotland Assure caring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701757"/>
            <a:ext cx="1052736" cy="971718"/>
          </a:xfrm>
          <a:prstGeom prst="rect">
            <a:avLst/>
          </a:prstGeom>
        </p:spPr>
      </p:pic>
      <p:cxnSp>
        <p:nvCxnSpPr>
          <p:cNvPr id="5" name="Straight Connector 4"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9" name="TextBox 8"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3">
    <p:spTree>
      <p:nvGrpSpPr>
        <p:cNvPr id="1" name=""/>
        <p:cNvGrpSpPr/>
        <p:nvPr/>
      </p:nvGrpSpPr>
      <p:grpSpPr>
        <a:xfrm>
          <a:off x="0" y="0"/>
          <a:ext cx="0" cy="0"/>
          <a:chOff x="0" y="0"/>
          <a:chExt cx="0" cy="0"/>
        </a:xfrm>
      </p:grpSpPr>
      <p:pic>
        <p:nvPicPr>
          <p:cNvPr id="7" name="Picture 2" descr="Image displaying two NHS engineers passing each other on escalators with toolbox." title="NHS Scotland Assure Branding circle with image of engineers"/>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03648" y="428393"/>
            <a:ext cx="5863476" cy="5863476"/>
          </a:xfrm>
          <a:prstGeom prst="rect">
            <a:avLst/>
          </a:prstGeom>
          <a:noFill/>
        </p:spPr>
      </p:pic>
      <p:sp>
        <p:nvSpPr>
          <p:cNvPr id="8" name="Oval 7"/>
          <p:cNvSpPr/>
          <p:nvPr userDrawn="1"/>
        </p:nvSpPr>
        <p:spPr>
          <a:xfrm>
            <a:off x="6471592" y="3933056"/>
            <a:ext cx="2420888"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11" name="Picture 10"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2" name="Straight Connector 11"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75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Right corner_1">
    <p:spTree>
      <p:nvGrpSpPr>
        <p:cNvPr id="1" name=""/>
        <p:cNvGrpSpPr/>
        <p:nvPr/>
      </p:nvGrpSpPr>
      <p:grpSpPr>
        <a:xfrm>
          <a:off x="0" y="0"/>
          <a:ext cx="0" cy="0"/>
          <a:chOff x="0" y="0"/>
          <a:chExt cx="0" cy="0"/>
        </a:xfrm>
      </p:grpSpPr>
      <p:pic>
        <p:nvPicPr>
          <p:cNvPr id="6" name="Picture 2" descr="Image displaying two NHS cleaning staff walking through an NHS building" title="NHS Scotland Assure Branding circle with image of cleaning staff"/>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556979" y="1646613"/>
            <a:ext cx="7120382" cy="7120382"/>
          </a:xfrm>
          <a:prstGeom prst="rect">
            <a:avLst/>
          </a:prstGeom>
          <a:noFill/>
        </p:spPr>
      </p:pic>
      <p:sp>
        <p:nvSpPr>
          <p:cNvPr id="8" name="Oval 7"/>
          <p:cNvSpPr/>
          <p:nvPr userDrawn="1"/>
        </p:nvSpPr>
        <p:spPr>
          <a:xfrm>
            <a:off x="2195736" y="1646613"/>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7" name="Picture 6"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1" name="Straight Connector 10"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4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Right corner_2">
    <p:spTree>
      <p:nvGrpSpPr>
        <p:cNvPr id="1" name=""/>
        <p:cNvGrpSpPr/>
        <p:nvPr/>
      </p:nvGrpSpPr>
      <p:grpSpPr>
        <a:xfrm>
          <a:off x="0" y="0"/>
          <a:ext cx="0" cy="0"/>
          <a:chOff x="0" y="0"/>
          <a:chExt cx="0" cy="0"/>
        </a:xfrm>
      </p:grpSpPr>
      <p:pic>
        <p:nvPicPr>
          <p:cNvPr id="6" name="Picture 2" descr="Image displaying two NHS cleaning staff walking through an NHS building" title="NHS Scotland Assure Branding circle with image of enginee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556979" y="1646613"/>
            <a:ext cx="7120382" cy="7120382"/>
          </a:xfrm>
          <a:prstGeom prst="rect">
            <a:avLst/>
          </a:prstGeom>
          <a:noFill/>
        </p:spPr>
      </p:pic>
      <p:sp>
        <p:nvSpPr>
          <p:cNvPr id="8" name="Oval 7"/>
          <p:cNvSpPr/>
          <p:nvPr userDrawn="1"/>
        </p:nvSpPr>
        <p:spPr>
          <a:xfrm>
            <a:off x="2195736" y="1646613"/>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7" name="Picture 6"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1" name="Straight Connector 10"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8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Right corner_3">
    <p:spTree>
      <p:nvGrpSpPr>
        <p:cNvPr id="1" name=""/>
        <p:cNvGrpSpPr/>
        <p:nvPr/>
      </p:nvGrpSpPr>
      <p:grpSpPr>
        <a:xfrm>
          <a:off x="0" y="0"/>
          <a:ext cx="0" cy="0"/>
          <a:chOff x="0" y="0"/>
          <a:chExt cx="0" cy="0"/>
        </a:xfrm>
      </p:grpSpPr>
      <p:pic>
        <p:nvPicPr>
          <p:cNvPr id="6" name="Picture 2" descr="Image displaying two NHS engineers passing each other on escalators with toolbox." title="NHS Scotland Assure Branding circle with image of engineers"/>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556979" y="1646613"/>
            <a:ext cx="7120382" cy="7120382"/>
          </a:xfrm>
          <a:prstGeom prst="rect">
            <a:avLst/>
          </a:prstGeom>
          <a:noFill/>
        </p:spPr>
      </p:pic>
      <p:sp>
        <p:nvSpPr>
          <p:cNvPr id="8" name="Oval 7"/>
          <p:cNvSpPr/>
          <p:nvPr userDrawn="1"/>
        </p:nvSpPr>
        <p:spPr>
          <a:xfrm>
            <a:off x="2195736" y="1646613"/>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7" name="Picture 6"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1" name="Straight Connector 10"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3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Slide_Full_Branding_Circle_Image_Left corner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824" y="727293"/>
            <a:ext cx="9577064" cy="7521254"/>
          </a:xfrm>
          <a:prstGeom prst="rect">
            <a:avLst/>
          </a:prstGeom>
        </p:spPr>
      </p:pic>
      <p:sp>
        <p:nvSpPr>
          <p:cNvPr id="8" name="Oval 7"/>
          <p:cNvSpPr/>
          <p:nvPr userDrawn="1"/>
        </p:nvSpPr>
        <p:spPr>
          <a:xfrm>
            <a:off x="4716016" y="3573016"/>
            <a:ext cx="2060848" cy="206084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pic>
        <p:nvPicPr>
          <p:cNvPr id="7" name="Picture 6" descr="Image displaying text: NHS Scotland Assure - Quality in the healthcare environment" title="NHS Scotland Ass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404664"/>
            <a:ext cx="2124743" cy="557259"/>
          </a:xfrm>
          <a:prstGeom prst="rect">
            <a:avLst/>
          </a:prstGeom>
        </p:spPr>
      </p:pic>
      <p:cxnSp>
        <p:nvCxnSpPr>
          <p:cNvPr id="11" name="Straight Connector 10" descr="Decorative image" title="NHS Scotland Assure Branding Line"/>
          <p:cNvCxnSpPr/>
          <p:nvPr userDrawn="1"/>
        </p:nvCxnSpPr>
        <p:spPr>
          <a:xfrm>
            <a:off x="-36512" y="702000"/>
            <a:ext cx="2106000" cy="0"/>
          </a:xfrm>
          <a:prstGeom prst="line">
            <a:avLst/>
          </a:prstGeom>
          <a:ln>
            <a:solidFill>
              <a:srgbClr val="00A2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5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HAI Top Left Blank Slide">
    <p:spTree>
      <p:nvGrpSpPr>
        <p:cNvPr id="1" name=""/>
        <p:cNvGrpSpPr/>
        <p:nvPr/>
      </p:nvGrpSpPr>
      <p:grpSpPr>
        <a:xfrm>
          <a:off x="0" y="0"/>
          <a:ext cx="0" cy="0"/>
          <a:chOff x="0" y="0"/>
          <a:chExt cx="0" cy="0"/>
        </a:xfrm>
      </p:grpSpPr>
      <p:cxnSp>
        <p:nvCxnSpPr>
          <p:cNvPr id="5" name="Straight Connector 4" descr="Decorative image" title="NHS Scotland Assure brand identifier line"/>
          <p:cNvCxnSpPr/>
          <p:nvPr userDrawn="1"/>
        </p:nvCxnSpPr>
        <p:spPr>
          <a:xfrm>
            <a:off x="-180528" y="692696"/>
            <a:ext cx="1872000" cy="0"/>
          </a:xfrm>
          <a:prstGeom prst="line">
            <a:avLst/>
          </a:prstGeom>
          <a:ln>
            <a:solidFill>
              <a:srgbClr val="004785"/>
            </a:solidFill>
          </a:ln>
        </p:spPr>
        <p:style>
          <a:lnRef idx="1">
            <a:schemeClr val="accent1"/>
          </a:lnRef>
          <a:fillRef idx="0">
            <a:schemeClr val="accent1"/>
          </a:fillRef>
          <a:effectRef idx="0">
            <a:schemeClr val="accent1"/>
          </a:effectRef>
          <a:fontRef idx="minor">
            <a:schemeClr val="tx1"/>
          </a:fontRef>
        </p:style>
      </p:cxnSp>
      <p:sp>
        <p:nvSpPr>
          <p:cNvPr id="6" name="TextBox 5" title="NHS Scotland Assure brand identifier"/>
          <p:cNvSpPr txBox="1"/>
          <p:nvPr userDrawn="1"/>
        </p:nvSpPr>
        <p:spPr>
          <a:xfrm>
            <a:off x="143000" y="450000"/>
            <a:ext cx="1692696" cy="276999"/>
          </a:xfrm>
          <a:prstGeom prst="rect">
            <a:avLst/>
          </a:prstGeom>
          <a:noFill/>
        </p:spPr>
        <p:txBody>
          <a:bodyPr wrap="square" rtlCol="0">
            <a:spAutoFit/>
          </a:bodyPr>
          <a:lstStyle/>
          <a:p>
            <a:r>
              <a:rPr lang="en-GB" sz="1200" b="0" dirty="0">
                <a:solidFill>
                  <a:srgbClr val="004785"/>
                </a:solidFill>
              </a:rPr>
              <a:t>NHS Scotland Assure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731D5-9236-40CD-824A-4C02B038476C}" type="datetimeFigureOut">
              <a:rPr lang="en-GB" smtClean="0"/>
              <a:pPr/>
              <a:t>20/06/2022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848CA-DCCC-466D-999D-7D46562FC3F6}" type="slidenum">
              <a:rPr lang="en-GB" smtClean="0"/>
              <a:pPr/>
              <a:t>‹#›</a:t>
            </a:fld>
            <a:endParaRPr lang="en-GB"/>
          </a:p>
        </p:txBody>
      </p:sp>
      <p:pic>
        <p:nvPicPr>
          <p:cNvPr id="10" name="Picture 9" descr="Image displaying text: NHS National Services Scotland" title="NSS Logo"/>
          <p:cNvPicPr>
            <a:picLocks noChangeAspect="1"/>
          </p:cNvPicPr>
          <p:nvPr userDrawn="1"/>
        </p:nvPicPr>
        <p:blipFill>
          <a:blip r:embed="rId32" cstate="screen"/>
          <a:stretch>
            <a:fillRect/>
          </a:stretch>
        </p:blipFill>
        <p:spPr>
          <a:xfrm>
            <a:off x="7740352" y="168830"/>
            <a:ext cx="1210565" cy="126000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64" r:id="rId2"/>
    <p:sldLayoutId id="2147483682" r:id="rId3"/>
    <p:sldLayoutId id="2147483688" r:id="rId4"/>
    <p:sldLayoutId id="2147483687" r:id="rId5"/>
    <p:sldLayoutId id="2147483686" r:id="rId6"/>
    <p:sldLayoutId id="2147483685" r:id="rId7"/>
    <p:sldLayoutId id="2147483684" r:id="rId8"/>
    <p:sldLayoutId id="2147483653" r:id="rId9"/>
    <p:sldLayoutId id="2147483683" r:id="rId10"/>
    <p:sldLayoutId id="2147483689" r:id="rId11"/>
    <p:sldLayoutId id="2147483690" r:id="rId12"/>
    <p:sldLayoutId id="2147483696" r:id="rId13"/>
    <p:sldLayoutId id="2147483695" r:id="rId14"/>
    <p:sldLayoutId id="2147483694" r:id="rId15"/>
    <p:sldLayoutId id="2147483693" r:id="rId16"/>
    <p:sldLayoutId id="2147483692" r:id="rId17"/>
    <p:sldLayoutId id="2147483691" r:id="rId18"/>
    <p:sldLayoutId id="2147483697" r:id="rId19"/>
    <p:sldLayoutId id="2147483668" r:id="rId20"/>
    <p:sldLayoutId id="2147483667" r:id="rId21"/>
    <p:sldLayoutId id="2147483669" r:id="rId22"/>
    <p:sldLayoutId id="2147483670" r:id="rId23"/>
    <p:sldLayoutId id="2147483680" r:id="rId24"/>
    <p:sldLayoutId id="2147483671" r:id="rId25"/>
    <p:sldLayoutId id="2147483679" r:id="rId26"/>
    <p:sldLayoutId id="2147483666" r:id="rId27"/>
    <p:sldLayoutId id="2147483672" r:id="rId28"/>
    <p:sldLayoutId id="2147483673" r:id="rId29"/>
    <p:sldLayoutId id="2147483674"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www.nss.nhs.scot/browse/nhs-scotland-assure"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07504" y="6021288"/>
            <a:ext cx="2793126" cy="861774"/>
          </a:xfrm>
          <a:prstGeom prst="rect">
            <a:avLst/>
          </a:prstGeom>
        </p:spPr>
        <p:txBody>
          <a:bodyPr wrap="square">
            <a:spAutoFit/>
          </a:bodyPr>
          <a:lstStyle/>
          <a:p>
            <a:r>
              <a:rPr lang="en-GB" b="1" dirty="0">
                <a:solidFill>
                  <a:srgbClr val="004785"/>
                </a:solidFill>
                <a:latin typeface="Arial" pitchFamily="34" charset="0"/>
                <a:cs typeface="Arial" pitchFamily="34" charset="0"/>
              </a:rPr>
              <a:t>Julie Critchley</a:t>
            </a:r>
          </a:p>
          <a:p>
            <a:r>
              <a:rPr lang="en-GB" sz="1600" b="1" dirty="0">
                <a:solidFill>
                  <a:srgbClr val="6C2383"/>
                </a:solidFill>
                <a:latin typeface="Arial" pitchFamily="34" charset="0"/>
                <a:cs typeface="Arial" pitchFamily="34" charset="0"/>
              </a:rPr>
              <a:t>Director of NHS Scotland Assure </a:t>
            </a:r>
          </a:p>
        </p:txBody>
      </p:sp>
      <p:sp>
        <p:nvSpPr>
          <p:cNvPr id="5" name="TextBox 4"/>
          <p:cNvSpPr txBox="1"/>
          <p:nvPr/>
        </p:nvSpPr>
        <p:spPr>
          <a:xfrm>
            <a:off x="2195736" y="2636912"/>
            <a:ext cx="4248472" cy="1477328"/>
          </a:xfrm>
          <a:prstGeom prst="rect">
            <a:avLst/>
          </a:prstGeom>
          <a:noFill/>
        </p:spPr>
        <p:txBody>
          <a:bodyPr wrap="square" rtlCol="0">
            <a:spAutoFit/>
          </a:bodyPr>
          <a:lstStyle/>
          <a:p>
            <a:pPr algn="ctr"/>
            <a:r>
              <a:rPr lang="en-GB" sz="3600" b="1" dirty="0">
                <a:solidFill>
                  <a:srgbClr val="004785"/>
                </a:solidFill>
                <a:latin typeface="Arial" pitchFamily="34" charset="0"/>
                <a:cs typeface="Arial" pitchFamily="34" charset="0"/>
              </a:rPr>
              <a:t>NHS Scotland Assure</a:t>
            </a:r>
          </a:p>
          <a:p>
            <a:pPr algn="ctr"/>
            <a:endParaRPr lang="en-GB" b="1" dirty="0">
              <a:solidFill>
                <a:srgbClr val="004785"/>
              </a:solidFill>
              <a:latin typeface="Arial" pitchFamily="34" charset="0"/>
              <a:cs typeface="Arial" pitchFamily="34" charset="0"/>
            </a:endParaRPr>
          </a:p>
        </p:txBody>
      </p:sp>
      <p:sp>
        <p:nvSpPr>
          <p:cNvPr id="7" name="Rectangle 6"/>
          <p:cNvSpPr/>
          <p:nvPr/>
        </p:nvSpPr>
        <p:spPr>
          <a:xfrm>
            <a:off x="6732240" y="4653136"/>
            <a:ext cx="1872208" cy="923330"/>
          </a:xfrm>
          <a:prstGeom prst="rect">
            <a:avLst/>
          </a:prstGeom>
        </p:spPr>
        <p:txBody>
          <a:bodyPr wrap="square">
            <a:spAutoFit/>
          </a:bodyPr>
          <a:lstStyle/>
          <a:p>
            <a:pPr algn="ctr"/>
            <a:r>
              <a:rPr lang="en-GB" b="1" dirty="0">
                <a:solidFill>
                  <a:schemeClr val="bg1"/>
                </a:solidFill>
              </a:rPr>
              <a:t>Quality in the </a:t>
            </a:r>
            <a:r>
              <a:rPr lang="en-GB" b="1" dirty="0" smtClean="0">
                <a:solidFill>
                  <a:schemeClr val="bg1"/>
                </a:solidFill>
              </a:rPr>
              <a:t>healthcare</a:t>
            </a:r>
            <a:r>
              <a:rPr lang="en-GB" b="1" dirty="0">
                <a:solidFill>
                  <a:schemeClr val="bg1"/>
                </a:solidFill>
              </a:rPr>
              <a:t> </a:t>
            </a:r>
            <a:r>
              <a:rPr lang="en-GB" b="1" dirty="0" smtClean="0">
                <a:solidFill>
                  <a:schemeClr val="bg1"/>
                </a:solidFill>
              </a:rPr>
              <a:t>environment</a:t>
            </a:r>
            <a:endParaRPr lang="en-GB" sz="2000"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200800" cy="954107"/>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research service –objectives</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03733" y="2406885"/>
            <a:ext cx="7848872" cy="2492990"/>
          </a:xfrm>
          <a:prstGeom prst="rect">
            <a:avLst/>
          </a:prstGeom>
        </p:spPr>
        <p:txBody>
          <a:bodyPr wrap="square">
            <a:spAutoFit/>
          </a:bodyPr>
          <a:lstStyle/>
          <a:p>
            <a:pPr marL="285750" indent="-285750">
              <a:spcAft>
                <a:spcPts val="1200"/>
              </a:spcAft>
              <a:buClr>
                <a:srgbClr val="0096DC"/>
              </a:buClr>
              <a:buFont typeface="Arial" panose="020B0604020202020204" pitchFamily="34" charset="0"/>
              <a:buChar char="•"/>
            </a:pPr>
            <a:r>
              <a:rPr lang="en-GB" dirty="0" smtClean="0"/>
              <a:t>Address </a:t>
            </a:r>
            <a:r>
              <a:rPr lang="en-GB" dirty="0"/>
              <a:t>knowledge and evidence gaps through commissioning, publication and dissemination of research and develop supporting structures and </a:t>
            </a:r>
            <a:r>
              <a:rPr lang="en-GB" dirty="0" smtClean="0"/>
              <a:t>processes.</a:t>
            </a:r>
          </a:p>
          <a:p>
            <a:pPr marL="285750" indent="-285750">
              <a:spcAft>
                <a:spcPts val="1200"/>
              </a:spcAft>
              <a:buClr>
                <a:srgbClr val="0096DC"/>
              </a:buClr>
              <a:buFont typeface="Arial" panose="020B0604020202020204" pitchFamily="34" charset="0"/>
              <a:buChar char="•"/>
            </a:pPr>
            <a:r>
              <a:rPr lang="en-GB" dirty="0" smtClean="0"/>
              <a:t>Establish </a:t>
            </a:r>
            <a:r>
              <a:rPr lang="en-GB" dirty="0"/>
              <a:t>relationships with key stakeholders and develop a network of expertise.</a:t>
            </a:r>
          </a:p>
          <a:p>
            <a:pPr>
              <a:spcAft>
                <a:spcPts val="1200"/>
              </a:spcAft>
              <a:buClr>
                <a:srgbClr val="0096DC"/>
              </a:buClr>
            </a:pPr>
            <a:endParaRPr lang="en-GB" dirty="0">
              <a:solidFill>
                <a:srgbClr val="002060"/>
              </a:solidFill>
            </a:endParaRPr>
          </a:p>
          <a:p>
            <a:pPr marL="285750" indent="-285750">
              <a:spcAft>
                <a:spcPts val="1200"/>
              </a:spcAft>
              <a:buClr>
                <a:srgbClr val="0096DC"/>
              </a:buClr>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420190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128792" cy="523220"/>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research service</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25506" y="2222271"/>
            <a:ext cx="6380820" cy="2523768"/>
          </a:xfrm>
          <a:prstGeom prst="rect">
            <a:avLst/>
          </a:prstGeom>
        </p:spPr>
        <p:txBody>
          <a:bodyPr wrap="square">
            <a:spAutoFit/>
          </a:bodyPr>
          <a:lstStyle/>
          <a:p>
            <a:pPr marL="285750" indent="-285750">
              <a:spcAft>
                <a:spcPts val="1200"/>
              </a:spcAft>
              <a:buClr>
                <a:srgbClr val="0096DC"/>
              </a:buClr>
              <a:buFont typeface="Arial" panose="020B0604020202020204" pitchFamily="34" charset="0"/>
              <a:buChar char="•"/>
            </a:pPr>
            <a:r>
              <a:rPr lang="en-GB" dirty="0" smtClean="0"/>
              <a:t>Water and drainage </a:t>
            </a:r>
            <a:endParaRPr lang="en-GB" dirty="0"/>
          </a:p>
          <a:p>
            <a:pPr marL="285750" indent="-285750">
              <a:spcAft>
                <a:spcPts val="1200"/>
              </a:spcAft>
              <a:buClr>
                <a:srgbClr val="0096DC"/>
              </a:buClr>
              <a:buFont typeface="Arial" panose="020B0604020202020204" pitchFamily="34" charset="0"/>
              <a:buChar char="•"/>
            </a:pPr>
            <a:r>
              <a:rPr lang="en-GB" dirty="0"/>
              <a:t>Ventilation</a:t>
            </a:r>
          </a:p>
          <a:p>
            <a:pPr marL="285750" indent="-285750">
              <a:spcAft>
                <a:spcPts val="1200"/>
              </a:spcAft>
              <a:buClr>
                <a:srgbClr val="0096DC"/>
              </a:buClr>
              <a:buFont typeface="Arial" panose="020B0604020202020204" pitchFamily="34" charset="0"/>
              <a:buChar char="•"/>
            </a:pPr>
            <a:r>
              <a:rPr lang="en-GB" dirty="0"/>
              <a:t>Medical </a:t>
            </a:r>
            <a:r>
              <a:rPr lang="en-GB" dirty="0" smtClean="0"/>
              <a:t>gases </a:t>
            </a:r>
            <a:endParaRPr lang="en-GB" dirty="0"/>
          </a:p>
          <a:p>
            <a:pPr marL="285750" indent="-285750">
              <a:spcAft>
                <a:spcPts val="1200"/>
              </a:spcAft>
              <a:buClr>
                <a:srgbClr val="0096DC"/>
              </a:buClr>
              <a:buFont typeface="Arial" panose="020B0604020202020204" pitchFamily="34" charset="0"/>
              <a:buChar char="•"/>
            </a:pPr>
            <a:r>
              <a:rPr lang="en-GB" dirty="0"/>
              <a:t>Fire </a:t>
            </a:r>
          </a:p>
          <a:p>
            <a:pPr marL="285750" indent="-285750">
              <a:spcAft>
                <a:spcPts val="1200"/>
              </a:spcAft>
              <a:buClr>
                <a:srgbClr val="0096DC"/>
              </a:buClr>
              <a:buFont typeface="Arial" panose="020B0604020202020204" pitchFamily="34" charset="0"/>
              <a:buChar char="•"/>
            </a:pPr>
            <a:r>
              <a:rPr lang="en-GB" dirty="0"/>
              <a:t>Electrical </a:t>
            </a:r>
          </a:p>
          <a:p>
            <a:pPr marL="285750" indent="-285750">
              <a:spcAft>
                <a:spcPts val="1200"/>
              </a:spcAft>
              <a:buClr>
                <a:srgbClr val="0096DC"/>
              </a:buClr>
              <a:buFont typeface="Arial" panose="020B0604020202020204" pitchFamily="34" charset="0"/>
              <a:buChar char="•"/>
            </a:pPr>
            <a:r>
              <a:rPr lang="en-GB" dirty="0" smtClean="0"/>
              <a:t>Infection prevention and control </a:t>
            </a:r>
            <a:endParaRPr lang="en-GB" dirty="0"/>
          </a:p>
        </p:txBody>
      </p:sp>
      <p:sp>
        <p:nvSpPr>
          <p:cNvPr id="5" name="Rectangle 4"/>
          <p:cNvSpPr/>
          <p:nvPr/>
        </p:nvSpPr>
        <p:spPr>
          <a:xfrm>
            <a:off x="346327" y="1469693"/>
            <a:ext cx="6313905" cy="369332"/>
          </a:xfrm>
          <a:prstGeom prst="rect">
            <a:avLst/>
          </a:prstGeom>
        </p:spPr>
        <p:txBody>
          <a:bodyPr wrap="square">
            <a:spAutoFit/>
          </a:bodyPr>
          <a:lstStyle/>
          <a:p>
            <a:r>
              <a:rPr lang="en-GB" b="1" dirty="0" smtClean="0">
                <a:solidFill>
                  <a:srgbClr val="6C2383"/>
                </a:solidFill>
                <a:latin typeface="Arial" pitchFamily="34" charset="0"/>
                <a:cs typeface="Arial" pitchFamily="34" charset="0"/>
              </a:rPr>
              <a:t>Priority risk areas – research service priorities</a:t>
            </a:r>
            <a:endParaRPr lang="en-GB" b="1" dirty="0">
              <a:solidFill>
                <a:srgbClr val="6C2383"/>
              </a:solidFill>
              <a:latin typeface="Arial" pitchFamily="34" charset="0"/>
              <a:cs typeface="Arial" pitchFamily="34" charset="0"/>
            </a:endParaRPr>
          </a:p>
        </p:txBody>
      </p:sp>
    </p:spTree>
    <p:extLst>
      <p:ext uri="{BB962C8B-B14F-4D97-AF65-F5344CB8AC3E}">
        <p14:creationId xmlns:p14="http://schemas.microsoft.com/office/powerpoint/2010/main" val="357237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200800" cy="523220"/>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research service</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3568" y="2110338"/>
            <a:ext cx="6380820" cy="2092881"/>
          </a:xfrm>
          <a:prstGeom prst="rect">
            <a:avLst/>
          </a:prstGeom>
        </p:spPr>
        <p:txBody>
          <a:bodyPr wrap="square">
            <a:spAutoFit/>
          </a:bodyPr>
          <a:lstStyle/>
          <a:p>
            <a:pPr marL="285750" indent="-285750">
              <a:spcAft>
                <a:spcPts val="1200"/>
              </a:spcAft>
              <a:buClr>
                <a:srgbClr val="0096DC"/>
              </a:buClr>
              <a:buFont typeface="Arial" panose="020B0604020202020204" pitchFamily="34" charset="0"/>
              <a:buChar char="•"/>
            </a:pPr>
            <a:r>
              <a:rPr lang="en-GB" dirty="0" smtClean="0"/>
              <a:t>Collaborative </a:t>
            </a:r>
            <a:r>
              <a:rPr lang="en-GB" dirty="0"/>
              <a:t>working with Edinburgh Napier University</a:t>
            </a:r>
          </a:p>
          <a:p>
            <a:pPr marL="285750" indent="-285750">
              <a:spcAft>
                <a:spcPts val="1200"/>
              </a:spcAft>
              <a:buClr>
                <a:srgbClr val="0096DC"/>
              </a:buClr>
              <a:buFont typeface="Arial" panose="020B0604020202020204" pitchFamily="34" charset="0"/>
              <a:buChar char="•"/>
            </a:pPr>
            <a:r>
              <a:rPr lang="en-GB" dirty="0"/>
              <a:t>Building </a:t>
            </a:r>
            <a:r>
              <a:rPr lang="en-GB" dirty="0" smtClean="0"/>
              <a:t>networks / </a:t>
            </a:r>
            <a:r>
              <a:rPr lang="en-GB" dirty="0"/>
              <a:t>consortia – multidisciplinary approach </a:t>
            </a:r>
          </a:p>
          <a:p>
            <a:pPr marL="285750" indent="-285750">
              <a:spcAft>
                <a:spcPts val="1200"/>
              </a:spcAft>
              <a:buClr>
                <a:srgbClr val="0096DC"/>
              </a:buClr>
              <a:buFont typeface="Arial" panose="020B0604020202020204" pitchFamily="34" charset="0"/>
              <a:buChar char="•"/>
            </a:pPr>
            <a:r>
              <a:rPr lang="en-GB" dirty="0"/>
              <a:t>Building capacity and critical mass in research field </a:t>
            </a:r>
          </a:p>
          <a:p>
            <a:pPr marL="285750" indent="-285750">
              <a:spcAft>
                <a:spcPts val="1200"/>
              </a:spcAft>
              <a:buClr>
                <a:srgbClr val="0096DC"/>
              </a:buClr>
              <a:buFont typeface="Arial" panose="020B0604020202020204" pitchFamily="34" charset="0"/>
              <a:buChar char="•"/>
            </a:pPr>
            <a:r>
              <a:rPr lang="en-GB" dirty="0"/>
              <a:t>Investing in future academia – c</a:t>
            </a:r>
            <a:r>
              <a:rPr lang="en-GB" dirty="0" smtClean="0"/>
              <a:t>linical and </a:t>
            </a:r>
            <a:r>
              <a:rPr lang="en-GB" dirty="0"/>
              <a:t>technical </a:t>
            </a:r>
          </a:p>
          <a:p>
            <a:pPr marL="285750" indent="-285750">
              <a:spcAft>
                <a:spcPts val="1200"/>
              </a:spcAft>
              <a:buClr>
                <a:srgbClr val="0096DC"/>
              </a:buClr>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158116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272808" cy="954107"/>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research service – research commissioned to date</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92636" y="2433047"/>
            <a:ext cx="7651772" cy="3477875"/>
          </a:xfrm>
          <a:prstGeom prst="rect">
            <a:avLst/>
          </a:prstGeom>
        </p:spPr>
        <p:txBody>
          <a:bodyPr wrap="square">
            <a:spAutoFit/>
          </a:bodyPr>
          <a:lstStyle/>
          <a:p>
            <a:pPr marL="285750" indent="-285750">
              <a:spcAft>
                <a:spcPts val="1200"/>
              </a:spcAft>
              <a:buClr>
                <a:srgbClr val="0096DC"/>
              </a:buClr>
              <a:buFont typeface="Arial" panose="020B0604020202020204" pitchFamily="34" charset="0"/>
              <a:buChar char="•"/>
            </a:pPr>
            <a:r>
              <a:rPr lang="en-GB" dirty="0"/>
              <a:t>To investigate the prevalence and concentration of </a:t>
            </a:r>
            <a:r>
              <a:rPr lang="en-GB" dirty="0" err="1"/>
              <a:t>Cupriavidus</a:t>
            </a:r>
            <a:r>
              <a:rPr lang="en-GB" dirty="0"/>
              <a:t> and other Opportunistic Premise Plumbing Pathogens (OPPPs) in healthcare water systems across Scotland and England.</a:t>
            </a:r>
          </a:p>
          <a:p>
            <a:pPr marL="285750" indent="-285750">
              <a:spcAft>
                <a:spcPts val="1200"/>
              </a:spcAft>
              <a:buClr>
                <a:srgbClr val="0096DC"/>
              </a:buClr>
              <a:buFont typeface="Arial" panose="020B0604020202020204" pitchFamily="34" charset="0"/>
              <a:buChar char="•"/>
            </a:pPr>
            <a:r>
              <a:rPr lang="en-GB" dirty="0"/>
              <a:t>Hospital sinks and drains as a source of antimicrobial resistant microorganisms: studies to investigate colonisation, dispersal and </a:t>
            </a:r>
            <a:r>
              <a:rPr lang="en-GB" dirty="0" smtClean="0"/>
              <a:t>decontamination. </a:t>
            </a:r>
            <a:endParaRPr lang="en-GB" dirty="0"/>
          </a:p>
          <a:p>
            <a:pPr marL="285750" indent="-285750">
              <a:spcAft>
                <a:spcPts val="1200"/>
              </a:spcAft>
              <a:buClr>
                <a:srgbClr val="0096DC"/>
              </a:buClr>
              <a:buFont typeface="Arial" panose="020B0604020202020204" pitchFamily="34" charset="0"/>
              <a:buChar char="•"/>
            </a:pPr>
            <a:r>
              <a:rPr lang="en-GB" dirty="0"/>
              <a:t>Whole genome sequencing of potable water derived </a:t>
            </a:r>
            <a:r>
              <a:rPr lang="en-GB" dirty="0" err="1"/>
              <a:t>Cupriavidus</a:t>
            </a:r>
            <a:r>
              <a:rPr lang="en-GB" dirty="0"/>
              <a:t> </a:t>
            </a:r>
            <a:r>
              <a:rPr lang="en-GB" dirty="0" smtClean="0"/>
              <a:t>species.</a:t>
            </a:r>
            <a:endParaRPr lang="en-GB" dirty="0"/>
          </a:p>
          <a:p>
            <a:pPr marL="285750" indent="-285750">
              <a:spcAft>
                <a:spcPts val="1200"/>
              </a:spcAft>
              <a:buClr>
                <a:srgbClr val="0096DC"/>
              </a:buClr>
              <a:buFont typeface="Arial" panose="020B0604020202020204" pitchFamily="34" charset="0"/>
              <a:buChar char="•"/>
            </a:pPr>
            <a:endParaRPr lang="en-GB" dirty="0">
              <a:solidFill>
                <a:srgbClr val="002060"/>
              </a:solidFill>
            </a:endParaRPr>
          </a:p>
          <a:p>
            <a:pPr marL="285750" indent="-285750">
              <a:spcAft>
                <a:spcPts val="1200"/>
              </a:spcAft>
              <a:buClr>
                <a:srgbClr val="0096DC"/>
              </a:buClr>
              <a:buFont typeface="Arial" panose="020B0604020202020204" pitchFamily="34" charset="0"/>
              <a:buChar char="•"/>
            </a:pPr>
            <a:endParaRPr lang="en-GB" dirty="0">
              <a:solidFill>
                <a:srgbClr val="002060"/>
              </a:solidFill>
            </a:endParaRPr>
          </a:p>
        </p:txBody>
      </p:sp>
      <p:sp>
        <p:nvSpPr>
          <p:cNvPr id="5" name="Rectangle 4"/>
          <p:cNvSpPr/>
          <p:nvPr/>
        </p:nvSpPr>
        <p:spPr>
          <a:xfrm>
            <a:off x="240140" y="1842326"/>
            <a:ext cx="4153665" cy="369332"/>
          </a:xfrm>
          <a:prstGeom prst="rect">
            <a:avLst/>
          </a:prstGeom>
        </p:spPr>
        <p:txBody>
          <a:bodyPr wrap="square">
            <a:spAutoFit/>
          </a:bodyPr>
          <a:lstStyle/>
          <a:p>
            <a:r>
              <a:rPr lang="en-GB" b="1" dirty="0" smtClean="0">
                <a:solidFill>
                  <a:srgbClr val="6C2383"/>
                </a:solidFill>
                <a:latin typeface="Arial" pitchFamily="34" charset="0"/>
                <a:cs typeface="Arial" pitchFamily="34" charset="0"/>
              </a:rPr>
              <a:t>Completed projects</a:t>
            </a:r>
            <a:endParaRPr lang="en-GB" b="1" dirty="0">
              <a:solidFill>
                <a:srgbClr val="6C2383"/>
              </a:solidFill>
              <a:latin typeface="Arial" pitchFamily="34" charset="0"/>
              <a:cs typeface="Arial" pitchFamily="34" charset="0"/>
            </a:endParaRPr>
          </a:p>
        </p:txBody>
      </p:sp>
    </p:spTree>
    <p:extLst>
      <p:ext uri="{BB962C8B-B14F-4D97-AF65-F5344CB8AC3E}">
        <p14:creationId xmlns:p14="http://schemas.microsoft.com/office/powerpoint/2010/main" val="81876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272808" cy="954107"/>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research service – research commissioned to date</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92636" y="2433047"/>
            <a:ext cx="7507756" cy="2062103"/>
          </a:xfrm>
          <a:prstGeom prst="rect">
            <a:avLst/>
          </a:prstGeom>
        </p:spPr>
        <p:txBody>
          <a:bodyPr wrap="square">
            <a:spAutoFit/>
          </a:bodyPr>
          <a:lstStyle/>
          <a:p>
            <a:pPr marL="285750" indent="-285750">
              <a:spcAft>
                <a:spcPts val="1200"/>
              </a:spcAft>
              <a:buClr>
                <a:srgbClr val="0096DC"/>
              </a:buClr>
              <a:buFont typeface="Arial" panose="020B0604020202020204" pitchFamily="34" charset="0"/>
              <a:buChar char="•"/>
            </a:pPr>
            <a:r>
              <a:rPr lang="en-GB" dirty="0"/>
              <a:t>Far ultraviolet-C (UVC) </a:t>
            </a:r>
            <a:r>
              <a:rPr lang="en-GB" dirty="0" smtClean="0"/>
              <a:t>light </a:t>
            </a:r>
            <a:r>
              <a:rPr lang="en-GB" dirty="0"/>
              <a:t>for reducing airborne transmission of bacteria and </a:t>
            </a:r>
            <a:r>
              <a:rPr lang="en-GB" dirty="0" smtClean="0"/>
              <a:t>viruses.</a:t>
            </a:r>
            <a:endParaRPr lang="en-GB" dirty="0"/>
          </a:p>
          <a:p>
            <a:pPr marL="285750" indent="-285750">
              <a:spcAft>
                <a:spcPts val="1200"/>
              </a:spcAft>
              <a:buClr>
                <a:srgbClr val="0096DC"/>
              </a:buClr>
              <a:buFont typeface="Arial" panose="020B0604020202020204" pitchFamily="34" charset="0"/>
              <a:buChar char="•"/>
            </a:pPr>
            <a:r>
              <a:rPr lang="en-GB" dirty="0" smtClean="0"/>
              <a:t>Use of </a:t>
            </a:r>
            <a:r>
              <a:rPr lang="en-GB" dirty="0"/>
              <a:t>hand hygiene wipes </a:t>
            </a:r>
            <a:r>
              <a:rPr lang="en-GB" dirty="0" smtClean="0"/>
              <a:t>to remove spore </a:t>
            </a:r>
            <a:r>
              <a:rPr lang="en-GB" dirty="0"/>
              <a:t>forming </a:t>
            </a:r>
            <a:r>
              <a:rPr lang="en-GB" dirty="0" smtClean="0"/>
              <a:t>bacteria.</a:t>
            </a:r>
            <a:endParaRPr lang="en-GB" dirty="0" smtClean="0"/>
          </a:p>
          <a:p>
            <a:pPr marL="285750" indent="-285750">
              <a:spcAft>
                <a:spcPts val="1200"/>
              </a:spcAft>
              <a:buClr>
                <a:srgbClr val="0096DC"/>
              </a:buClr>
              <a:buFont typeface="Arial" panose="020B0604020202020204" pitchFamily="34" charset="0"/>
              <a:buChar char="•"/>
            </a:pPr>
            <a:r>
              <a:rPr lang="en-GB" dirty="0" smtClean="0"/>
              <a:t>Development </a:t>
            </a:r>
            <a:r>
              <a:rPr lang="en-GB" dirty="0"/>
              <a:t>of laboratory methodology to identify opportunistic premise plumbing pathogens other than </a:t>
            </a:r>
            <a:r>
              <a:rPr lang="en-GB" dirty="0" smtClean="0"/>
              <a:t>legionella </a:t>
            </a:r>
            <a:r>
              <a:rPr lang="en-GB" dirty="0"/>
              <a:t>and </a:t>
            </a:r>
            <a:r>
              <a:rPr lang="en-GB" dirty="0" smtClean="0"/>
              <a:t>pseudomonas </a:t>
            </a:r>
            <a:r>
              <a:rPr lang="en-GB" dirty="0"/>
              <a:t>aeruginosa from hospital water </a:t>
            </a:r>
            <a:r>
              <a:rPr lang="en-GB" dirty="0" smtClean="0"/>
              <a:t>systems.</a:t>
            </a:r>
            <a:endParaRPr lang="en-GB" dirty="0"/>
          </a:p>
        </p:txBody>
      </p:sp>
      <p:sp>
        <p:nvSpPr>
          <p:cNvPr id="5" name="Rectangle 4"/>
          <p:cNvSpPr/>
          <p:nvPr/>
        </p:nvSpPr>
        <p:spPr>
          <a:xfrm>
            <a:off x="240140" y="1842326"/>
            <a:ext cx="4153665" cy="369332"/>
          </a:xfrm>
          <a:prstGeom prst="rect">
            <a:avLst/>
          </a:prstGeom>
        </p:spPr>
        <p:txBody>
          <a:bodyPr wrap="square">
            <a:spAutoFit/>
          </a:bodyPr>
          <a:lstStyle/>
          <a:p>
            <a:r>
              <a:rPr lang="en-GB" b="1" dirty="0" smtClean="0">
                <a:solidFill>
                  <a:srgbClr val="6C2383"/>
                </a:solidFill>
                <a:latin typeface="Arial" pitchFamily="34" charset="0"/>
                <a:cs typeface="Arial" pitchFamily="34" charset="0"/>
              </a:rPr>
              <a:t>Ongoing projects</a:t>
            </a:r>
            <a:endParaRPr lang="en-GB" b="1" dirty="0">
              <a:solidFill>
                <a:srgbClr val="6C2383"/>
              </a:solidFill>
              <a:latin typeface="Arial" pitchFamily="34" charset="0"/>
              <a:cs typeface="Arial" pitchFamily="34" charset="0"/>
            </a:endParaRPr>
          </a:p>
        </p:txBody>
      </p:sp>
    </p:spTree>
    <p:extLst>
      <p:ext uri="{BB962C8B-B14F-4D97-AF65-F5344CB8AC3E}">
        <p14:creationId xmlns:p14="http://schemas.microsoft.com/office/powerpoint/2010/main" val="147482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6696744" cy="523220"/>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 overview</a:t>
            </a:r>
            <a:endParaRPr lang="en-GB" sz="2800" b="1" dirty="0">
              <a:solidFill>
                <a:srgbClr val="004785"/>
              </a:solidFill>
              <a:latin typeface="+mj-lt"/>
              <a:cs typeface="Arial" pitchFamily="34" charset="0"/>
            </a:endParaRPr>
          </a:p>
        </p:txBody>
      </p:sp>
      <p:sp>
        <p:nvSpPr>
          <p:cNvPr id="2" name="Rectangle 1"/>
          <p:cNvSpPr/>
          <p:nvPr/>
        </p:nvSpPr>
        <p:spPr>
          <a:xfrm>
            <a:off x="251520" y="1412776"/>
            <a:ext cx="7704856" cy="4154984"/>
          </a:xfrm>
          <a:prstGeom prst="rect">
            <a:avLst/>
          </a:prstGeom>
        </p:spPr>
        <p:txBody>
          <a:bodyPr wrap="square">
            <a:spAutoFit/>
          </a:bodyPr>
          <a:lstStyle/>
          <a:p>
            <a:pPr fontAlgn="base"/>
            <a:endParaRPr lang="en-GB" dirty="0"/>
          </a:p>
          <a:p>
            <a:pPr marL="285750" indent="-285750">
              <a:spcAft>
                <a:spcPts val="1200"/>
              </a:spcAft>
              <a:buClr>
                <a:srgbClr val="0096DC"/>
              </a:buClr>
              <a:buFont typeface="Arial" panose="020B0604020202020204" pitchFamily="34" charset="0"/>
              <a:buChar char="•"/>
            </a:pPr>
            <a:r>
              <a:rPr lang="en-GB" dirty="0" smtClean="0"/>
              <a:t>NHS National </a:t>
            </a:r>
            <a:r>
              <a:rPr lang="en-GB" dirty="0"/>
              <a:t>Services Scotland has designed NHS Scotland Assure to improve </a:t>
            </a:r>
            <a:r>
              <a:rPr lang="en-GB" dirty="0" smtClean="0"/>
              <a:t>the management </a:t>
            </a:r>
            <a:r>
              <a:rPr lang="en-GB" dirty="0"/>
              <a:t>of risk in new builds and refurbishment projects across NHS Scotland.</a:t>
            </a:r>
          </a:p>
          <a:p>
            <a:pPr marL="285750" indent="-285750">
              <a:spcAft>
                <a:spcPts val="1200"/>
              </a:spcAft>
              <a:buClr>
                <a:srgbClr val="0096DC"/>
              </a:buClr>
              <a:buFont typeface="Arial" panose="020B0604020202020204" pitchFamily="34" charset="0"/>
              <a:buChar char="•"/>
            </a:pPr>
            <a:r>
              <a:rPr lang="en-GB" dirty="0">
                <a:latin typeface="Arial" panose="020B0604020202020204" pitchFamily="34" charset="0"/>
                <a:cs typeface="Arial" panose="020B0604020202020204" pitchFamily="34" charset="0"/>
              </a:rPr>
              <a:t>We co-designed our service with users to deliver a coordinated approach – our world-first multi-disciplinary team includes </a:t>
            </a:r>
            <a:r>
              <a:rPr lang="en-GB" dirty="0"/>
              <a:t>microbiologists, infection prevention and control nurses, architects, planners, and engineers.</a:t>
            </a:r>
            <a:endParaRPr lang="en-GB" dirty="0">
              <a:latin typeface="Arial" panose="020B0604020202020204" pitchFamily="34" charset="0"/>
              <a:cs typeface="Arial" panose="020B0604020202020204" pitchFamily="34" charset="0"/>
            </a:endParaRPr>
          </a:p>
          <a:p>
            <a:pPr marL="285750" indent="-285750">
              <a:spcAft>
                <a:spcPts val="1200"/>
              </a:spcAft>
              <a:buClr>
                <a:srgbClr val="0096DC"/>
              </a:buClr>
              <a:buFont typeface="Arial" panose="020B0604020202020204" pitchFamily="34" charset="0"/>
              <a:buChar char="•"/>
            </a:pPr>
            <a:r>
              <a:rPr lang="en-GB" dirty="0" smtClean="0">
                <a:latin typeface="Arial" panose="020B0604020202020204" pitchFamily="34" charset="0"/>
                <a:cs typeface="Arial" panose="020B0604020202020204" pitchFamily="34" charset="0"/>
              </a:rPr>
              <a:t>NHS </a:t>
            </a:r>
            <a:r>
              <a:rPr lang="en-GB" dirty="0">
                <a:latin typeface="Arial" panose="020B0604020202020204" pitchFamily="34" charset="0"/>
                <a:cs typeface="Arial" panose="020B0604020202020204" pitchFamily="34" charset="0"/>
              </a:rPr>
              <a:t>Scotland Assure launched in June 2021. </a:t>
            </a:r>
            <a:endParaRPr lang="en-GB" dirty="0" smtClean="0">
              <a:latin typeface="Arial" panose="020B0604020202020204" pitchFamily="34" charset="0"/>
              <a:cs typeface="Arial" panose="020B0604020202020204" pitchFamily="34" charset="0"/>
            </a:endParaRPr>
          </a:p>
          <a:p>
            <a:pPr marL="285750" indent="-285750">
              <a:spcAft>
                <a:spcPts val="1200"/>
              </a:spcAft>
              <a:buClr>
                <a:srgbClr val="0096DC"/>
              </a:buClr>
              <a:buFont typeface="Arial" panose="020B0604020202020204" pitchFamily="34" charset="0"/>
              <a:buChar char="•"/>
            </a:pPr>
            <a:r>
              <a:rPr lang="en-GB" dirty="0" smtClean="0">
                <a:latin typeface="Arial" panose="020B0604020202020204" pitchFamily="34" charset="0"/>
                <a:cs typeface="Arial" panose="020B0604020202020204" pitchFamily="34" charset="0"/>
              </a:rPr>
              <a:t>We’re accountable to the Scottish Government. We provide assurance that the healthcare built environment is safe, fit for purpose, cost effective and capable of delivering sustainable services over the long term.</a:t>
            </a:r>
          </a:p>
        </p:txBody>
      </p:sp>
    </p:spTree>
    <p:extLst>
      <p:ext uri="{BB962C8B-B14F-4D97-AF65-F5344CB8AC3E}">
        <p14:creationId xmlns:p14="http://schemas.microsoft.com/office/powerpoint/2010/main" val="79501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6696744" cy="523220"/>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 overview</a:t>
            </a:r>
            <a:endParaRPr lang="en-GB" sz="2800" b="1" dirty="0">
              <a:solidFill>
                <a:srgbClr val="004785"/>
              </a:solidFill>
              <a:latin typeface="+mj-lt"/>
              <a:cs typeface="Arial" pitchFamily="34" charset="0"/>
            </a:endParaRPr>
          </a:p>
        </p:txBody>
      </p:sp>
      <p:sp>
        <p:nvSpPr>
          <p:cNvPr id="2" name="Rectangle 1"/>
          <p:cNvSpPr/>
          <p:nvPr/>
        </p:nvSpPr>
        <p:spPr>
          <a:xfrm>
            <a:off x="283816" y="1628800"/>
            <a:ext cx="7704856" cy="2769989"/>
          </a:xfrm>
          <a:prstGeom prst="rect">
            <a:avLst/>
          </a:prstGeom>
        </p:spPr>
        <p:txBody>
          <a:bodyPr wrap="square">
            <a:spAutoFit/>
          </a:bodyPr>
          <a:lstStyle/>
          <a:p>
            <a:pPr fontAlgn="base"/>
            <a:endParaRPr lang="en-GB" dirty="0"/>
          </a:p>
          <a:p>
            <a:pPr>
              <a:spcAft>
                <a:spcPts val="1200"/>
              </a:spcAft>
              <a:buClr>
                <a:srgbClr val="0096DC"/>
              </a:buClr>
            </a:pPr>
            <a:r>
              <a:rPr lang="en-GB" dirty="0" smtClean="0"/>
              <a:t>The ‘healthcare built environment’ – we’re talking about:</a:t>
            </a:r>
          </a:p>
          <a:p>
            <a:pPr marL="285750" indent="-285750">
              <a:spcAft>
                <a:spcPts val="1200"/>
              </a:spcAft>
              <a:buClr>
                <a:srgbClr val="0096DC"/>
              </a:buClr>
              <a:buFont typeface="Arial" panose="020B0604020202020204" pitchFamily="34" charset="0"/>
              <a:buChar char="•"/>
            </a:pPr>
            <a:r>
              <a:rPr lang="en-GB" dirty="0" smtClean="0"/>
              <a:t>all NHS Scotland health and care environments where healthcare is delivered</a:t>
            </a:r>
          </a:p>
          <a:p>
            <a:pPr marL="285750" indent="-285750">
              <a:spcAft>
                <a:spcPts val="1200"/>
              </a:spcAft>
              <a:buClr>
                <a:srgbClr val="0096DC"/>
              </a:buClr>
              <a:buFont typeface="Arial" panose="020B0604020202020204" pitchFamily="34" charset="0"/>
              <a:buChar char="•"/>
            </a:pPr>
            <a:r>
              <a:rPr lang="en-GB" dirty="0" smtClean="0"/>
              <a:t>new </a:t>
            </a:r>
            <a:r>
              <a:rPr lang="en-GB" dirty="0"/>
              <a:t>builds and refurbishment projects </a:t>
            </a:r>
            <a:endParaRPr lang="en-GB" dirty="0" smtClean="0"/>
          </a:p>
          <a:p>
            <a:pPr marL="285750" indent="-285750">
              <a:spcAft>
                <a:spcPts val="1200"/>
              </a:spcAft>
              <a:buClr>
                <a:srgbClr val="0096DC"/>
              </a:buClr>
              <a:buFont typeface="Arial" panose="020B0604020202020204" pitchFamily="34" charset="0"/>
              <a:buChar char="•"/>
            </a:pPr>
            <a:r>
              <a:rPr lang="en-GB" dirty="0" smtClean="0">
                <a:latin typeface="Arial" panose="020B0604020202020204" pitchFamily="34" charset="0"/>
                <a:cs typeface="Arial" panose="020B0604020202020204" pitchFamily="34" charset="0"/>
              </a:rPr>
              <a:t>the full lifecycle of a build – </a:t>
            </a:r>
            <a:r>
              <a:rPr lang="en-GB" dirty="0">
                <a:latin typeface="Arial" panose="020B0604020202020204" pitchFamily="34" charset="0"/>
                <a:cs typeface="Arial" panose="020B0604020202020204" pitchFamily="34" charset="0"/>
              </a:rPr>
              <a:t>from </a:t>
            </a:r>
            <a:r>
              <a:rPr lang="en-GB" dirty="0" smtClean="0">
                <a:latin typeface="Arial" panose="020B0604020202020204" pitchFamily="34" charset="0"/>
                <a:cs typeface="Arial" panose="020B0604020202020204" pitchFamily="34" charset="0"/>
              </a:rPr>
              <a:t>commissioning and strategic </a:t>
            </a:r>
            <a:r>
              <a:rPr lang="en-GB" dirty="0">
                <a:latin typeface="Arial" panose="020B0604020202020204" pitchFamily="34" charset="0"/>
                <a:cs typeface="Arial" panose="020B0604020202020204" pitchFamily="34" charset="0"/>
              </a:rPr>
              <a:t>assessment, building operations and ongoing maintenance, to </a:t>
            </a:r>
            <a:r>
              <a:rPr lang="en-GB" dirty="0" smtClean="0">
                <a:latin typeface="Arial" panose="020B0604020202020204" pitchFamily="34" charset="0"/>
                <a:cs typeface="Arial" panose="020B0604020202020204" pitchFamily="34" charset="0"/>
              </a:rPr>
              <a:t>decommissioning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12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60"/>
            <a:ext cx="7128792" cy="5178706"/>
          </a:xfrm>
          <a:prstGeom prst="rect">
            <a:avLst/>
          </a:prstGeom>
        </p:spPr>
      </p:pic>
    </p:spTree>
    <p:extLst>
      <p:ext uri="{BB962C8B-B14F-4D97-AF65-F5344CB8AC3E}">
        <p14:creationId xmlns:p14="http://schemas.microsoft.com/office/powerpoint/2010/main" val="277365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836712"/>
            <a:ext cx="6696744" cy="523220"/>
          </a:xfrm>
          <a:prstGeom prst="rect">
            <a:avLst/>
          </a:prstGeom>
        </p:spPr>
        <p:txBody>
          <a:bodyPr wrap="square">
            <a:spAutoFit/>
          </a:bodyPr>
          <a:lstStyle/>
          <a:p>
            <a:r>
              <a:rPr lang="en-GB" sz="2800" b="1" dirty="0" smtClean="0">
                <a:solidFill>
                  <a:srgbClr val="004785"/>
                </a:solidFill>
                <a:latin typeface="+mj-lt"/>
                <a:cs typeface="Arial" pitchFamily="34" charset="0"/>
              </a:rPr>
              <a:t>Our services </a:t>
            </a:r>
            <a:endParaRPr lang="en-GB" sz="2800" b="1" dirty="0">
              <a:solidFill>
                <a:srgbClr val="004785"/>
              </a:solidFill>
              <a:latin typeface="+mj-lt"/>
              <a:cs typeface="Arial" pitchFamily="34" charset="0"/>
            </a:endParaRPr>
          </a:p>
        </p:txBody>
      </p:sp>
      <p:pic>
        <p:nvPicPr>
          <p:cNvPr id="13" name="Picture 12" descr="Diagram&#10;&#10;Description automatically generated">
            <a:extLst>
              <a:ext uri="{FF2B5EF4-FFF2-40B4-BE49-F238E27FC236}">
                <a16:creationId xmlns:a16="http://schemas.microsoft.com/office/drawing/2014/main" id="{64691DF3-410F-400F-ACC3-976B3A73846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576" y="1556792"/>
            <a:ext cx="7432779" cy="4499309"/>
          </a:xfrm>
          <a:prstGeom prst="rect">
            <a:avLst/>
          </a:prstGeom>
        </p:spPr>
      </p:pic>
      <p:sp>
        <p:nvSpPr>
          <p:cNvPr id="2" name="Rectangle 1"/>
          <p:cNvSpPr/>
          <p:nvPr/>
        </p:nvSpPr>
        <p:spPr>
          <a:xfrm>
            <a:off x="7380312" y="1556792"/>
            <a:ext cx="79208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97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488832" cy="523220"/>
          </a:xfrm>
          <a:prstGeom prst="rect">
            <a:avLst/>
          </a:prstGeom>
        </p:spPr>
        <p:txBody>
          <a:bodyPr wrap="square">
            <a:spAutoFit/>
          </a:bodyPr>
          <a:lstStyle/>
          <a:p>
            <a:r>
              <a:rPr lang="en-GB" sz="2800" b="1" dirty="0" smtClean="0">
                <a:solidFill>
                  <a:srgbClr val="004785"/>
                </a:solidFill>
                <a:latin typeface="+mj-lt"/>
                <a:cs typeface="Arial" pitchFamily="34" charset="0"/>
              </a:rPr>
              <a:t>Connected to our NHS – working together  </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95536" y="1556792"/>
            <a:ext cx="8136904" cy="5016758"/>
          </a:xfrm>
          <a:prstGeom prst="rect">
            <a:avLst/>
          </a:prstGeom>
        </p:spPr>
        <p:txBody>
          <a:bodyPr wrap="square">
            <a:spAutoFit/>
          </a:bodyPr>
          <a:lstStyle/>
          <a:p>
            <a:pPr>
              <a:spcAft>
                <a:spcPts val="1200"/>
              </a:spcAft>
              <a:buClr>
                <a:srgbClr val="0096DC"/>
              </a:buClr>
            </a:pPr>
            <a:r>
              <a:rPr lang="en-GB" dirty="0" smtClean="0">
                <a:latin typeface="Arial" panose="020B0604020202020204" pitchFamily="34" charset="0"/>
                <a:cs typeface="Arial" panose="020B0604020202020204" pitchFamily="34" charset="0"/>
              </a:rPr>
              <a:t>Our support for NHS Scotland boards includes:</a:t>
            </a:r>
          </a:p>
          <a:p>
            <a:pPr marL="285750" indent="-285750">
              <a:spcAft>
                <a:spcPts val="1200"/>
              </a:spcAft>
              <a:buClr>
                <a:srgbClr val="0096DC"/>
              </a:buClr>
              <a:buFont typeface="Arial" panose="020B0604020202020204" pitchFamily="34" charset="0"/>
              <a:buChar char="•"/>
            </a:pPr>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upporting boards with risk management throughout the build lifecycle, across new builds and refurbishments</a:t>
            </a:r>
          </a:p>
          <a:p>
            <a:pPr marL="285750" indent="-285750">
              <a:spcAft>
                <a:spcPts val="1200"/>
              </a:spcAft>
              <a:buClr>
                <a:srgbClr val="0096DC"/>
              </a:buClr>
              <a:buFont typeface="Arial" panose="020B0604020202020204" pitchFamily="34" charset="0"/>
              <a:buChar char="•"/>
            </a:pPr>
            <a:r>
              <a:rPr lang="en-GB" dirty="0" smtClean="0">
                <a:latin typeface="Arial" panose="020B0604020202020204" pitchFamily="34" charset="0"/>
                <a:cs typeface="Arial" panose="020B0604020202020204" pitchFamily="34" charset="0"/>
              </a:rPr>
              <a:t>supporting across the build lifecycle </a:t>
            </a:r>
          </a:p>
          <a:p>
            <a:pPr marL="285750" indent="-285750">
              <a:spcAft>
                <a:spcPts val="1200"/>
              </a:spcAft>
              <a:buClr>
                <a:srgbClr val="0096DC"/>
              </a:buClr>
              <a:buFont typeface="Arial" panose="020B0604020202020204" pitchFamily="34" charset="0"/>
              <a:buChar char="•"/>
            </a:pPr>
            <a:r>
              <a:rPr lang="en-GB" dirty="0" smtClean="0">
                <a:latin typeface="Arial" panose="020B0604020202020204" pitchFamily="34" charset="0"/>
                <a:cs typeface="Arial" panose="020B0604020202020204" pitchFamily="34" charset="0"/>
              </a:rPr>
              <a:t>helping </a:t>
            </a:r>
            <a:r>
              <a:rPr lang="en-GB" dirty="0" smtClean="0"/>
              <a:t>boards </a:t>
            </a:r>
            <a:r>
              <a:rPr lang="en-GB" dirty="0"/>
              <a:t>to ensure healthcare buildings are designed with infection prevention and control practice in mind, protecting patients and improving </a:t>
            </a:r>
            <a:r>
              <a:rPr lang="en-GB" dirty="0" smtClean="0"/>
              <a:t>safety</a:t>
            </a:r>
          </a:p>
          <a:p>
            <a:pPr marL="285750" indent="-285750">
              <a:spcAft>
                <a:spcPts val="1200"/>
              </a:spcAft>
              <a:buClr>
                <a:srgbClr val="0096DC"/>
              </a:buClr>
              <a:buFont typeface="Arial" panose="020B0604020202020204" pitchFamily="34" charset="0"/>
              <a:buChar char="•"/>
            </a:pPr>
            <a:r>
              <a:rPr lang="en-GB" dirty="0" smtClean="0"/>
              <a:t>working </a:t>
            </a:r>
            <a:r>
              <a:rPr lang="en-GB" dirty="0"/>
              <a:t>with </a:t>
            </a:r>
            <a:r>
              <a:rPr lang="en-GB" dirty="0" smtClean="0"/>
              <a:t>leadership </a:t>
            </a:r>
            <a:r>
              <a:rPr lang="en-GB" dirty="0"/>
              <a:t>teams to develop learning and training </a:t>
            </a:r>
            <a:r>
              <a:rPr lang="en-GB" dirty="0" smtClean="0"/>
              <a:t>to </a:t>
            </a:r>
            <a:r>
              <a:rPr lang="en-GB" dirty="0"/>
              <a:t>help them understand what changes they need to make and what support is </a:t>
            </a:r>
            <a:r>
              <a:rPr lang="en-GB" dirty="0" smtClean="0"/>
              <a:t>needed</a:t>
            </a:r>
            <a:endParaRPr lang="en-GB" dirty="0"/>
          </a:p>
          <a:p>
            <a:pPr>
              <a:buClr>
                <a:srgbClr val="0096DC"/>
              </a:buClr>
            </a:pPr>
            <a:r>
              <a:rPr lang="en-GB" b="1" dirty="0" smtClean="0"/>
              <a:t>Partnership working is key. </a:t>
            </a:r>
          </a:p>
          <a:p>
            <a:pPr>
              <a:buClr>
                <a:srgbClr val="0096DC"/>
              </a:buClr>
            </a:pPr>
            <a:r>
              <a:rPr lang="en-GB" dirty="0" smtClean="0"/>
              <a:t>We need to work in partnership with boards, as well as the supply </a:t>
            </a:r>
          </a:p>
          <a:p>
            <a:pPr>
              <a:buClr>
                <a:srgbClr val="0096DC"/>
              </a:buClr>
            </a:pPr>
            <a:r>
              <a:rPr lang="en-GB" dirty="0" smtClean="0"/>
              <a:t>chain and the people we commission to build and plan our </a:t>
            </a:r>
          </a:p>
          <a:p>
            <a:pPr>
              <a:buClr>
                <a:srgbClr val="0096DC"/>
              </a:buClr>
            </a:pPr>
            <a:r>
              <a:rPr lang="en-GB" dirty="0" smtClean="0"/>
              <a:t>buildings. And we need to work in partnership across disciplines </a:t>
            </a:r>
          </a:p>
          <a:p>
            <a:pPr>
              <a:buClr>
                <a:srgbClr val="0096DC"/>
              </a:buClr>
            </a:pPr>
            <a:r>
              <a:rPr lang="en-GB" dirty="0" smtClean="0"/>
              <a:t>to ensure we get the best outcomes for patients and staff.</a:t>
            </a:r>
            <a:endParaRPr lang="en-GB" dirty="0"/>
          </a:p>
          <a:p>
            <a:pPr marL="285750" indent="-285750">
              <a:spcAft>
                <a:spcPts val="1200"/>
              </a:spcAft>
              <a:buClr>
                <a:srgbClr val="0096DC"/>
              </a:buClr>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64167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6696744" cy="523220"/>
          </a:xfrm>
          <a:prstGeom prst="rect">
            <a:avLst/>
          </a:prstGeom>
        </p:spPr>
        <p:txBody>
          <a:bodyPr wrap="square">
            <a:spAutoFit/>
          </a:bodyPr>
          <a:lstStyle/>
          <a:p>
            <a:r>
              <a:rPr lang="en-GB" sz="2800" b="1" dirty="0" smtClean="0">
                <a:solidFill>
                  <a:srgbClr val="004785"/>
                </a:solidFill>
                <a:latin typeface="+mj-lt"/>
                <a:cs typeface="Arial" pitchFamily="34" charset="0"/>
              </a:rPr>
              <a:t>The importance of research</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7339" y="6131888"/>
            <a:ext cx="5544616" cy="800219"/>
          </a:xfrm>
          <a:prstGeom prst="rect">
            <a:avLst/>
          </a:prstGeom>
          <a:noFill/>
        </p:spPr>
        <p:txBody>
          <a:bodyPr wrap="square" rtlCol="0">
            <a:spAutoFit/>
          </a:bodyPr>
          <a:lstStyle/>
          <a:p>
            <a:r>
              <a:rPr lang="en-GB" sz="1400" dirty="0" smtClean="0"/>
              <a:t>Find more information </a:t>
            </a:r>
            <a:r>
              <a:rPr lang="en-GB" sz="1400" dirty="0"/>
              <a:t>on NHS Scotland Assure </a:t>
            </a:r>
            <a:r>
              <a:rPr lang="en-GB" sz="1400" dirty="0" smtClean="0"/>
              <a:t>at</a:t>
            </a:r>
          </a:p>
          <a:p>
            <a:r>
              <a:rPr lang="en-GB" sz="1400" dirty="0" smtClean="0">
                <a:hlinkClick r:id="rId3"/>
              </a:rPr>
              <a:t>https</a:t>
            </a:r>
            <a:r>
              <a:rPr lang="en-GB" sz="1400" dirty="0">
                <a:hlinkClick r:id="rId3"/>
              </a:rPr>
              <a:t>://www.nss.nhs.scot/browse/nhs-scotland-assure</a:t>
            </a:r>
            <a:endParaRPr lang="en-GB" sz="1400" dirty="0"/>
          </a:p>
          <a:p>
            <a:endParaRPr lang="en-GB" dirty="0"/>
          </a:p>
        </p:txBody>
      </p:sp>
      <p:sp>
        <p:nvSpPr>
          <p:cNvPr id="6" name="Rectangle 5"/>
          <p:cNvSpPr/>
          <p:nvPr/>
        </p:nvSpPr>
        <p:spPr>
          <a:xfrm>
            <a:off x="592842" y="1807812"/>
            <a:ext cx="7507549" cy="3416320"/>
          </a:xfrm>
          <a:prstGeom prst="rect">
            <a:avLst/>
          </a:prstGeom>
        </p:spPr>
        <p:txBody>
          <a:bodyPr wrap="square">
            <a:spAutoFit/>
          </a:bodyPr>
          <a:lstStyle/>
          <a:p>
            <a:r>
              <a:rPr lang="en-GB" dirty="0" smtClean="0"/>
              <a:t>We know how important research, development and innovation are in the healthcare built environment.</a:t>
            </a:r>
          </a:p>
          <a:p>
            <a:endParaRPr lang="en-GB" dirty="0"/>
          </a:p>
          <a:p>
            <a:r>
              <a:rPr lang="en-GB" dirty="0" smtClean="0"/>
              <a:t>NHS Scotland Assure guidance </a:t>
            </a:r>
            <a:r>
              <a:rPr lang="en-GB" dirty="0"/>
              <a:t>and advice </a:t>
            </a:r>
            <a:r>
              <a:rPr lang="en-GB" dirty="0" smtClean="0"/>
              <a:t>helps </a:t>
            </a:r>
            <a:r>
              <a:rPr lang="en-GB" dirty="0"/>
              <a:t>ensure that patients, their </a:t>
            </a:r>
            <a:r>
              <a:rPr lang="en-GB" dirty="0" smtClean="0"/>
              <a:t>carers </a:t>
            </a:r>
            <a:r>
              <a:rPr lang="en-GB" dirty="0"/>
              <a:t>and those delivering healthcare are in an environment which is not only safe but also effective and person centred. </a:t>
            </a:r>
            <a:endParaRPr lang="en-GB" dirty="0" smtClean="0"/>
          </a:p>
          <a:p>
            <a:endParaRPr lang="en-GB" dirty="0"/>
          </a:p>
          <a:p>
            <a:r>
              <a:rPr lang="en-GB" dirty="0" smtClean="0"/>
              <a:t>Research </a:t>
            </a:r>
            <a:r>
              <a:rPr lang="en-GB" dirty="0"/>
              <a:t>plays a pivotal </a:t>
            </a:r>
            <a:r>
              <a:rPr lang="en-GB" dirty="0" smtClean="0"/>
              <a:t>role </a:t>
            </a:r>
            <a:r>
              <a:rPr lang="en-GB" dirty="0"/>
              <a:t>in supporting this </a:t>
            </a:r>
            <a:r>
              <a:rPr lang="en-GB" dirty="0" smtClean="0"/>
              <a:t>– it </a:t>
            </a:r>
            <a:r>
              <a:rPr lang="en-GB" dirty="0"/>
              <a:t>ensures that guidance </a:t>
            </a:r>
            <a:r>
              <a:rPr lang="en-GB" dirty="0" smtClean="0"/>
              <a:t>and </a:t>
            </a:r>
            <a:r>
              <a:rPr lang="en-GB" dirty="0"/>
              <a:t>advice </a:t>
            </a:r>
            <a:r>
              <a:rPr lang="en-GB" dirty="0" smtClean="0"/>
              <a:t>is </a:t>
            </a:r>
            <a:r>
              <a:rPr lang="en-GB" dirty="0"/>
              <a:t>based not only on best practice but also on best evidence.</a:t>
            </a:r>
          </a:p>
          <a:p>
            <a:endParaRPr lang="en-GB" dirty="0" smtClean="0"/>
          </a:p>
          <a:p>
            <a:endParaRPr lang="en-GB" dirty="0"/>
          </a:p>
        </p:txBody>
      </p:sp>
    </p:spTree>
    <p:extLst>
      <p:ext uri="{BB962C8B-B14F-4D97-AF65-F5344CB8AC3E}">
        <p14:creationId xmlns:p14="http://schemas.microsoft.com/office/powerpoint/2010/main" val="341732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07504" y="6021288"/>
            <a:ext cx="2952328" cy="861774"/>
          </a:xfrm>
          <a:prstGeom prst="rect">
            <a:avLst/>
          </a:prstGeom>
        </p:spPr>
        <p:txBody>
          <a:bodyPr wrap="square">
            <a:spAutoFit/>
          </a:bodyPr>
          <a:lstStyle/>
          <a:p>
            <a:r>
              <a:rPr lang="en-GB" b="1" dirty="0" smtClean="0">
                <a:solidFill>
                  <a:srgbClr val="004785"/>
                </a:solidFill>
                <a:latin typeface="Arial" pitchFamily="34" charset="0"/>
                <a:cs typeface="Arial" pitchFamily="34" charset="0"/>
              </a:rPr>
              <a:t>Dr Geraldine O’Brien</a:t>
            </a:r>
          </a:p>
          <a:p>
            <a:r>
              <a:rPr lang="en-GB" sz="1600" b="1" dirty="0" smtClean="0">
                <a:solidFill>
                  <a:srgbClr val="6C2383"/>
                </a:solidFill>
                <a:latin typeface="Arial" pitchFamily="34" charset="0"/>
                <a:cs typeface="Arial" pitchFamily="34" charset="0"/>
              </a:rPr>
              <a:t>Research Manager, NHS Scotland Assure </a:t>
            </a:r>
            <a:endParaRPr lang="en-GB" sz="1600" b="1" dirty="0">
              <a:solidFill>
                <a:srgbClr val="6C2383"/>
              </a:solidFill>
              <a:latin typeface="Arial" pitchFamily="34" charset="0"/>
              <a:cs typeface="Arial" pitchFamily="34" charset="0"/>
            </a:endParaRPr>
          </a:p>
        </p:txBody>
      </p:sp>
      <p:sp>
        <p:nvSpPr>
          <p:cNvPr id="5" name="TextBox 4"/>
          <p:cNvSpPr txBox="1"/>
          <p:nvPr/>
        </p:nvSpPr>
        <p:spPr>
          <a:xfrm>
            <a:off x="2195736" y="2636912"/>
            <a:ext cx="4248472" cy="2031325"/>
          </a:xfrm>
          <a:prstGeom prst="rect">
            <a:avLst/>
          </a:prstGeom>
          <a:noFill/>
        </p:spPr>
        <p:txBody>
          <a:bodyPr wrap="square" rtlCol="0">
            <a:spAutoFit/>
          </a:bodyPr>
          <a:lstStyle/>
          <a:p>
            <a:pPr algn="ctr"/>
            <a:r>
              <a:rPr lang="en-GB" sz="3600" b="1" dirty="0">
                <a:solidFill>
                  <a:srgbClr val="004785"/>
                </a:solidFill>
                <a:latin typeface="Arial" pitchFamily="34" charset="0"/>
                <a:cs typeface="Arial" pitchFamily="34" charset="0"/>
              </a:rPr>
              <a:t>NHS Scotland </a:t>
            </a:r>
            <a:r>
              <a:rPr lang="en-GB" sz="3600" b="1" dirty="0" smtClean="0">
                <a:solidFill>
                  <a:srgbClr val="004785"/>
                </a:solidFill>
                <a:latin typeface="Arial" pitchFamily="34" charset="0"/>
                <a:cs typeface="Arial" pitchFamily="34" charset="0"/>
              </a:rPr>
              <a:t>Assure – research service overview</a:t>
            </a:r>
            <a:endParaRPr lang="en-GB" sz="3600" b="1" dirty="0">
              <a:solidFill>
                <a:srgbClr val="004785"/>
              </a:solidFill>
              <a:latin typeface="Arial" pitchFamily="34" charset="0"/>
              <a:cs typeface="Arial" pitchFamily="34" charset="0"/>
            </a:endParaRPr>
          </a:p>
          <a:p>
            <a:pPr algn="ctr"/>
            <a:endParaRPr lang="en-GB" b="1" dirty="0">
              <a:solidFill>
                <a:srgbClr val="004785"/>
              </a:solidFill>
              <a:latin typeface="Arial" pitchFamily="34" charset="0"/>
              <a:cs typeface="Arial" pitchFamily="34" charset="0"/>
            </a:endParaRPr>
          </a:p>
        </p:txBody>
      </p:sp>
      <p:sp>
        <p:nvSpPr>
          <p:cNvPr id="7" name="Rectangle 6"/>
          <p:cNvSpPr/>
          <p:nvPr/>
        </p:nvSpPr>
        <p:spPr>
          <a:xfrm>
            <a:off x="6732240" y="4653136"/>
            <a:ext cx="1872208" cy="923330"/>
          </a:xfrm>
          <a:prstGeom prst="rect">
            <a:avLst/>
          </a:prstGeom>
        </p:spPr>
        <p:txBody>
          <a:bodyPr wrap="square">
            <a:spAutoFit/>
          </a:bodyPr>
          <a:lstStyle/>
          <a:p>
            <a:pPr algn="ctr"/>
            <a:r>
              <a:rPr lang="en-GB" b="1" dirty="0">
                <a:solidFill>
                  <a:schemeClr val="bg1"/>
                </a:solidFill>
              </a:rPr>
              <a:t>Quality in the </a:t>
            </a:r>
            <a:r>
              <a:rPr lang="en-GB" b="1" dirty="0" smtClean="0">
                <a:solidFill>
                  <a:schemeClr val="bg1"/>
                </a:solidFill>
              </a:rPr>
              <a:t>healthcare</a:t>
            </a:r>
            <a:r>
              <a:rPr lang="en-GB" b="1" dirty="0">
                <a:solidFill>
                  <a:schemeClr val="bg1"/>
                </a:solidFill>
              </a:rPr>
              <a:t> </a:t>
            </a:r>
            <a:r>
              <a:rPr lang="en-GB" b="1" dirty="0" smtClean="0">
                <a:solidFill>
                  <a:schemeClr val="bg1"/>
                </a:solidFill>
              </a:rPr>
              <a:t>environment</a:t>
            </a:r>
            <a:endParaRPr lang="en-GB"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6866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556"/>
            <a:ext cx="7200800" cy="954107"/>
          </a:xfrm>
          <a:prstGeom prst="rect">
            <a:avLst/>
          </a:prstGeom>
        </p:spPr>
        <p:txBody>
          <a:bodyPr wrap="square">
            <a:spAutoFit/>
          </a:bodyPr>
          <a:lstStyle/>
          <a:p>
            <a:r>
              <a:rPr lang="en-GB" sz="2800" b="1" dirty="0" smtClean="0">
                <a:solidFill>
                  <a:srgbClr val="004785"/>
                </a:solidFill>
                <a:latin typeface="+mj-lt"/>
                <a:cs typeface="Arial" pitchFamily="34" charset="0"/>
              </a:rPr>
              <a:t>NHS Scotland Assure research service – aims</a:t>
            </a:r>
            <a:endParaRPr lang="en-GB" sz="2800" b="1" dirty="0">
              <a:solidFill>
                <a:srgbClr val="004785"/>
              </a:solidFill>
              <a:latin typeface="+mj-lt"/>
              <a:cs typeface="Arial" pitchFamily="34" charset="0"/>
            </a:endParaRPr>
          </a:p>
        </p:txBody>
      </p:sp>
      <p:sp>
        <p:nvSpPr>
          <p:cNvPr id="2" name="Rectangle 1"/>
          <p:cNvSpPr/>
          <p:nvPr/>
        </p:nvSpPr>
        <p:spPr>
          <a:xfrm>
            <a:off x="395536" y="1843663"/>
            <a:ext cx="7704856" cy="3857338"/>
          </a:xfrm>
          <a:prstGeom prst="rect">
            <a:avLst/>
          </a:prstGeom>
        </p:spPr>
        <p:txBody>
          <a:bodyPr wrap="square">
            <a:spAutoFit/>
          </a:bodyPr>
          <a:lstStyle/>
          <a:p>
            <a:pPr fontAlgn="base"/>
            <a:endParaRPr lang="en-GB" dirty="0"/>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Arial "/>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3568" y="1988840"/>
            <a:ext cx="7848872" cy="4616648"/>
          </a:xfrm>
          <a:prstGeom prst="rect">
            <a:avLst/>
          </a:prstGeom>
        </p:spPr>
        <p:txBody>
          <a:bodyPr wrap="square">
            <a:spAutoFit/>
          </a:bodyPr>
          <a:lstStyle/>
          <a:p>
            <a:pPr>
              <a:spcAft>
                <a:spcPts val="1200"/>
              </a:spcAft>
              <a:buClr>
                <a:srgbClr val="0096DC"/>
              </a:buClr>
            </a:pPr>
            <a:r>
              <a:rPr lang="en-GB" dirty="0" smtClean="0"/>
              <a:t>We aim to:</a:t>
            </a:r>
          </a:p>
          <a:p>
            <a:pPr marL="285750" indent="-285750">
              <a:spcAft>
                <a:spcPts val="1200"/>
              </a:spcAft>
              <a:buClr>
                <a:srgbClr val="0096DC"/>
              </a:buClr>
              <a:buFont typeface="Arial" panose="020B0604020202020204" pitchFamily="34" charset="0"/>
              <a:buChar char="•"/>
            </a:pPr>
            <a:r>
              <a:rPr lang="en-GB" dirty="0" smtClean="0"/>
              <a:t>be </a:t>
            </a:r>
            <a:r>
              <a:rPr lang="en-GB" dirty="0"/>
              <a:t>renowned for producing and commissioning quality healthcare-built environment </a:t>
            </a:r>
            <a:r>
              <a:rPr lang="en-GB" dirty="0" smtClean="0"/>
              <a:t>research</a:t>
            </a:r>
          </a:p>
          <a:p>
            <a:pPr marL="285750" indent="-285750">
              <a:spcAft>
                <a:spcPts val="1200"/>
              </a:spcAft>
              <a:buClr>
                <a:srgbClr val="0096DC"/>
              </a:buClr>
              <a:buFont typeface="Arial" panose="020B0604020202020204" pitchFamily="34" charset="0"/>
              <a:buChar char="•"/>
            </a:pPr>
            <a:r>
              <a:rPr lang="en-GB" dirty="0" smtClean="0"/>
              <a:t>be </a:t>
            </a:r>
            <a:r>
              <a:rPr lang="en-GB" dirty="0"/>
              <a:t>internationally recognised as an expert in this field, encouraging and facilitating wider </a:t>
            </a:r>
            <a:r>
              <a:rPr lang="en-GB" dirty="0" smtClean="0"/>
              <a:t>collaboration</a:t>
            </a:r>
          </a:p>
          <a:p>
            <a:pPr marL="285750" indent="-285750">
              <a:spcAft>
                <a:spcPts val="1200"/>
              </a:spcAft>
              <a:buClr>
                <a:srgbClr val="0096DC"/>
              </a:buClr>
              <a:buFont typeface="Arial" panose="020B0604020202020204" pitchFamily="34" charset="0"/>
              <a:buChar char="•"/>
            </a:pPr>
            <a:r>
              <a:rPr lang="en-GB" dirty="0"/>
              <a:t>support research that will provide evidence to help reduce risks within the healthcare built environment</a:t>
            </a:r>
            <a:endParaRPr lang="en-GB" dirty="0" smtClean="0">
              <a:solidFill>
                <a:srgbClr val="002060"/>
              </a:solidFill>
            </a:endParaRPr>
          </a:p>
          <a:p>
            <a:pPr>
              <a:spcAft>
                <a:spcPts val="1200"/>
              </a:spcAft>
              <a:buClr>
                <a:srgbClr val="0096DC"/>
              </a:buClr>
            </a:pPr>
            <a:endParaRPr lang="en-GB" dirty="0" smtClean="0"/>
          </a:p>
          <a:p>
            <a:pPr>
              <a:buClr>
                <a:srgbClr val="0096DC"/>
              </a:buClr>
            </a:pPr>
            <a:r>
              <a:rPr lang="en-GB" dirty="0" smtClean="0"/>
              <a:t>Research </a:t>
            </a:r>
            <a:r>
              <a:rPr lang="en-GB" dirty="0"/>
              <a:t>plays a pivotal role in </a:t>
            </a:r>
            <a:r>
              <a:rPr lang="en-GB" dirty="0" smtClean="0"/>
              <a:t>ensuring that </a:t>
            </a:r>
            <a:r>
              <a:rPr lang="en-GB" dirty="0"/>
              <a:t>guidance and </a:t>
            </a:r>
            <a:endParaRPr lang="en-GB" dirty="0" smtClean="0"/>
          </a:p>
          <a:p>
            <a:pPr>
              <a:buClr>
                <a:srgbClr val="0096DC"/>
              </a:buClr>
            </a:pPr>
            <a:r>
              <a:rPr lang="en-GB" dirty="0" smtClean="0"/>
              <a:t>advice </a:t>
            </a:r>
            <a:r>
              <a:rPr lang="en-GB" dirty="0"/>
              <a:t>is based not only on best practice but also on </a:t>
            </a:r>
            <a:endParaRPr lang="en-GB" dirty="0" smtClean="0"/>
          </a:p>
          <a:p>
            <a:pPr>
              <a:buClr>
                <a:srgbClr val="0096DC"/>
              </a:buClr>
            </a:pPr>
            <a:r>
              <a:rPr lang="en-GB" dirty="0" smtClean="0"/>
              <a:t>best </a:t>
            </a:r>
            <a:r>
              <a:rPr lang="en-GB" dirty="0"/>
              <a:t>evidence.</a:t>
            </a:r>
          </a:p>
          <a:p>
            <a:pPr>
              <a:spcAft>
                <a:spcPts val="1200"/>
              </a:spcAft>
              <a:buClr>
                <a:srgbClr val="0096DC"/>
              </a:buClr>
            </a:pPr>
            <a:endParaRPr lang="en-GB" dirty="0">
              <a:solidFill>
                <a:srgbClr val="002060"/>
              </a:solidFill>
            </a:endParaRPr>
          </a:p>
          <a:p>
            <a:pPr marL="285750" indent="-285750">
              <a:spcAft>
                <a:spcPts val="1200"/>
              </a:spcAft>
              <a:buClr>
                <a:srgbClr val="0096DC"/>
              </a:buClr>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1466394429"/>
      </p:ext>
    </p:extLst>
  </p:cSld>
  <p:clrMapOvr>
    <a:masterClrMapping/>
  </p:clrMapOvr>
</p:sld>
</file>

<file path=ppt/theme/theme1.xml><?xml version="1.0" encoding="utf-8"?>
<a:theme xmlns:a="http://schemas.openxmlformats.org/drawingml/2006/main" name="NSS Information Technology Template">
  <a:themeElements>
    <a:clrScheme name="Custom 1">
      <a:dk1>
        <a:srgbClr val="091923"/>
      </a:dk1>
      <a:lt1>
        <a:sysClr val="window" lastClr="FFFFFF"/>
      </a:lt1>
      <a:dk2>
        <a:srgbClr val="7F7F7F"/>
      </a:dk2>
      <a:lt2>
        <a:srgbClr val="F2F2F2"/>
      </a:lt2>
      <a:accent1>
        <a:srgbClr val="6C2383"/>
      </a:accent1>
      <a:accent2>
        <a:srgbClr val="00A2E5"/>
      </a:accent2>
      <a:accent3>
        <a:srgbClr val="004785"/>
      </a:accent3>
      <a:accent4>
        <a:srgbClr val="D0E5F3"/>
      </a:accent4>
      <a:accent5>
        <a:srgbClr val="E1CB04"/>
      </a:accent5>
      <a:accent6>
        <a:srgbClr val="3F3F3F"/>
      </a:accent6>
      <a:hlink>
        <a:srgbClr val="0000FF"/>
      </a:hlink>
      <a:folHlink>
        <a:srgbClr val="0000FF"/>
      </a:folHlink>
    </a:clrScheme>
    <a:fontScheme name="NHS N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CE27867A2CF4989C91C6ADBC36E3A" ma:contentTypeVersion="9" ma:contentTypeDescription="Create a new document." ma:contentTypeScope="" ma:versionID="bdb76d7b54f399d02031efdc4224c9af">
  <xsd:schema xmlns:xsd="http://www.w3.org/2001/XMLSchema" xmlns:xs="http://www.w3.org/2001/XMLSchema" xmlns:p="http://schemas.microsoft.com/office/2006/metadata/properties" xmlns:ns2="2b4c1961-8782-4660-a8ab-0281a9a19d2e" targetNamespace="http://schemas.microsoft.com/office/2006/metadata/properties" ma:root="true" ma:fieldsID="0e00b7642be00a5d1bd01e188e9c5cc9" ns2:_="">
    <xsd:import namespace="2b4c1961-8782-4660-a8ab-0281a9a19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c1961-8782-4660-a8ab-0281a9a19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7B2EFC-AE2A-4F58-842A-FE3F54D7D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c1961-8782-4660-a8ab-0281a9a19d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17898E-0C75-456E-AC76-EFD26C7966FB}">
  <ds:schemaRefs>
    <ds:schemaRef ds:uri="http://purl.org/dc/elements/1.1/"/>
    <ds:schemaRef ds:uri="http://schemas.microsoft.com/office/2006/metadata/properties"/>
    <ds:schemaRef ds:uri="2b4c1961-8782-4660-a8ab-0281a9a19d2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D3178B2-93DB-43FD-BADB-FE314D880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NSS Information Technology Template</Template>
  <TotalTime>7158</TotalTime>
  <Words>2202</Words>
  <Application>Microsoft Office PowerPoint</Application>
  <PresentationFormat>On-screen Show (4:3)</PresentationFormat>
  <Paragraphs>214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vt:lpstr>
      <vt:lpstr>Calibri</vt:lpstr>
      <vt:lpstr>Helvetica</vt:lpstr>
      <vt:lpstr>Symbol</vt:lpstr>
      <vt:lpstr>Times New Roman</vt:lpstr>
      <vt:lpstr>NSS Information Technology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NSS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Paolina Leseva</dc:creator>
  <cp:lastModifiedBy>Mairead Gardner</cp:lastModifiedBy>
  <cp:revision>187</cp:revision>
  <dcterms:created xsi:type="dcterms:W3CDTF">2019-02-21T13:58:16Z</dcterms:created>
  <dcterms:modified xsi:type="dcterms:W3CDTF">2022-06-20T13:55:21Z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0x0101004A3CE27867A2CF4989C91C6ADBC36E3A</vt:lpwstr>
  </property>
</Properties>
</file>