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479" r:id="rId2"/>
    <p:sldId id="480" r:id="rId3"/>
    <p:sldId id="484" r:id="rId4"/>
    <p:sldId id="263" r:id="rId5"/>
    <p:sldId id="478" r:id="rId6"/>
    <p:sldId id="302" r:id="rId7"/>
    <p:sldId id="472" r:id="rId8"/>
    <p:sldId id="483" r:id="rId9"/>
    <p:sldId id="266" r:id="rId10"/>
    <p:sldId id="482" r:id="rId11"/>
    <p:sldId id="308" r:id="rId12"/>
    <p:sldId id="300" r:id="rId13"/>
    <p:sldId id="299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340"/>
    <a:srgbClr val="8D8D8D"/>
    <a:srgbClr val="F9B002"/>
    <a:srgbClr val="D02C27"/>
    <a:srgbClr val="9DAFB5"/>
    <a:srgbClr val="3A3A3A"/>
    <a:srgbClr val="5EC1E8"/>
    <a:srgbClr val="E7D0A4"/>
    <a:srgbClr val="A97700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2470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3" d="100"/>
          <a:sy n="173" d="100"/>
        </p:scale>
        <p:origin x="32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238F6-4B31-8D47-AF4C-C55DDA543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A1317-B945-6343-A72C-5C8D0AFB9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83AF-EE19-D740-B85B-ECC3273A2FC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3068F-4DE7-6742-A803-784BD186F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C3D8-F2BE-C449-84E6-362E3C7153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2DB6-2B11-D643-A517-4332A515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A85EF60-C73A-944A-B61E-7CEC8FBBB1E3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7D59322-A0F9-C34C-96A5-6A4FB08541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44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8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0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70487-7651-4336-841D-D8B00CE541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2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8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8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1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F697-14F6-7047-9F08-B022F743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82" y="1122363"/>
            <a:ext cx="89962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86B83-8E92-A247-BEE4-05B8A703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782" y="3602038"/>
            <a:ext cx="89962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97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702A-16AB-6349-B343-36D26B10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54545"/>
            <a:ext cx="9617363" cy="536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89B78-4E50-E245-ABE2-21CC99507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CDCD-8683-9F45-9E26-B73447D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2056" y="6311900"/>
            <a:ext cx="841744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A9609-F002-D449-8190-0AAA89251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690255"/>
            <a:ext cx="2628900" cy="4486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2DE4F-626B-C34C-B5B7-55BEEC55C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1782" y="365125"/>
            <a:ext cx="690071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5E006-1C48-C44F-908B-F13859C1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A38D-EABB-BB40-B770-6998566E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8B43-14F3-204E-943C-1A43AD3C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790429"/>
            <a:ext cx="7054004" cy="492568"/>
          </a:xfrm>
          <a:solidFill>
            <a:schemeClr val="bg1"/>
          </a:solidFill>
        </p:spPr>
        <p:txBody>
          <a:bodyPr lIns="288000" tIns="0" rIns="288000" bIns="0">
            <a:normAutofit/>
          </a:bodyPr>
          <a:lstStyle>
            <a:lvl1pPr>
              <a:defRPr sz="3200" b="1" i="0">
                <a:latin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0895-2E44-4746-96AE-8E97AD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5C7-4E6F-E746-A92C-EC3BB4BA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ECE3-D448-8846-AA70-BFB2894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C972-5BAA-7B4B-8467-7F83F11D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820B-B64B-C34B-A3F7-412F5EDF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8EE3-7D45-1545-A500-952EA8A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1930585"/>
            <a:ext cx="9675668" cy="553998"/>
          </a:xfr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C7224-9324-2046-B2AA-B0ED6456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2632365"/>
            <a:ext cx="9675668" cy="34572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5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68A8-36FB-AF42-8C9A-B238D09E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35B3-D077-9541-A161-DA8894929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5"/>
            <a:ext cx="42833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4FAC2-332C-E44A-A587-47224E09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8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0772-47F3-574F-94F7-43C417AB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36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8963-2EA3-CB41-A650-898092C0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1681163"/>
            <a:ext cx="4325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D009-4475-C84D-AFFE-F0B4CF6A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1782" y="2505075"/>
            <a:ext cx="43257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62FB-B868-6345-AE5D-77DF01C9C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214B9-0B24-3541-8F2D-D6D6DD091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6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564D-BC8D-A743-B993-BC141B17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682A-DDAB-304B-AB58-30CB00DA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6436" y="6356350"/>
            <a:ext cx="641696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FE64-EB4F-3E4A-8F97-1BBCCB70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3376-5F3B-194A-9D14-307C815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A365-AA04-4F48-B41F-2184B0C1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6145"/>
            <a:ext cx="6172200" cy="4604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4943-183A-3A4A-92A1-EAF5C6BB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67EF9-E848-0648-BA85-2084BE8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EA7F-6297-5848-BD38-4575782E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CDDD9-0BA2-9B43-BEE0-886756375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A4B49-1511-ED42-8FB7-9898F75B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9295-3B4E-1847-A5BF-9EDDA306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4E5-857B-1040-9017-0BC2F08E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727CE-E577-C34B-8AC6-2E17E1CE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B3E8-B0D5-404A-A375-0274410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6436" y="1825625"/>
            <a:ext cx="9617364" cy="414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Arial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ier.ac.uk/nhsassu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HSAResearchService@napier.ac.u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1" y="2110304"/>
            <a:ext cx="8820150" cy="3240887"/>
          </a:xfrm>
        </p:spPr>
        <p:txBody>
          <a:bodyPr lIns="288000" rIns="288000"/>
          <a:lstStyle/>
          <a:p>
            <a:pPr algn="l"/>
            <a:r>
              <a:rPr lang="en-GB" sz="5400" b="1" dirty="0">
                <a:latin typeface="+mn-lt"/>
              </a:rPr>
              <a:t>NHS Scotland </a:t>
            </a:r>
            <a:r>
              <a:rPr lang="en-GB" sz="5400" dirty="0">
                <a:latin typeface="+mn-lt"/>
              </a:rPr>
              <a:t>Assure Research Service Fund</a:t>
            </a:r>
            <a:br>
              <a:rPr lang="en-GB" sz="5400" dirty="0">
                <a:latin typeface="+mn-lt"/>
              </a:rPr>
            </a:br>
            <a:br>
              <a:rPr lang="en-GB" sz="5400" dirty="0">
                <a:latin typeface="+mn-lt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br>
              <a:rPr lang="en-GB" sz="5400" dirty="0">
                <a:latin typeface="+mn-lt"/>
              </a:rPr>
            </a:br>
            <a:r>
              <a:rPr lang="en-GB" sz="5400" dirty="0">
                <a:latin typeface="+mn-lt"/>
              </a:rPr>
              <a:t>Project Mechanics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9646" y="5858313"/>
            <a:ext cx="1964179" cy="501521"/>
          </a:xfrm>
        </p:spPr>
        <p:txBody>
          <a:bodyPr lIns="288000" tIns="72000" rIns="288000">
            <a:normAutofit/>
          </a:bodyPr>
          <a:lstStyle/>
          <a:p>
            <a:pPr algn="l"/>
            <a:r>
              <a:rPr lang="en-GB" dirty="0">
                <a:latin typeface="+mn-lt"/>
              </a:rPr>
              <a:t>24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June</a:t>
            </a: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FC8DB4-1EC7-F744-90E6-4C53DC775A7C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F733-B5ED-ED45-82D2-AADDB5E9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Ranges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AD26D7-136F-1B40-81F4-F6B8C2A2AB64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DD6BDE-D064-489C-96A6-68143CBD4D3B}"/>
              </a:ext>
            </a:extLst>
          </p:cNvPr>
          <p:cNvSpPr txBox="1">
            <a:spLocks/>
          </p:cNvSpPr>
          <p:nvPr/>
        </p:nvSpPr>
        <p:spPr>
          <a:xfrm>
            <a:off x="2304120" y="2859083"/>
            <a:ext cx="3114089" cy="280841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lIns="288000" tIns="288000" rIns="288000" bIns="288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</a:rPr>
              <a:t>Expect majority will fall between £25k - £300k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3E76DC-0BF5-4FE7-94D7-A61D7BFC0C4E}"/>
              </a:ext>
            </a:extLst>
          </p:cNvPr>
          <p:cNvSpPr txBox="1">
            <a:spLocks/>
          </p:cNvSpPr>
          <p:nvPr/>
        </p:nvSpPr>
        <p:spPr>
          <a:xfrm>
            <a:off x="6956560" y="2859084"/>
            <a:ext cx="3114089" cy="2808412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288000" rIns="288000" bIns="288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Arial Regular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Regular"/>
              </a:rPr>
              <a:t>Will consider all bids £10k, £500k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25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F1D8ED6-9774-9642-8C41-CCA1D958A6B1}"/>
              </a:ext>
            </a:extLst>
          </p:cNvPr>
          <p:cNvSpPr txBox="1">
            <a:spLocks/>
          </p:cNvSpPr>
          <p:nvPr/>
        </p:nvSpPr>
        <p:spPr>
          <a:xfrm>
            <a:off x="1898238" y="5243151"/>
            <a:ext cx="8966497" cy="620993"/>
          </a:xfrm>
          <a:prstGeom prst="rect">
            <a:avLst/>
          </a:prstGeom>
          <a:solidFill>
            <a:schemeClr val="accent4"/>
          </a:solidFill>
        </p:spPr>
        <p:txBody>
          <a:bodyPr vert="horz" lIns="288000" tIns="0" rIns="28800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High Level Process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B0AFC19F-6F31-3946-9209-FD3BF89704CB}"/>
              </a:ext>
            </a:extLst>
          </p:cNvPr>
          <p:cNvSpPr/>
          <p:nvPr/>
        </p:nvSpPr>
        <p:spPr>
          <a:xfrm>
            <a:off x="1878862" y="1421750"/>
            <a:ext cx="2661486" cy="3480990"/>
          </a:xfrm>
          <a:prstGeom prst="snip1Rect">
            <a:avLst/>
          </a:prstGeom>
          <a:solidFill>
            <a:schemeClr val="tx1"/>
          </a:solid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A"/>
              </a:solidFill>
              <a:latin typeface="Arial Regular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6FF272-B76B-B64E-8F04-76C6B61F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238" y="1421750"/>
            <a:ext cx="2642109" cy="3480990"/>
          </a:xfrm>
        </p:spPr>
        <p:txBody>
          <a:bodyPr lIns="288000" tIns="360000" rIns="288000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  <a:latin typeface="+mn-lt"/>
              </a:rPr>
              <a:t>Initial review of submitted bids after closing date by PI, PM and Delivery Group (DG)</a:t>
            </a:r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20470636-E4A9-8D40-9357-201380CEE8A1}"/>
              </a:ext>
            </a:extLst>
          </p:cNvPr>
          <p:cNvSpPr/>
          <p:nvPr/>
        </p:nvSpPr>
        <p:spPr>
          <a:xfrm>
            <a:off x="4988316" y="1421750"/>
            <a:ext cx="2661486" cy="3480990"/>
          </a:xfrm>
          <a:prstGeom prst="snip1Rect">
            <a:avLst/>
          </a:prstGeom>
          <a:solidFill>
            <a:schemeClr val="accent6"/>
          </a:solid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A"/>
              </a:solidFill>
              <a:latin typeface="Arial Regular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DA85F20-533F-1A45-A649-E30F1E55BE0F}"/>
              </a:ext>
            </a:extLst>
          </p:cNvPr>
          <p:cNvSpPr txBox="1">
            <a:spLocks/>
          </p:cNvSpPr>
          <p:nvPr/>
        </p:nvSpPr>
        <p:spPr>
          <a:xfrm>
            <a:off x="4998004" y="1421750"/>
            <a:ext cx="2642109" cy="3480990"/>
          </a:xfrm>
          <a:prstGeom prst="rect">
            <a:avLst/>
          </a:prstGeom>
        </p:spPr>
        <p:txBody>
          <a:bodyPr vert="horz" lIns="288000" tIns="360000" rIns="28800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3A3A3A"/>
                </a:solidFill>
                <a:latin typeface="+mn-lt"/>
              </a:rPr>
              <a:t>Peer Reviews completed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3A3A3A"/>
                </a:solidFill>
                <a:latin typeface="+mn-lt"/>
              </a:rPr>
              <a:t>Bids submitted to DG &amp; Independent Advisory Board</a:t>
            </a:r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4FEA4A1C-6401-8D46-BB95-3E7AA4048AAB}"/>
              </a:ext>
            </a:extLst>
          </p:cNvPr>
          <p:cNvSpPr/>
          <p:nvPr/>
        </p:nvSpPr>
        <p:spPr>
          <a:xfrm>
            <a:off x="8107460" y="1421750"/>
            <a:ext cx="2661486" cy="3480990"/>
          </a:xfrm>
          <a:prstGeom prst="snip1Rect">
            <a:avLst/>
          </a:prstGeom>
          <a:solidFill>
            <a:schemeClr val="accent3"/>
          </a:solid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A"/>
              </a:solidFill>
              <a:latin typeface="Arial Regular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E90B73-A5BD-C84C-BDF2-F47A7CDD389B}"/>
              </a:ext>
            </a:extLst>
          </p:cNvPr>
          <p:cNvSpPr txBox="1">
            <a:spLocks/>
          </p:cNvSpPr>
          <p:nvPr/>
        </p:nvSpPr>
        <p:spPr>
          <a:xfrm>
            <a:off x="8107460" y="1421750"/>
            <a:ext cx="2757275" cy="3480990"/>
          </a:xfrm>
          <a:prstGeom prst="rect">
            <a:avLst/>
          </a:prstGeom>
        </p:spPr>
        <p:txBody>
          <a:bodyPr vert="horz" lIns="288000" tIns="360000" rIns="28800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3A3A3A"/>
                </a:solidFill>
                <a:latin typeface="+mn-lt"/>
              </a:rPr>
              <a:t>Decision on what bids to fund/not fund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3A3A3A"/>
                </a:solidFill>
                <a:latin typeface="+mn-lt"/>
              </a:rPr>
              <a:t>Funds allocated &amp; post award management commences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3A3A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063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541" y="841088"/>
            <a:ext cx="7557247" cy="553998"/>
          </a:xfrm>
        </p:spPr>
        <p:txBody>
          <a:bodyPr lIns="288000" rIns="288000"/>
          <a:lstStyle/>
          <a:p>
            <a:pPr algn="l"/>
            <a:r>
              <a:rPr lang="en-GB" sz="4000" b="1" dirty="0">
                <a:latin typeface="+mn-lt"/>
              </a:rPr>
              <a:t>Useful Information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2855475" y="2339512"/>
            <a:ext cx="7557247" cy="7613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Webpage  </a:t>
            </a:r>
            <a:r>
              <a:rPr lang="en-GB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https://www.napier.ac.uk/nhsassure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3243B2-1A2C-2848-884A-CBBC61E2CFFF}"/>
              </a:ext>
            </a:extLst>
          </p:cNvPr>
          <p:cNvSpPr txBox="1">
            <a:spLocks/>
          </p:cNvSpPr>
          <p:nvPr/>
        </p:nvSpPr>
        <p:spPr>
          <a:xfrm>
            <a:off x="2855477" y="3873111"/>
            <a:ext cx="7557245" cy="76131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Application Form &amp; Guidelines (on webpage)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C870DA-1934-F84C-8608-2F85B18597A2}"/>
              </a:ext>
            </a:extLst>
          </p:cNvPr>
          <p:cNvSpPr txBox="1">
            <a:spLocks/>
          </p:cNvSpPr>
          <p:nvPr/>
        </p:nvSpPr>
        <p:spPr>
          <a:xfrm>
            <a:off x="2855473" y="5380027"/>
            <a:ext cx="7557244" cy="90132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Email any queries to  </a:t>
            </a:r>
            <a:r>
              <a:rPr lang="en-GB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NHSAResearchService@napier.ac.uk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72900B-66B5-8141-80BD-9B2EB7AF68BF}"/>
              </a:ext>
            </a:extLst>
          </p:cNvPr>
          <p:cNvSpPr/>
          <p:nvPr/>
        </p:nvSpPr>
        <p:spPr>
          <a:xfrm>
            <a:off x="9063318" y="5907741"/>
            <a:ext cx="2707341" cy="600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5274AC-6963-0F43-B783-BD8A8BFF8DEA}"/>
              </a:ext>
            </a:extLst>
          </p:cNvPr>
          <p:cNvSpPr txBox="1">
            <a:spLocks/>
          </p:cNvSpPr>
          <p:nvPr/>
        </p:nvSpPr>
        <p:spPr>
          <a:xfrm>
            <a:off x="2317376" y="1732121"/>
            <a:ext cx="7557247" cy="2387600"/>
          </a:xfrm>
          <a:prstGeom prst="rect">
            <a:avLst/>
          </a:prstGeom>
        </p:spPr>
        <p:txBody>
          <a:bodyPr lIns="288000" rIns="28800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+mn-lt"/>
              </a:rPr>
              <a:t>Thank you!</a:t>
            </a:r>
          </a:p>
          <a:p>
            <a:pPr algn="ctr"/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5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F733-B5ED-ED45-82D2-AADDB5E9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BA6D7-117D-C147-B6EC-02DCFD25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2617787"/>
            <a:ext cx="9501043" cy="381606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We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and What will be funded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apply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consortia and Individuals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apply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 closing dates and Funding ranges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process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 Information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8D8D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AD26D7-136F-1B40-81F4-F6B8C2A2AB64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 vert="horz" wrap="square" lIns="144000" tIns="0" rIns="144000" bIns="0" rtlCol="0" anchor="ctr">
            <a:normAutofit/>
          </a:bodyPr>
          <a:lstStyle/>
          <a:p>
            <a:r>
              <a:rPr lang="en-US" b="1" i="0" kern="1200" baseline="0" dirty="0">
                <a:latin typeface="Arial Bold"/>
                <a:ea typeface="+mj-ea"/>
                <a:cs typeface="+mj-cs"/>
              </a:rPr>
              <a:t>Who Are We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EC85E-1F71-442F-97D1-69766F2EA1CA}"/>
              </a:ext>
            </a:extLst>
          </p:cNvPr>
          <p:cNvSpPr txBox="1"/>
          <p:nvPr/>
        </p:nvSpPr>
        <p:spPr>
          <a:xfrm>
            <a:off x="1736436" y="2506662"/>
            <a:ext cx="4359564" cy="3806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Project Manager – Linda Johnston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Project Administrators – Hazel Irvine/Amber Millar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Finance – Morag Cherry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latin typeface="Arial Regular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Academic PI (SAS) – Prof Stephanie Dancer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Co – PI (SEBE) - Prof Pat Langdon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 Regular"/>
              </a:rPr>
              <a:t>Co-Is – Dr Donald Morrison (SAS) &amp; Dr Fateh (Abdelfateh) Kerrouche (SEBE)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F36B090-78E9-47E8-9413-2731FC7C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35" y="1423612"/>
            <a:ext cx="5484504" cy="497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47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3BA5248-AFC0-5A42-96D0-56EFF6AD6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6545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7B4E7-6B25-2940-B742-D55ACDC56F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030" y="0"/>
            <a:ext cx="1331089" cy="6858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9F72AA60-1871-9948-80B7-A7F5A259FFC4}"/>
              </a:ext>
            </a:extLst>
          </p:cNvPr>
          <p:cNvSpPr/>
          <p:nvPr/>
        </p:nvSpPr>
        <p:spPr>
          <a:xfrm>
            <a:off x="4286250" y="1330138"/>
            <a:ext cx="7362825" cy="5527861"/>
          </a:xfrm>
          <a:prstGeom prst="snip1Rect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1099-238C-B348-BF4B-3A5BA744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2139064"/>
            <a:ext cx="7362825" cy="4718935"/>
          </a:xfrm>
        </p:spPr>
        <p:txBody>
          <a:bodyPr lIns="288000" tIns="360000" rIns="28800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Water systems, including drainage (design, installation, commissioning and maintenance (DICM))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Ventilation systems (DICM)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Pathogens, the microbiome, AMR, transmission risks and burden of disease in the hospital environment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Hospital design, including size and single room provision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Lessons learned from COVID-19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Human factors/Ergonomics and Infection Prevention and Control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Climate change requirements and the unintended consequences on built environment risks.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The role of safety and harms in relation to medical gases, electrical systems and fire safety.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79A66F-F21A-9441-B474-54075D2A970C}"/>
              </a:ext>
            </a:extLst>
          </p:cNvPr>
          <p:cNvSpPr txBox="1"/>
          <p:nvPr/>
        </p:nvSpPr>
        <p:spPr>
          <a:xfrm>
            <a:off x="9950824" y="-349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 Regular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6804E3D-EDE6-40BA-BCB2-7A2FF3E16C2A}"/>
              </a:ext>
            </a:extLst>
          </p:cNvPr>
          <p:cNvSpPr txBox="1">
            <a:spLocks/>
          </p:cNvSpPr>
          <p:nvPr/>
        </p:nvSpPr>
        <p:spPr>
          <a:xfrm>
            <a:off x="4286250" y="1457602"/>
            <a:ext cx="7362825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dirty="0"/>
              <a:t>Scope – Eight Themes</a:t>
            </a:r>
          </a:p>
        </p:txBody>
      </p:sp>
    </p:spTree>
    <p:extLst>
      <p:ext uri="{BB962C8B-B14F-4D97-AF65-F5344CB8AC3E}">
        <p14:creationId xmlns:p14="http://schemas.microsoft.com/office/powerpoint/2010/main" val="250580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F733-B5ED-ED45-82D2-AADDB5E9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Fund?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BA6D7-117D-C147-B6EC-02DCFD25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432" y="2484582"/>
            <a:ext cx="9929668" cy="4001943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Innovation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Exchange with policy makers, practitioners and service users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Pilot, proof of principle and other research projects that cannot be funded under existing mechanisms and cross the remits of several funding organisations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academic posts ranging from post doctorates to junior fellowships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Training, career development and capacity building programmes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support, including technical staff, IT systems and equipment, administrative support and other underpinning costs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and evaluation of emerging technologies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approaches to dealing with reoccurring issues within the healthcare built environment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AD26D7-136F-1B40-81F4-F6B8C2A2AB64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55FE220-AD9A-D548-BF93-1807381FF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49" b="-18349"/>
          <a:stretch/>
        </p:blipFill>
        <p:spPr>
          <a:xfrm>
            <a:off x="0" y="-1248365"/>
            <a:ext cx="7396480" cy="937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44EFD-5545-E248-A456-7C5C095E6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756" cy="6858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9F72AA60-1871-9948-80B7-A7F5A259FFC4}"/>
              </a:ext>
            </a:extLst>
          </p:cNvPr>
          <p:cNvSpPr/>
          <p:nvPr/>
        </p:nvSpPr>
        <p:spPr>
          <a:xfrm>
            <a:off x="4438650" y="1257300"/>
            <a:ext cx="6853984" cy="4611688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18E26-AF32-AC42-9CE4-C9CAA509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96" y="1257300"/>
            <a:ext cx="3966021" cy="544713"/>
          </a:xfrm>
          <a:solidFill>
            <a:schemeClr val="tx2"/>
          </a:solidFill>
        </p:spPr>
        <p:txBody>
          <a:bodyPr lIns="288000" tIns="72000" rIns="288000" bIns="0" anchor="t" anchorCtr="0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Who Can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1099-238C-B348-BF4B-3A5BA744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1" y="1802012"/>
            <a:ext cx="6602244" cy="4066975"/>
          </a:xfrm>
        </p:spPr>
        <p:txBody>
          <a:bodyPr lIns="288000" tIns="360000" rIns="288000"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The fund is open to researchers from any country who are looking at ways to deliver safe healthcare environments that are free from avoidable risk.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We are particularly interested in applications from consortia and inter-disciplinary teams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We want to nurture an inclusive approach between professional roles within the built environment and across infection, prevention &amp; control (IP&amp;C); healthcare providers; academia; research institutions; and business and industry.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8D8D8D"/>
                </a:solidFill>
                <a:effectLst/>
              </a:rPr>
              <a:t>The outcomes must benefit NHS Scotland and align with the key priorities of NHS Scotland Assure.</a:t>
            </a:r>
            <a:endParaRPr lang="en-GB" b="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8A7C3E62-E304-6146-BC0B-C6C468C6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338204"/>
            <a:ext cx="9617364" cy="498598"/>
          </a:xfrm>
        </p:spPr>
        <p:txBody>
          <a:bodyPr/>
          <a:lstStyle/>
          <a:p>
            <a:r>
              <a:rPr lang="en-US" sz="3600" dirty="0"/>
              <a:t>Building Consortia and Individuals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1A5CA-B22B-4D6B-86F2-C3D2C153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51" y="1671524"/>
            <a:ext cx="1309900" cy="1219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69528-2E97-48C6-9658-7809658EE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843" y="4420972"/>
            <a:ext cx="1284398" cy="122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3ACD4F-F453-47DD-846D-60C366DB0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343" y="2890725"/>
            <a:ext cx="1544006" cy="1496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72D684-8356-470D-AC3E-A0BB93878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099" y="4253704"/>
            <a:ext cx="1265852" cy="13818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FEA613-6FF5-4754-80E0-C9A9894BB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999" y="1523994"/>
            <a:ext cx="1388086" cy="136673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BD3E9A9-762F-4440-BEF3-E384D31F73C7}"/>
              </a:ext>
            </a:extLst>
          </p:cNvPr>
          <p:cNvSpPr/>
          <p:nvPr/>
        </p:nvSpPr>
        <p:spPr>
          <a:xfrm rot="1531211">
            <a:off x="4046812" y="2316133"/>
            <a:ext cx="1309900" cy="87329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838BFA-6111-4E27-A35B-90AD46264FBA}"/>
              </a:ext>
            </a:extLst>
          </p:cNvPr>
          <p:cNvSpPr/>
          <p:nvPr/>
        </p:nvSpPr>
        <p:spPr>
          <a:xfrm rot="12341903">
            <a:off x="7285751" y="3950294"/>
            <a:ext cx="1309900" cy="87329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B6657B7-206A-4471-9D13-10610B830ADE}"/>
              </a:ext>
            </a:extLst>
          </p:cNvPr>
          <p:cNvSpPr/>
          <p:nvPr/>
        </p:nvSpPr>
        <p:spPr>
          <a:xfrm rot="8631252">
            <a:off x="7406848" y="2253433"/>
            <a:ext cx="1309900" cy="87329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BC687B8-8FE6-4BFE-BE5B-70517B932895}"/>
              </a:ext>
            </a:extLst>
          </p:cNvPr>
          <p:cNvSpPr/>
          <p:nvPr/>
        </p:nvSpPr>
        <p:spPr>
          <a:xfrm rot="20106002">
            <a:off x="4106048" y="4017496"/>
            <a:ext cx="1309900" cy="87329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7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051" y="1706709"/>
            <a:ext cx="7557247" cy="553998"/>
          </a:xfrm>
        </p:spPr>
        <p:txBody>
          <a:bodyPr lIns="288000" rIns="288000"/>
          <a:lstStyle/>
          <a:p>
            <a:pPr algn="l"/>
            <a:r>
              <a:rPr lang="en-GB" sz="4000" b="1" dirty="0">
                <a:latin typeface="+mn-lt"/>
              </a:rPr>
              <a:t>How To Apply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2822051" y="2910267"/>
            <a:ext cx="3273949" cy="419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Go to the Webpage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5652333" y="3798784"/>
            <a:ext cx="4570316" cy="55399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bg1"/>
                </a:solidFill>
              </a:rPr>
              <a:t>Read the Guidelines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3243B2-1A2C-2848-884A-CBBC61E2CFFF}"/>
              </a:ext>
            </a:extLst>
          </p:cNvPr>
          <p:cNvSpPr txBox="1">
            <a:spLocks/>
          </p:cNvSpPr>
          <p:nvPr/>
        </p:nvSpPr>
        <p:spPr>
          <a:xfrm>
            <a:off x="5652335" y="4510344"/>
            <a:ext cx="4570314" cy="858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bg1"/>
                </a:solidFill>
              </a:rPr>
              <a:t>Download &amp; Complete the Application 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C870DA-1934-F84C-8608-2F85B18597A2}"/>
              </a:ext>
            </a:extLst>
          </p:cNvPr>
          <p:cNvSpPr txBox="1">
            <a:spLocks/>
          </p:cNvSpPr>
          <p:nvPr/>
        </p:nvSpPr>
        <p:spPr>
          <a:xfrm>
            <a:off x="5652335" y="5578997"/>
            <a:ext cx="4570314" cy="116430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bg1"/>
                </a:solidFill>
              </a:rPr>
              <a:t>Submit the form &amp; any attachments to our email address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49B7B8D-92C2-A242-B266-82CBC77BAC88}"/>
              </a:ext>
            </a:extLst>
          </p:cNvPr>
          <p:cNvSpPr txBox="1">
            <a:spLocks/>
          </p:cNvSpPr>
          <p:nvPr/>
        </p:nvSpPr>
        <p:spPr>
          <a:xfrm>
            <a:off x="1736436" y="733702"/>
            <a:ext cx="9617364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dirty="0"/>
              <a:t>Year 1 Closing Dates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C981F7D-15F4-4379-858F-728365F80564}"/>
              </a:ext>
            </a:extLst>
          </p:cNvPr>
          <p:cNvSpPr txBox="1">
            <a:spLocks/>
          </p:cNvSpPr>
          <p:nvPr/>
        </p:nvSpPr>
        <p:spPr>
          <a:xfrm>
            <a:off x="3373401" y="3009154"/>
            <a:ext cx="3273951" cy="41916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30</a:t>
            </a:r>
            <a:r>
              <a:rPr lang="en-GB" sz="2400" b="1" baseline="30000" dirty="0">
                <a:solidFill>
                  <a:schemeClr val="bg1"/>
                </a:solidFill>
              </a:rPr>
              <a:t>th</a:t>
            </a:r>
            <a:r>
              <a:rPr lang="en-GB" sz="2400" b="1" dirty="0">
                <a:solidFill>
                  <a:schemeClr val="bg1"/>
                </a:solidFill>
              </a:rPr>
              <a:t> September 2022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B3C21A-F5A2-48C1-9EFE-EE9593E25CC2}"/>
              </a:ext>
            </a:extLst>
          </p:cNvPr>
          <p:cNvSpPr txBox="1">
            <a:spLocks/>
          </p:cNvSpPr>
          <p:nvPr/>
        </p:nvSpPr>
        <p:spPr>
          <a:xfrm>
            <a:off x="1736428" y="1963436"/>
            <a:ext cx="3273949" cy="419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31</a:t>
            </a:r>
            <a:r>
              <a:rPr lang="en-GB" sz="2400" b="1" baseline="30000" dirty="0">
                <a:solidFill>
                  <a:schemeClr val="bg1"/>
                </a:solidFill>
              </a:rPr>
              <a:t>st</a:t>
            </a:r>
            <a:r>
              <a:rPr lang="en-GB" sz="2400" b="1" dirty="0">
                <a:solidFill>
                  <a:schemeClr val="bg1"/>
                </a:solidFill>
              </a:rPr>
              <a:t> July 2022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8D132CE-8E66-4F29-ACF0-2C57C9C95506}"/>
              </a:ext>
            </a:extLst>
          </p:cNvPr>
          <p:cNvSpPr txBox="1">
            <a:spLocks/>
          </p:cNvSpPr>
          <p:nvPr/>
        </p:nvSpPr>
        <p:spPr>
          <a:xfrm>
            <a:off x="5011542" y="4104052"/>
            <a:ext cx="3273949" cy="419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6</a:t>
            </a:r>
            <a:r>
              <a:rPr lang="en-GB" sz="2400" b="1" baseline="30000" dirty="0">
                <a:solidFill>
                  <a:schemeClr val="bg1"/>
                </a:solidFill>
              </a:rPr>
              <a:t>th</a:t>
            </a:r>
            <a:r>
              <a:rPr lang="en-GB" sz="2400" b="1" dirty="0">
                <a:solidFill>
                  <a:schemeClr val="bg1"/>
                </a:solidFill>
              </a:rPr>
              <a:t> January 2023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C795BDC-433A-42CB-849E-F16C28615414}"/>
              </a:ext>
            </a:extLst>
          </p:cNvPr>
          <p:cNvSpPr txBox="1">
            <a:spLocks/>
          </p:cNvSpPr>
          <p:nvPr/>
        </p:nvSpPr>
        <p:spPr>
          <a:xfrm>
            <a:off x="6647352" y="5198950"/>
            <a:ext cx="3273951" cy="41916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31st March 2023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19496"/>
      </p:ext>
    </p:extLst>
  </p:cSld>
  <p:clrMapOvr>
    <a:masterClrMapping/>
  </p:clrMapOvr>
</p:sld>
</file>

<file path=ppt/theme/theme1.xml><?xml version="1.0" encoding="utf-8"?>
<a:theme xmlns:a="http://schemas.openxmlformats.org/drawingml/2006/main" name="ENU Corporate General">
  <a:themeElements>
    <a:clrScheme name="ENU General Palette">
      <a:dk1>
        <a:srgbClr val="272928"/>
      </a:dk1>
      <a:lt1>
        <a:srgbClr val="FFFFFF"/>
      </a:lt1>
      <a:dk2>
        <a:srgbClr val="E82340"/>
      </a:dk2>
      <a:lt2>
        <a:srgbClr val="E9E9E9"/>
      </a:lt2>
      <a:accent1>
        <a:srgbClr val="62B0DC"/>
      </a:accent1>
      <a:accent2>
        <a:srgbClr val="FFCD02"/>
      </a:accent2>
      <a:accent3>
        <a:srgbClr val="849FA4"/>
      </a:accent3>
      <a:accent4>
        <a:srgbClr val="E82340"/>
      </a:accent4>
      <a:accent5>
        <a:srgbClr val="1B1E1E"/>
      </a:accent5>
      <a:accent6>
        <a:srgbClr val="DBDDDB"/>
      </a:accent6>
      <a:hlink>
        <a:srgbClr val="309AD0"/>
      </a:hlink>
      <a:folHlink>
        <a:srgbClr val="1A1E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U General Template PPT_101120.potx  -  Read-Only" id="{AE02DF32-AF0E-4F3E-9A9B-BA811513FF2A}" vid="{6FBF81F3-6897-472B-A3A8-4688DFA6E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Lunch &amp; Lern slides</Template>
  <TotalTime>591</TotalTime>
  <Words>553</Words>
  <Application>Microsoft Office PowerPoint</Application>
  <PresentationFormat>Widescreen</PresentationFormat>
  <Paragraphs>81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Arial Regular</vt:lpstr>
      <vt:lpstr>Calibri</vt:lpstr>
      <vt:lpstr>Calibri Light</vt:lpstr>
      <vt:lpstr>Symbol</vt:lpstr>
      <vt:lpstr>Wingdings</vt:lpstr>
      <vt:lpstr>ENU Corporate General</vt:lpstr>
      <vt:lpstr>NHS Scotland Assure Research Service Fund     Project Mechanics</vt:lpstr>
      <vt:lpstr>Agenda</vt:lpstr>
      <vt:lpstr>Who Are We</vt:lpstr>
      <vt:lpstr>PowerPoint Presentation</vt:lpstr>
      <vt:lpstr>What Will We Fund?</vt:lpstr>
      <vt:lpstr>Who Can Apply?</vt:lpstr>
      <vt:lpstr>Building Consortia and Individuals</vt:lpstr>
      <vt:lpstr>How To Apply</vt:lpstr>
      <vt:lpstr>PowerPoint Presentation</vt:lpstr>
      <vt:lpstr>Funding Ranges</vt:lpstr>
      <vt:lpstr>PowerPoint Presentation</vt:lpstr>
      <vt:lpstr>Useful Information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Scotland Assure Research &amp; Innovation Service Fund</dc:title>
  <dc:creator>Parsons, Linda Johnston</dc:creator>
  <cp:lastModifiedBy>Parsons, Linda Johnston</cp:lastModifiedBy>
  <cp:revision>16</cp:revision>
  <cp:lastPrinted>2019-04-04T16:32:46Z</cp:lastPrinted>
  <dcterms:created xsi:type="dcterms:W3CDTF">2022-06-03T13:46:48Z</dcterms:created>
  <dcterms:modified xsi:type="dcterms:W3CDTF">2022-06-23T15:32:02Z</dcterms:modified>
</cp:coreProperties>
</file>