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Lst>
  <p:notesMasterIdLst>
    <p:notesMasterId r:id="rId6"/>
  </p:notesMasterIdLst>
  <p:handoutMasterIdLst>
    <p:handoutMasterId r:id="rId7"/>
  </p:handoutMasterIdLst>
  <p:sldIdLst>
    <p:sldId id="479" r:id="rId2"/>
    <p:sldId id="480" r:id="rId3"/>
    <p:sldId id="481" r:id="rId4"/>
    <p:sldId id="482" r:id="rId5"/>
  </p:sldIdLst>
  <p:sldSz cx="12192000"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D8D8D"/>
    <a:srgbClr val="F9B002"/>
    <a:srgbClr val="D02C27"/>
    <a:srgbClr val="9DAFB5"/>
    <a:srgbClr val="3A3A3A"/>
    <a:srgbClr val="5EC1E8"/>
    <a:srgbClr val="E7D0A4"/>
    <a:srgbClr val="A97700"/>
    <a:srgbClr val="252525"/>
    <a:srgbClr val="88DB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63945" autoAdjust="0"/>
  </p:normalViewPr>
  <p:slideViewPr>
    <p:cSldViewPr snapToGrid="0" snapToObjects="1">
      <p:cViewPr varScale="1">
        <p:scale>
          <a:sx n="55" d="100"/>
          <a:sy n="55" d="100"/>
        </p:scale>
        <p:origin x="1742" y="3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173" d="100"/>
          <a:sy n="173" d="100"/>
        </p:scale>
        <p:origin x="3216"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80238F6-4B31-8D47-AF4C-C55DDA54338F}"/>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b="1" dirty="0">
              <a:latin typeface="+mj-lt"/>
            </a:endParaRPr>
          </a:p>
        </p:txBody>
      </p:sp>
      <p:sp>
        <p:nvSpPr>
          <p:cNvPr id="3" name="Date Placeholder 2">
            <a:extLst>
              <a:ext uri="{FF2B5EF4-FFF2-40B4-BE49-F238E27FC236}">
                <a16:creationId xmlns:a16="http://schemas.microsoft.com/office/drawing/2014/main" id="{3F1A1317-B945-6343-A72C-5C8D0AFB9F14}"/>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464483AF-EE19-D740-B85B-ECC3273A2FC4}" type="datetimeFigureOut">
              <a:rPr lang="en-US" smtClean="0"/>
              <a:t>6/23/2022</a:t>
            </a:fld>
            <a:endParaRPr lang="en-US"/>
          </a:p>
        </p:txBody>
      </p:sp>
      <p:sp>
        <p:nvSpPr>
          <p:cNvPr id="4" name="Footer Placeholder 3">
            <a:extLst>
              <a:ext uri="{FF2B5EF4-FFF2-40B4-BE49-F238E27FC236}">
                <a16:creationId xmlns:a16="http://schemas.microsoft.com/office/drawing/2014/main" id="{3873068F-4DE7-6742-A803-784BD186FD64}"/>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D61C3D8-F2BE-C449-84E6-362E3C7153F7}"/>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77D42DB6-2B11-D643-A517-4332A5155458}" type="slidenum">
              <a:rPr lang="en-US" smtClean="0"/>
              <a:t>‹#›</a:t>
            </a:fld>
            <a:endParaRPr lang="en-US"/>
          </a:p>
        </p:txBody>
      </p:sp>
    </p:spTree>
    <p:extLst>
      <p:ext uri="{BB962C8B-B14F-4D97-AF65-F5344CB8AC3E}">
        <p14:creationId xmlns:p14="http://schemas.microsoft.com/office/powerpoint/2010/main" val="729826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b="0" i="0">
                <a:latin typeface="Arial Regular"/>
              </a:defRPr>
            </a:lvl1pPr>
          </a:lstStyle>
          <a:p>
            <a:endParaRPr lang="en-US" dirty="0"/>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b="0" i="0">
                <a:latin typeface="Arial Regular"/>
              </a:defRPr>
            </a:lvl1pPr>
          </a:lstStyle>
          <a:p>
            <a:fld id="{2A85EF60-C73A-944A-B61E-7CEC8FBBB1E3}" type="datetimeFigureOut">
              <a:rPr lang="en-US" smtClean="0"/>
              <a:pPr/>
              <a:t>6/23/2022</a:t>
            </a:fld>
            <a:endParaRPr lang="en-US" dirty="0"/>
          </a:p>
        </p:txBody>
      </p:sp>
      <p:sp>
        <p:nvSpPr>
          <p:cNvPr id="4" name="Slide Image Placeholder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b="0" i="0">
                <a:latin typeface="Arial Regular"/>
              </a:defRPr>
            </a:lvl1pPr>
          </a:lstStyle>
          <a:p>
            <a:endParaRPr lang="en-US" dirty="0"/>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b="0" i="0">
                <a:latin typeface="Arial Regular"/>
              </a:defRPr>
            </a:lvl1pPr>
          </a:lstStyle>
          <a:p>
            <a:fld id="{27D59322-A0F9-C34C-96A5-6A4FB0854131}" type="slidenum">
              <a:rPr lang="en-US" smtClean="0"/>
              <a:pPr/>
              <a:t>‹#›</a:t>
            </a:fld>
            <a:endParaRPr lang="en-US" dirty="0"/>
          </a:p>
        </p:txBody>
      </p:sp>
    </p:spTree>
    <p:extLst>
      <p:ext uri="{BB962C8B-B14F-4D97-AF65-F5344CB8AC3E}">
        <p14:creationId xmlns:p14="http://schemas.microsoft.com/office/powerpoint/2010/main" val="1091359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Regular"/>
        <a:ea typeface="+mn-ea"/>
        <a:cs typeface="+mn-cs"/>
      </a:defRPr>
    </a:lvl1pPr>
    <a:lvl2pPr marL="457200" algn="l" defTabSz="914400" rtl="0" eaLnBrk="1" latinLnBrk="0" hangingPunct="1">
      <a:defRPr sz="1200" b="0" i="0" kern="1200">
        <a:solidFill>
          <a:schemeClr val="tx1"/>
        </a:solidFill>
        <a:latin typeface="Arial Regular"/>
        <a:ea typeface="+mn-ea"/>
        <a:cs typeface="+mn-cs"/>
      </a:defRPr>
    </a:lvl2pPr>
    <a:lvl3pPr marL="914400" algn="l" defTabSz="914400" rtl="0" eaLnBrk="1" latinLnBrk="0" hangingPunct="1">
      <a:defRPr sz="1200" b="0" i="0" kern="1200">
        <a:solidFill>
          <a:schemeClr val="tx1"/>
        </a:solidFill>
        <a:latin typeface="Arial Regular"/>
        <a:ea typeface="+mn-ea"/>
        <a:cs typeface="+mn-cs"/>
      </a:defRPr>
    </a:lvl3pPr>
    <a:lvl4pPr marL="1371600" algn="l" defTabSz="914400" rtl="0" eaLnBrk="1" latinLnBrk="0" hangingPunct="1">
      <a:defRPr sz="1200" b="0" i="0" kern="1200">
        <a:solidFill>
          <a:schemeClr val="tx1"/>
        </a:solidFill>
        <a:latin typeface="Arial Regular"/>
        <a:ea typeface="+mn-ea"/>
        <a:cs typeface="+mn-cs"/>
      </a:defRPr>
    </a:lvl4pPr>
    <a:lvl5pPr marL="1828800" algn="l" defTabSz="914400" rtl="0" eaLnBrk="1" latinLnBrk="0" hangingPunct="1">
      <a:defRPr sz="1200" b="0" i="0" kern="1200">
        <a:solidFill>
          <a:schemeClr val="tx1"/>
        </a:solidFill>
        <a:latin typeface="Arial Regular"/>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Thank you so much for taking the time to come along today</a:t>
            </a:r>
          </a:p>
          <a:p>
            <a:endParaRPr lang="en-US" dirty="0"/>
          </a:p>
          <a:p>
            <a:r>
              <a:rPr lang="en-US" dirty="0"/>
              <a:t>I am Maggie Reid, Business Development &amp; Relationship Manager at Edinburgh Napier. I support all knowledge exchange and business engagement work within ENU for School of Applied Sciences and School of Health and Social Care. I will be your chair today.</a:t>
            </a:r>
          </a:p>
          <a:p>
            <a:endParaRPr lang="en-US" dirty="0"/>
          </a:p>
          <a:p>
            <a:r>
              <a:rPr lang="en-US" dirty="0"/>
              <a:t>A little bit of house keeping – We have quite a full agenda today  with a range of speaker to provide you with information </a:t>
            </a:r>
            <a:r>
              <a:rPr lang="en-GB" sz="1200" b="1" i="0" u="none" strike="noStrike" kern="1200" dirty="0">
                <a:solidFill>
                  <a:schemeClr val="tx1"/>
                </a:solidFill>
                <a:effectLst/>
                <a:latin typeface="Arial Regular"/>
                <a:ea typeface="+mn-ea"/>
                <a:cs typeface="+mn-cs"/>
              </a:rPr>
              <a:t>about NHS Scotland Assure, the fund, context for the research required, how to apply, what types of projects will be funded. There will be a short comfort break around midway through. </a:t>
            </a:r>
          </a:p>
          <a:p>
            <a:endParaRPr lang="en-GB" sz="1200" b="1" i="0" u="none" strike="noStrike" kern="1200" dirty="0">
              <a:solidFill>
                <a:schemeClr val="tx1"/>
              </a:solidFill>
              <a:effectLst/>
              <a:latin typeface="Arial Regular"/>
              <a:ea typeface="+mn-ea"/>
              <a:cs typeface="+mn-cs"/>
            </a:endParaRPr>
          </a:p>
          <a:p>
            <a:r>
              <a:rPr lang="en-GB" sz="1200" b="1" i="0" u="none" strike="noStrike" kern="1200" dirty="0">
                <a:solidFill>
                  <a:schemeClr val="tx1"/>
                </a:solidFill>
                <a:effectLst/>
                <a:latin typeface="Arial Regular"/>
                <a:ea typeface="+mn-ea"/>
                <a:cs typeface="+mn-cs"/>
              </a:rPr>
              <a:t>This session will be recorded but your cameras will all be off and you will be on mute throughout – so please don’t worry about any of the usual work from home issues. To ask question please follow the QR code or the link at the top of your screen. You can ask questions through the morning and we encourage you to ask as many as you like for all the speakers. We will have a dedicated Q&amp;A at the end. I will then go through these questions and direct them to the relevant panel members. If we don’t manage to get through them all or if you wish to ask something after the event, we will be sure to contact all you after. </a:t>
            </a:r>
            <a:endParaRPr lang="en-US" dirty="0"/>
          </a:p>
        </p:txBody>
      </p:sp>
      <p:sp>
        <p:nvSpPr>
          <p:cNvPr id="4" name="Slide Number Placeholder 3"/>
          <p:cNvSpPr>
            <a:spLocks noGrp="1"/>
          </p:cNvSpPr>
          <p:nvPr>
            <p:ph type="sldNum" sz="quarter" idx="5"/>
          </p:nvPr>
        </p:nvSpPr>
        <p:spPr/>
        <p:txBody>
          <a:bodyPr/>
          <a:lstStyle/>
          <a:p>
            <a:fld id="{27D59322-A0F9-C34C-96A5-6A4FB0854131}" type="slidenum">
              <a:rPr lang="en-US" smtClean="0"/>
              <a:pPr/>
              <a:t>1</a:t>
            </a:fld>
            <a:endParaRPr lang="en-US" dirty="0"/>
          </a:p>
        </p:txBody>
      </p:sp>
    </p:spTree>
    <p:extLst>
      <p:ext uri="{BB962C8B-B14F-4D97-AF65-F5344CB8AC3E}">
        <p14:creationId xmlns:p14="http://schemas.microsoft.com/office/powerpoint/2010/main" val="3193484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Times New Roman" panose="02020603050405020304" pitchFamily="18" charset="0"/>
              </a:rPr>
              <a:t>I wanted to start with a bit of background and context.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Arial" panose="020B060402020202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8D8D8D"/>
                </a:solidFill>
                <a:effectLst/>
                <a:ea typeface="Calibri" panose="020F0502020204030204" pitchFamily="34" charset="0"/>
                <a:cs typeface="Times New Roman" panose="02020603050405020304" pitchFamily="18" charset="0"/>
              </a:rPr>
              <a:t>Edinburgh Napier successfully tendered to manage the NHS Scotland Assure Research Development and Innovation Service in late 2021. This is a £1.55M fund that will be open until March 2024.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solidFill>
                <a:srgbClr val="8D8D8D"/>
              </a:solidFill>
              <a:effectLst/>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rgbClr val="8D8D8D"/>
                </a:solidFill>
                <a:effectLst/>
                <a:ea typeface="Calibri" panose="020F0502020204030204" pitchFamily="34" charset="0"/>
                <a:cs typeface="Times New Roman" panose="02020603050405020304" pitchFamily="18" charset="0"/>
              </a:rPr>
              <a:t>We will hear a bit detail about NHS Scotland Assure and the service a bit later but the purpose of Assure if to improve hoe we manage risk in the healthcare built environment across Scotland. This service is very much a partnership between Napier and Assure to meet this aim.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dirty="0">
              <a:effectLst/>
              <a:latin typeface="Arial" panose="020B060402020202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Times New Roman" panose="02020603050405020304" pitchFamily="18" charset="0"/>
              </a:rPr>
              <a:t>The service will commission, tender and disseminate research and knowledge exchange worldwide whilst working alongside other NHS Scotland Assure services (e.g. Assurance and Guidance) to identify priority research needs and ensure they are aware of, and respond to, findings of published research as it becomes available. This will not only support NHS Scotland Health Boards to increase their knowledge to manage built environment risks, but will also ensure Scotland is recognised internationally as an expert in the field. </a:t>
            </a:r>
            <a:endParaRPr lang="en-GB" sz="1800"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27D59322-A0F9-C34C-96A5-6A4FB0854131}" type="slidenum">
              <a:rPr lang="en-US" smtClean="0"/>
              <a:pPr/>
              <a:t>2</a:t>
            </a:fld>
            <a:endParaRPr lang="en-US" dirty="0"/>
          </a:p>
        </p:txBody>
      </p:sp>
    </p:spTree>
    <p:extLst>
      <p:ext uri="{BB962C8B-B14F-4D97-AF65-F5344CB8AC3E}">
        <p14:creationId xmlns:p14="http://schemas.microsoft.com/office/powerpoint/2010/main" val="622742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Arial Regular"/>
                <a:ea typeface="+mn-ea"/>
                <a:cs typeface="+mn-cs"/>
              </a:rPr>
              <a:t>These are the objectives of the service.</a:t>
            </a:r>
          </a:p>
          <a:p>
            <a:r>
              <a:rPr lang="en-GB" sz="1200" b="0" i="0" kern="1200" dirty="0">
                <a:solidFill>
                  <a:schemeClr val="tx1"/>
                </a:solidFill>
                <a:effectLst/>
                <a:latin typeface="Arial Regular"/>
                <a:ea typeface="+mn-ea"/>
                <a:cs typeface="+mn-cs"/>
              </a:rPr>
              <a:t> </a:t>
            </a:r>
          </a:p>
          <a:p>
            <a:r>
              <a:rPr lang="en-GB" sz="1200" b="0" i="0" kern="1200" dirty="0">
                <a:solidFill>
                  <a:schemeClr val="tx1"/>
                </a:solidFill>
                <a:effectLst/>
                <a:latin typeface="Arial Regular"/>
                <a:ea typeface="+mn-ea"/>
                <a:cs typeface="+mn-cs"/>
              </a:rPr>
              <a:t>ENU are the lead agency to support the assessment, management and administration of a portfolio of research which encourages multidisciplinary collaboration or implementation of a consortium set up to work collectively and deliver research tailored around the major themes of NHS Scotland Assure. We will hear more detail about these themes later.</a:t>
            </a:r>
          </a:p>
          <a:p>
            <a:r>
              <a:rPr lang="en-GB" sz="1200" b="0" i="0" kern="1200" dirty="0">
                <a:solidFill>
                  <a:schemeClr val="tx1"/>
                </a:solidFill>
                <a:effectLst/>
                <a:latin typeface="Arial Regular"/>
                <a:ea typeface="+mn-ea"/>
                <a:cs typeface="+mn-cs"/>
              </a:rPr>
              <a:t> </a:t>
            </a:r>
          </a:p>
          <a:p>
            <a:r>
              <a:rPr lang="en-GB" sz="1200" b="0" i="0" kern="1200" dirty="0">
                <a:solidFill>
                  <a:schemeClr val="tx1"/>
                </a:solidFill>
                <a:effectLst/>
                <a:latin typeface="Arial Regular"/>
                <a:ea typeface="+mn-ea"/>
                <a:cs typeface="+mn-cs"/>
              </a:rPr>
              <a:t>We encourage and will support the set-up of consortia of different disciplines specifically set up to deliver research in line with the needs of NHS Assure. </a:t>
            </a:r>
          </a:p>
          <a:p>
            <a:r>
              <a:rPr lang="en-GB" sz="1200" b="0" i="0" kern="1200" dirty="0">
                <a:solidFill>
                  <a:schemeClr val="tx1"/>
                </a:solidFill>
                <a:effectLst/>
                <a:latin typeface="Arial Regular"/>
                <a:ea typeface="+mn-ea"/>
                <a:cs typeface="+mn-cs"/>
              </a:rPr>
              <a:t> </a:t>
            </a:r>
          </a:p>
          <a:p>
            <a:r>
              <a:rPr lang="en-GB" sz="1200" b="0" i="0" kern="1200" dirty="0">
                <a:solidFill>
                  <a:schemeClr val="tx1"/>
                </a:solidFill>
                <a:effectLst/>
                <a:latin typeface="Arial Regular"/>
                <a:ea typeface="+mn-ea"/>
                <a:cs typeface="+mn-cs"/>
              </a:rPr>
              <a:t>The service will share best practice and changes in standards and models for the built environment across the world to inform and learn from guidance and capital projects. Alongside identification, prioritisation and coordination of research and knowledge exchange areas and activities, the service will cultivate and sustain national and international connections with built environment and infection, prevention &amp; control subject matter experts, healthcare providers, academia and research institutions. </a:t>
            </a:r>
          </a:p>
          <a:p>
            <a:r>
              <a:rPr lang="en-GB" sz="1800" dirty="0">
                <a:effectLst/>
                <a:latin typeface="Arial" panose="020B0604020202020204" pitchFamily="34" charset="0"/>
                <a:ea typeface="Calibri" panose="020F0502020204030204" pitchFamily="34" charset="0"/>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27D59322-A0F9-C34C-96A5-6A4FB0854131}" type="slidenum">
              <a:rPr lang="en-US" smtClean="0"/>
              <a:pPr/>
              <a:t>3</a:t>
            </a:fld>
            <a:endParaRPr lang="en-US" dirty="0"/>
          </a:p>
        </p:txBody>
      </p:sp>
    </p:spTree>
    <p:extLst>
      <p:ext uri="{BB962C8B-B14F-4D97-AF65-F5344CB8AC3E}">
        <p14:creationId xmlns:p14="http://schemas.microsoft.com/office/powerpoint/2010/main" val="3948403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14600" y="857250"/>
            <a:ext cx="4114800" cy="231457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8770487-7651-4336-841D-D8B00CE54197}" type="slidenum">
              <a:rPr lang="en-GB" smtClean="0"/>
              <a:t>4</a:t>
            </a:fld>
            <a:endParaRPr lang="en-GB"/>
          </a:p>
        </p:txBody>
      </p:sp>
    </p:spTree>
    <p:extLst>
      <p:ext uri="{BB962C8B-B14F-4D97-AF65-F5344CB8AC3E}">
        <p14:creationId xmlns:p14="http://schemas.microsoft.com/office/powerpoint/2010/main" val="4212129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1F697-14F6-7047-9F08-B022F7433D59}"/>
              </a:ext>
            </a:extLst>
          </p:cNvPr>
          <p:cNvSpPr>
            <a:spLocks noGrp="1"/>
          </p:cNvSpPr>
          <p:nvPr>
            <p:ph type="ctrTitle"/>
          </p:nvPr>
        </p:nvSpPr>
        <p:spPr>
          <a:xfrm>
            <a:off x="1671782" y="1122363"/>
            <a:ext cx="8996218"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3986B83-8E92-A247-BEE4-05B8A7033FC0}"/>
              </a:ext>
            </a:extLst>
          </p:cNvPr>
          <p:cNvSpPr>
            <a:spLocks noGrp="1"/>
          </p:cNvSpPr>
          <p:nvPr>
            <p:ph type="subTitle" idx="1"/>
          </p:nvPr>
        </p:nvSpPr>
        <p:spPr>
          <a:xfrm>
            <a:off x="1671782" y="3602038"/>
            <a:ext cx="899621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643979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8702A-16AB-6349-B343-36D26B101D26}"/>
              </a:ext>
            </a:extLst>
          </p:cNvPr>
          <p:cNvSpPr>
            <a:spLocks noGrp="1"/>
          </p:cNvSpPr>
          <p:nvPr>
            <p:ph type="title"/>
          </p:nvPr>
        </p:nvSpPr>
        <p:spPr>
          <a:xfrm>
            <a:off x="1736436" y="1154545"/>
            <a:ext cx="9617363" cy="536143"/>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2A89B78-4E50-E245-ABE2-21CC99507C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ADCDCD-8683-9F45-9E26-B73447DFF8AE}"/>
              </a:ext>
            </a:extLst>
          </p:cNvPr>
          <p:cNvSpPr>
            <a:spLocks noGrp="1"/>
          </p:cNvSpPr>
          <p:nvPr>
            <p:ph type="dt" sz="half" idx="10"/>
          </p:nvPr>
        </p:nvSpPr>
        <p:spPr>
          <a:xfrm>
            <a:off x="10512056" y="6311900"/>
            <a:ext cx="841744" cy="365125"/>
          </a:xfrm>
          <a:prstGeom prst="rect">
            <a:avLst/>
          </a:prstGeom>
        </p:spPr>
        <p:txBody>
          <a:bodyPr/>
          <a:lstStyle/>
          <a:p>
            <a:fld id="{E733F547-3E62-DC4A-A97F-376384D3274D}" type="datetimeFigureOut">
              <a:rPr lang="en-US" smtClean="0"/>
              <a:t>6/23/2022</a:t>
            </a:fld>
            <a:endParaRPr lang="en-US"/>
          </a:p>
        </p:txBody>
      </p:sp>
    </p:spTree>
    <p:extLst>
      <p:ext uri="{BB962C8B-B14F-4D97-AF65-F5344CB8AC3E}">
        <p14:creationId xmlns:p14="http://schemas.microsoft.com/office/powerpoint/2010/main" val="2931895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9A9609-F002-D449-8190-0AAA89251B76}"/>
              </a:ext>
            </a:extLst>
          </p:cNvPr>
          <p:cNvSpPr>
            <a:spLocks noGrp="1"/>
          </p:cNvSpPr>
          <p:nvPr>
            <p:ph type="title" orient="vert"/>
          </p:nvPr>
        </p:nvSpPr>
        <p:spPr>
          <a:xfrm>
            <a:off x="8724900" y="1690255"/>
            <a:ext cx="2628900" cy="448670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42DE4F-626B-C34C-B5B7-55BEEC55C765}"/>
              </a:ext>
            </a:extLst>
          </p:cNvPr>
          <p:cNvSpPr>
            <a:spLocks noGrp="1"/>
          </p:cNvSpPr>
          <p:nvPr>
            <p:ph type="body" orient="vert" idx="1"/>
          </p:nvPr>
        </p:nvSpPr>
        <p:spPr>
          <a:xfrm>
            <a:off x="1671782" y="365125"/>
            <a:ext cx="6900718"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AD5E006-1C48-C44F-908B-F13859C13AEE}"/>
              </a:ext>
            </a:extLst>
          </p:cNvPr>
          <p:cNvSpPr>
            <a:spLocks noGrp="1"/>
          </p:cNvSpPr>
          <p:nvPr>
            <p:ph type="ftr" sz="quarter" idx="11"/>
          </p:nvPr>
        </p:nvSpPr>
        <p:spPr>
          <a:xfrm>
            <a:off x="1671782" y="6356350"/>
            <a:ext cx="6481618"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AD8A38D-EABB-BB40-B770-6998566E36D0}"/>
              </a:ext>
            </a:extLst>
          </p:cNvPr>
          <p:cNvSpPr>
            <a:spLocks noGrp="1"/>
          </p:cNvSpPr>
          <p:nvPr>
            <p:ph type="sldNum" sz="quarter" idx="12"/>
          </p:nvPr>
        </p:nvSpPr>
        <p:spPr>
          <a:xfrm>
            <a:off x="8610600" y="6356350"/>
            <a:ext cx="2743200" cy="365125"/>
          </a:xfrm>
          <a:prstGeom prst="rect">
            <a:avLst/>
          </a:prstGeom>
        </p:spPr>
        <p:txBody>
          <a:bodyPr/>
          <a:lstStyle/>
          <a:p>
            <a:fld id="{D8C43F7E-7BF6-8D43-A74E-5A009D36F25E}" type="slidenum">
              <a:rPr lang="en-US" smtClean="0"/>
              <a:t>‹#›</a:t>
            </a:fld>
            <a:endParaRPr lang="en-US"/>
          </a:p>
        </p:txBody>
      </p:sp>
    </p:spTree>
    <p:extLst>
      <p:ext uri="{BB962C8B-B14F-4D97-AF65-F5344CB8AC3E}">
        <p14:creationId xmlns:p14="http://schemas.microsoft.com/office/powerpoint/2010/main" val="1280089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78B43-14F3-204E-943C-1A43AD3C5963}"/>
              </a:ext>
            </a:extLst>
          </p:cNvPr>
          <p:cNvSpPr>
            <a:spLocks noGrp="1"/>
          </p:cNvSpPr>
          <p:nvPr>
            <p:ph type="title"/>
          </p:nvPr>
        </p:nvSpPr>
        <p:spPr>
          <a:xfrm>
            <a:off x="1671782" y="790429"/>
            <a:ext cx="7054004" cy="492568"/>
          </a:xfrm>
          <a:solidFill>
            <a:schemeClr val="bg1"/>
          </a:solidFill>
        </p:spPr>
        <p:txBody>
          <a:bodyPr lIns="288000" tIns="0" rIns="288000" bIns="0">
            <a:normAutofit/>
          </a:bodyPr>
          <a:lstStyle>
            <a:lvl1pPr>
              <a:defRPr sz="3200" b="1" i="0">
                <a:latin typeface="Arial Bold"/>
              </a:defRPr>
            </a:lvl1pPr>
          </a:lstStyle>
          <a:p>
            <a:r>
              <a:rPr lang="en-US"/>
              <a:t>Click to edit Master title style</a:t>
            </a:r>
            <a:endParaRPr lang="en-US" dirty="0"/>
          </a:p>
        </p:txBody>
      </p:sp>
    </p:spTree>
    <p:extLst>
      <p:ext uri="{BB962C8B-B14F-4D97-AF65-F5344CB8AC3E}">
        <p14:creationId xmlns:p14="http://schemas.microsoft.com/office/powerpoint/2010/main" val="886461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F0895-2E44-4746-96AE-8E97AD5D21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46E5C7-4E6F-E746-A92C-EC3BB4BAEB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82ECE3-D448-8846-AA70-BFB28946EFF8}"/>
              </a:ext>
            </a:extLst>
          </p:cNvPr>
          <p:cNvSpPr>
            <a:spLocks noGrp="1"/>
          </p:cNvSpPr>
          <p:nvPr>
            <p:ph type="dt" sz="half" idx="10"/>
          </p:nvPr>
        </p:nvSpPr>
        <p:spPr>
          <a:xfrm>
            <a:off x="838200" y="6356350"/>
            <a:ext cx="2743200" cy="365125"/>
          </a:xfrm>
          <a:prstGeom prst="rect">
            <a:avLst/>
          </a:prstGeom>
        </p:spPr>
        <p:txBody>
          <a:bodyPr/>
          <a:lstStyle/>
          <a:p>
            <a:fld id="{E733F547-3E62-DC4A-A97F-376384D3274D}" type="datetimeFigureOut">
              <a:rPr lang="en-US" smtClean="0"/>
              <a:t>6/23/2022</a:t>
            </a:fld>
            <a:endParaRPr lang="en-US"/>
          </a:p>
        </p:txBody>
      </p:sp>
      <p:sp>
        <p:nvSpPr>
          <p:cNvPr id="5" name="Footer Placeholder 4">
            <a:extLst>
              <a:ext uri="{FF2B5EF4-FFF2-40B4-BE49-F238E27FC236}">
                <a16:creationId xmlns:a16="http://schemas.microsoft.com/office/drawing/2014/main" id="{5ADFC972-5BAA-7B4B-8467-7F83F11D317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EB2820B-B64B-C34B-A3F7-412F5EDFE12D}"/>
              </a:ext>
            </a:extLst>
          </p:cNvPr>
          <p:cNvSpPr>
            <a:spLocks noGrp="1"/>
          </p:cNvSpPr>
          <p:nvPr>
            <p:ph type="sldNum" sz="quarter" idx="12"/>
          </p:nvPr>
        </p:nvSpPr>
        <p:spPr>
          <a:xfrm>
            <a:off x="8610600" y="6356350"/>
            <a:ext cx="2743200" cy="365125"/>
          </a:xfrm>
          <a:prstGeom prst="rect">
            <a:avLst/>
          </a:prstGeom>
        </p:spPr>
        <p:txBody>
          <a:bodyPr/>
          <a:lstStyle/>
          <a:p>
            <a:fld id="{D8C43F7E-7BF6-8D43-A74E-5A009D36F25E}" type="slidenum">
              <a:rPr lang="en-US" smtClean="0"/>
              <a:t>‹#›</a:t>
            </a:fld>
            <a:endParaRPr lang="en-US"/>
          </a:p>
        </p:txBody>
      </p:sp>
    </p:spTree>
    <p:extLst>
      <p:ext uri="{BB962C8B-B14F-4D97-AF65-F5344CB8AC3E}">
        <p14:creationId xmlns:p14="http://schemas.microsoft.com/office/powerpoint/2010/main" val="292916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7F8EE3-7D45-1545-A500-952EA8A4AC5B}"/>
              </a:ext>
            </a:extLst>
          </p:cNvPr>
          <p:cNvSpPr>
            <a:spLocks noGrp="1"/>
          </p:cNvSpPr>
          <p:nvPr>
            <p:ph type="title"/>
          </p:nvPr>
        </p:nvSpPr>
        <p:spPr>
          <a:xfrm>
            <a:off x="1671782" y="1930585"/>
            <a:ext cx="9675668" cy="553998"/>
          </a:xfrm>
        </p:spPr>
        <p:txBody>
          <a:bodyPr anchor="b"/>
          <a:lstStyle>
            <a:lvl1pPr>
              <a:defRPr sz="40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F9C7224-9324-2046-B2AA-B0ED645653EB}"/>
              </a:ext>
            </a:extLst>
          </p:cNvPr>
          <p:cNvSpPr>
            <a:spLocks noGrp="1"/>
          </p:cNvSpPr>
          <p:nvPr>
            <p:ph type="body" idx="1"/>
          </p:nvPr>
        </p:nvSpPr>
        <p:spPr>
          <a:xfrm>
            <a:off x="1671782" y="2632365"/>
            <a:ext cx="9675668" cy="3457286"/>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651543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968A8-36FB-AF42-8C9A-B238D09E4268}"/>
              </a:ext>
            </a:extLst>
          </p:cNvPr>
          <p:cNvSpPr>
            <a:spLocks noGrp="1"/>
          </p:cNvSpPr>
          <p:nvPr>
            <p:ph type="title"/>
          </p:nvPr>
        </p:nvSpPr>
        <p:spPr>
          <a:xfrm>
            <a:off x="1736436" y="1108456"/>
            <a:ext cx="9617364" cy="553998"/>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F2535B3-D077-9541-A161-DA8894929424}"/>
              </a:ext>
            </a:extLst>
          </p:cNvPr>
          <p:cNvSpPr>
            <a:spLocks noGrp="1"/>
          </p:cNvSpPr>
          <p:nvPr>
            <p:ph sz="half" idx="1"/>
          </p:nvPr>
        </p:nvSpPr>
        <p:spPr>
          <a:xfrm>
            <a:off x="1736436" y="1825625"/>
            <a:ext cx="4283364"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D4FAC2-332C-E44A-A587-47224E0937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97877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B60772-47F3-574F-94F7-43C417ABBDC5}"/>
              </a:ext>
            </a:extLst>
          </p:cNvPr>
          <p:cNvSpPr>
            <a:spLocks noGrp="1"/>
          </p:cNvSpPr>
          <p:nvPr>
            <p:ph type="title"/>
          </p:nvPr>
        </p:nvSpPr>
        <p:spPr>
          <a:xfrm>
            <a:off x="1671782" y="365125"/>
            <a:ext cx="9683606"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E78963-2EA3-CB41-A650-898092C0198A}"/>
              </a:ext>
            </a:extLst>
          </p:cNvPr>
          <p:cNvSpPr>
            <a:spLocks noGrp="1"/>
          </p:cNvSpPr>
          <p:nvPr>
            <p:ph type="body" idx="1"/>
          </p:nvPr>
        </p:nvSpPr>
        <p:spPr>
          <a:xfrm>
            <a:off x="1671782" y="1681163"/>
            <a:ext cx="432579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58D009-4475-C84D-AFFE-F0B4CF6A14DF}"/>
              </a:ext>
            </a:extLst>
          </p:cNvPr>
          <p:cNvSpPr>
            <a:spLocks noGrp="1"/>
          </p:cNvSpPr>
          <p:nvPr>
            <p:ph sz="half" idx="2"/>
          </p:nvPr>
        </p:nvSpPr>
        <p:spPr>
          <a:xfrm>
            <a:off x="1671782" y="2505075"/>
            <a:ext cx="432579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A5062FB-B868-6345-AE5D-77DF01C9C2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4214B9-0B24-3541-8F2D-D6D6DD0917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4649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3564D-BC8D-A743-B993-BC141B170B9D}"/>
              </a:ext>
            </a:extLst>
          </p:cNvPr>
          <p:cNvSpPr>
            <a:spLocks noGrp="1"/>
          </p:cNvSpPr>
          <p:nvPr>
            <p:ph type="title"/>
          </p:nvPr>
        </p:nvSpPr>
        <p:spPr>
          <a:xfrm>
            <a:off x="1736436" y="1108456"/>
            <a:ext cx="9617364" cy="553998"/>
          </a:xfrm>
        </p:spPr>
        <p:txBody>
          <a:bodyPr/>
          <a:lstStyle/>
          <a:p>
            <a:r>
              <a:rPr lang="en-US"/>
              <a:t>Click to edit Master title style</a:t>
            </a:r>
          </a:p>
        </p:txBody>
      </p:sp>
      <p:sp>
        <p:nvSpPr>
          <p:cNvPr id="4" name="Footer Placeholder 3">
            <a:extLst>
              <a:ext uri="{FF2B5EF4-FFF2-40B4-BE49-F238E27FC236}">
                <a16:creationId xmlns:a16="http://schemas.microsoft.com/office/drawing/2014/main" id="{69C7682A-DDAB-304B-AB58-30CB00DAE3F7}"/>
              </a:ext>
            </a:extLst>
          </p:cNvPr>
          <p:cNvSpPr>
            <a:spLocks noGrp="1"/>
          </p:cNvSpPr>
          <p:nvPr>
            <p:ph type="ftr" sz="quarter" idx="11"/>
          </p:nvPr>
        </p:nvSpPr>
        <p:spPr>
          <a:xfrm>
            <a:off x="1736436" y="6356350"/>
            <a:ext cx="6416964" cy="365125"/>
          </a:xfrm>
          <a:prstGeom prst="rect">
            <a:avLst/>
          </a:prstGeom>
        </p:spPr>
        <p:txBody>
          <a:bodyPr/>
          <a:lstStyle/>
          <a:p>
            <a:endParaRPr lang="en-US" dirty="0"/>
          </a:p>
        </p:txBody>
      </p:sp>
    </p:spTree>
    <p:extLst>
      <p:ext uri="{BB962C8B-B14F-4D97-AF65-F5344CB8AC3E}">
        <p14:creationId xmlns:p14="http://schemas.microsoft.com/office/powerpoint/2010/main" val="1548106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76D8FE64-EB4F-3E4A-8F97-1BBCCB70FEFC}"/>
              </a:ext>
            </a:extLst>
          </p:cNvPr>
          <p:cNvSpPr>
            <a:spLocks noGrp="1"/>
          </p:cNvSpPr>
          <p:nvPr>
            <p:ph type="ftr" sz="quarter" idx="11"/>
          </p:nvPr>
        </p:nvSpPr>
        <p:spPr>
          <a:xfrm>
            <a:off x="1671782" y="6356350"/>
            <a:ext cx="6481618" cy="365125"/>
          </a:xfrm>
          <a:prstGeom prst="rect">
            <a:avLst/>
          </a:prstGeom>
        </p:spPr>
        <p:txBody>
          <a:bodyPr/>
          <a:lstStyle/>
          <a:p>
            <a:endParaRPr lang="en-US" dirty="0"/>
          </a:p>
        </p:txBody>
      </p:sp>
    </p:spTree>
    <p:extLst>
      <p:ext uri="{BB962C8B-B14F-4D97-AF65-F5344CB8AC3E}">
        <p14:creationId xmlns:p14="http://schemas.microsoft.com/office/powerpoint/2010/main" val="3132550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B3376-5F3B-194A-9D14-307C8157E32A}"/>
              </a:ext>
            </a:extLst>
          </p:cNvPr>
          <p:cNvSpPr>
            <a:spLocks noGrp="1"/>
          </p:cNvSpPr>
          <p:nvPr>
            <p:ph type="title"/>
          </p:nvPr>
        </p:nvSpPr>
        <p:spPr>
          <a:xfrm>
            <a:off x="1579418" y="457200"/>
            <a:ext cx="319260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D6A365-AA04-4F48-B41F-2184B0C1B9C7}"/>
              </a:ext>
            </a:extLst>
          </p:cNvPr>
          <p:cNvSpPr>
            <a:spLocks noGrp="1"/>
          </p:cNvSpPr>
          <p:nvPr>
            <p:ph idx="1"/>
          </p:nvPr>
        </p:nvSpPr>
        <p:spPr>
          <a:xfrm>
            <a:off x="5183188" y="1256145"/>
            <a:ext cx="6172200" cy="460490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ED4943-183A-3A4A-92A1-EAF5C6BBC55C}"/>
              </a:ext>
            </a:extLst>
          </p:cNvPr>
          <p:cNvSpPr>
            <a:spLocks noGrp="1"/>
          </p:cNvSpPr>
          <p:nvPr>
            <p:ph type="body" sz="half" idx="2"/>
          </p:nvPr>
        </p:nvSpPr>
        <p:spPr>
          <a:xfrm>
            <a:off x="1579418" y="2057400"/>
            <a:ext cx="319260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15067EF9-E848-0648-BA85-2084BE80055D}"/>
              </a:ext>
            </a:extLst>
          </p:cNvPr>
          <p:cNvSpPr>
            <a:spLocks noGrp="1"/>
          </p:cNvSpPr>
          <p:nvPr>
            <p:ph type="ftr" sz="quarter" idx="11"/>
          </p:nvPr>
        </p:nvSpPr>
        <p:spPr>
          <a:xfrm>
            <a:off x="1579418" y="6356350"/>
            <a:ext cx="6573982" cy="365125"/>
          </a:xfrm>
          <a:prstGeom prst="rect">
            <a:avLst/>
          </a:prstGeom>
        </p:spPr>
        <p:txBody>
          <a:bodyPr/>
          <a:lstStyle/>
          <a:p>
            <a:endParaRPr lang="en-US"/>
          </a:p>
        </p:txBody>
      </p:sp>
    </p:spTree>
    <p:extLst>
      <p:ext uri="{BB962C8B-B14F-4D97-AF65-F5344CB8AC3E}">
        <p14:creationId xmlns:p14="http://schemas.microsoft.com/office/powerpoint/2010/main" val="775732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FEA7F-6297-5848-BD38-4575782E2301}"/>
              </a:ext>
            </a:extLst>
          </p:cNvPr>
          <p:cNvSpPr>
            <a:spLocks noGrp="1"/>
          </p:cNvSpPr>
          <p:nvPr>
            <p:ph type="title"/>
          </p:nvPr>
        </p:nvSpPr>
        <p:spPr>
          <a:xfrm>
            <a:off x="1579418" y="457200"/>
            <a:ext cx="319260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6CDDD9-0BA2-9B43-BEE0-886756375B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B1A4B49-1511-ED42-8FB7-9898F75BAC26}"/>
              </a:ext>
            </a:extLst>
          </p:cNvPr>
          <p:cNvSpPr>
            <a:spLocks noGrp="1"/>
          </p:cNvSpPr>
          <p:nvPr>
            <p:ph type="body" sz="half" idx="2"/>
          </p:nvPr>
        </p:nvSpPr>
        <p:spPr>
          <a:xfrm>
            <a:off x="1579418" y="2057400"/>
            <a:ext cx="319260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EBE39295-3B4E-1847-A5BF-9EDDA3063911}"/>
              </a:ext>
            </a:extLst>
          </p:cNvPr>
          <p:cNvSpPr>
            <a:spLocks noGrp="1"/>
          </p:cNvSpPr>
          <p:nvPr>
            <p:ph type="ftr" sz="quarter" idx="11"/>
          </p:nvPr>
        </p:nvSpPr>
        <p:spPr>
          <a:xfrm>
            <a:off x="1579418" y="6356350"/>
            <a:ext cx="6573982"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19ED4E5-857B-1040-9017-0BC2F08EA40F}"/>
              </a:ext>
            </a:extLst>
          </p:cNvPr>
          <p:cNvSpPr>
            <a:spLocks noGrp="1"/>
          </p:cNvSpPr>
          <p:nvPr>
            <p:ph type="sldNum" sz="quarter" idx="12"/>
          </p:nvPr>
        </p:nvSpPr>
        <p:spPr>
          <a:xfrm>
            <a:off x="8610600" y="6356350"/>
            <a:ext cx="2743200" cy="365125"/>
          </a:xfrm>
          <a:prstGeom prst="rect">
            <a:avLst/>
          </a:prstGeom>
        </p:spPr>
        <p:txBody>
          <a:bodyPr/>
          <a:lstStyle/>
          <a:p>
            <a:fld id="{D8C43F7E-7BF6-8D43-A74E-5A009D36F25E}" type="slidenum">
              <a:rPr lang="en-US" smtClean="0"/>
              <a:t>‹#›</a:t>
            </a:fld>
            <a:endParaRPr lang="en-US"/>
          </a:p>
        </p:txBody>
      </p:sp>
    </p:spTree>
    <p:extLst>
      <p:ext uri="{BB962C8B-B14F-4D97-AF65-F5344CB8AC3E}">
        <p14:creationId xmlns:p14="http://schemas.microsoft.com/office/powerpoint/2010/main" val="1185504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7727CE-E577-C34B-8AC6-2E17E1CE7456}"/>
              </a:ext>
            </a:extLst>
          </p:cNvPr>
          <p:cNvSpPr>
            <a:spLocks noGrp="1"/>
          </p:cNvSpPr>
          <p:nvPr>
            <p:ph type="title"/>
          </p:nvPr>
        </p:nvSpPr>
        <p:spPr>
          <a:xfrm>
            <a:off x="1736436" y="1108456"/>
            <a:ext cx="9617364" cy="553998"/>
          </a:xfrm>
          <a:prstGeom prst="rect">
            <a:avLst/>
          </a:prstGeom>
        </p:spPr>
        <p:txBody>
          <a:bodyPr vert="horz" wrap="square" lIns="144000" tIns="0" rIns="144000" bIns="0" rtlCol="0" anchor="ctr">
            <a:sp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18AB3E8-B0D5-404A-A375-02744103FB8B}"/>
              </a:ext>
            </a:extLst>
          </p:cNvPr>
          <p:cNvSpPr>
            <a:spLocks noGrp="1"/>
          </p:cNvSpPr>
          <p:nvPr>
            <p:ph type="body" idx="1"/>
          </p:nvPr>
        </p:nvSpPr>
        <p:spPr>
          <a:xfrm>
            <a:off x="1736436" y="1825625"/>
            <a:ext cx="9617364" cy="41410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6925647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914400" rtl="0" eaLnBrk="1" latinLnBrk="0" hangingPunct="1">
        <a:lnSpc>
          <a:spcPct val="90000"/>
        </a:lnSpc>
        <a:spcBef>
          <a:spcPct val="0"/>
        </a:spcBef>
        <a:buNone/>
        <a:defRPr sz="4000" b="1" i="0" kern="1200" baseline="0">
          <a:solidFill>
            <a:schemeClr val="tx1"/>
          </a:solidFill>
          <a:latin typeface="Arial Bold"/>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b="0" i="0" kern="1200">
          <a:solidFill>
            <a:schemeClr val="tx1"/>
          </a:solidFill>
          <a:latin typeface="Arial Regular"/>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b="0" i="0" kern="1200">
          <a:solidFill>
            <a:schemeClr val="tx1"/>
          </a:solidFill>
          <a:latin typeface="Arial Regular"/>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b="0" i="0" kern="1200">
          <a:solidFill>
            <a:schemeClr val="tx1"/>
          </a:solidFill>
          <a:latin typeface="Arial Regular"/>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Regular"/>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Regular"/>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22373F-DBCB-954F-8A90-053B95003515}"/>
              </a:ext>
            </a:extLst>
          </p:cNvPr>
          <p:cNvSpPr>
            <a:spLocks noGrp="1"/>
          </p:cNvSpPr>
          <p:nvPr>
            <p:ph type="ctrTitle"/>
          </p:nvPr>
        </p:nvSpPr>
        <p:spPr>
          <a:xfrm>
            <a:off x="1943101" y="2217927"/>
            <a:ext cx="8820150" cy="2243691"/>
          </a:xfrm>
        </p:spPr>
        <p:txBody>
          <a:bodyPr lIns="288000" rIns="288000"/>
          <a:lstStyle/>
          <a:p>
            <a:pPr algn="l"/>
            <a:r>
              <a:rPr lang="en-GB" sz="5400" b="1" dirty="0">
                <a:latin typeface="+mn-lt"/>
              </a:rPr>
              <a:t>NHS </a:t>
            </a:r>
            <a:r>
              <a:rPr lang="en-GB" sz="5400" dirty="0">
                <a:latin typeface="+mn-lt"/>
              </a:rPr>
              <a:t>Scotland Assure</a:t>
            </a:r>
            <a:br>
              <a:rPr lang="en-GB" sz="5400" dirty="0">
                <a:latin typeface="+mn-lt"/>
              </a:rPr>
            </a:br>
            <a:r>
              <a:rPr lang="en-GB" sz="5400" dirty="0">
                <a:latin typeface="+mn-lt"/>
              </a:rPr>
              <a:t>Research &amp; Innovation Service Fund</a:t>
            </a:r>
            <a:endParaRPr lang="en-US" sz="5400" b="1" dirty="0">
              <a:latin typeface="+mn-lt"/>
            </a:endParaRPr>
          </a:p>
        </p:txBody>
      </p:sp>
      <p:cxnSp>
        <p:nvCxnSpPr>
          <p:cNvPr id="4" name="Straight Connector 3">
            <a:extLst>
              <a:ext uri="{FF2B5EF4-FFF2-40B4-BE49-F238E27FC236}">
                <a16:creationId xmlns:a16="http://schemas.microsoft.com/office/drawing/2014/main" id="{3EFC8DB4-1EC7-F744-90E6-4C53DC775A7C}"/>
              </a:ext>
            </a:extLst>
          </p:cNvPr>
          <p:cNvCxnSpPr>
            <a:cxnSpLocks/>
          </p:cNvCxnSpPr>
          <p:nvPr/>
        </p:nvCxnSpPr>
        <p:spPr>
          <a:xfrm>
            <a:off x="1784077" y="1556084"/>
            <a:ext cx="1876927"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B24D495D-6158-B872-4ACE-7B208BDF5EA2}"/>
              </a:ext>
            </a:extLst>
          </p:cNvPr>
          <p:cNvSpPr txBox="1"/>
          <p:nvPr/>
        </p:nvSpPr>
        <p:spPr>
          <a:xfrm>
            <a:off x="2081561" y="4661775"/>
            <a:ext cx="4014439" cy="646331"/>
          </a:xfrm>
          <a:prstGeom prst="rect">
            <a:avLst/>
          </a:prstGeom>
          <a:noFill/>
        </p:spPr>
        <p:txBody>
          <a:bodyPr wrap="square" rtlCol="0">
            <a:spAutoFit/>
          </a:bodyPr>
          <a:lstStyle/>
          <a:p>
            <a:r>
              <a:rPr lang="en-US" dirty="0"/>
              <a:t>Launch Event, MS Team</a:t>
            </a:r>
          </a:p>
          <a:p>
            <a:r>
              <a:rPr lang="en-US" dirty="0"/>
              <a:t>24</a:t>
            </a:r>
            <a:r>
              <a:rPr lang="en-US" baseline="30000" dirty="0"/>
              <a:t>th</a:t>
            </a:r>
            <a:r>
              <a:rPr lang="en-US" dirty="0"/>
              <a:t> June 2022</a:t>
            </a:r>
          </a:p>
        </p:txBody>
      </p:sp>
      <p:pic>
        <p:nvPicPr>
          <p:cNvPr id="3" name="Picture 2">
            <a:extLst>
              <a:ext uri="{FF2B5EF4-FFF2-40B4-BE49-F238E27FC236}">
                <a16:creationId xmlns:a16="http://schemas.microsoft.com/office/drawing/2014/main" id="{4D18032F-992D-484B-BCC8-7E28B69EA373}"/>
              </a:ext>
            </a:extLst>
          </p:cNvPr>
          <p:cNvPicPr>
            <a:picLocks noChangeAspect="1"/>
          </p:cNvPicPr>
          <p:nvPr/>
        </p:nvPicPr>
        <p:blipFill>
          <a:blip r:embed="rId4"/>
          <a:stretch>
            <a:fillRect/>
          </a:stretch>
        </p:blipFill>
        <p:spPr>
          <a:xfrm>
            <a:off x="9493304" y="4661775"/>
            <a:ext cx="1916767" cy="1560759"/>
          </a:xfrm>
          <a:prstGeom prst="rect">
            <a:avLst/>
          </a:prstGeom>
        </p:spPr>
      </p:pic>
    </p:spTree>
    <p:extLst>
      <p:ext uri="{BB962C8B-B14F-4D97-AF65-F5344CB8AC3E}">
        <p14:creationId xmlns:p14="http://schemas.microsoft.com/office/powerpoint/2010/main" val="2509389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9F733-B5ED-ED45-82D2-AADDB5E9B885}"/>
              </a:ext>
            </a:extLst>
          </p:cNvPr>
          <p:cNvSpPr>
            <a:spLocks noGrp="1"/>
          </p:cNvSpPr>
          <p:nvPr>
            <p:ph type="title"/>
          </p:nvPr>
        </p:nvSpPr>
        <p:spPr>
          <a:xfrm>
            <a:off x="1671782" y="1467122"/>
            <a:ext cx="9675668" cy="553998"/>
          </a:xfrm>
        </p:spPr>
        <p:txBody>
          <a:bodyPr/>
          <a:lstStyle/>
          <a:p>
            <a:r>
              <a:rPr lang="en-US" dirty="0"/>
              <a:t>Overview</a:t>
            </a:r>
          </a:p>
        </p:txBody>
      </p:sp>
      <p:sp>
        <p:nvSpPr>
          <p:cNvPr id="3" name="Text Placeholder 2">
            <a:extLst>
              <a:ext uri="{FF2B5EF4-FFF2-40B4-BE49-F238E27FC236}">
                <a16:creationId xmlns:a16="http://schemas.microsoft.com/office/drawing/2014/main" id="{C2CBA6D7-117D-C147-B6EC-02DCFD25DA02}"/>
              </a:ext>
            </a:extLst>
          </p:cNvPr>
          <p:cNvSpPr>
            <a:spLocks noGrp="1"/>
          </p:cNvSpPr>
          <p:nvPr>
            <p:ph type="body" idx="1"/>
          </p:nvPr>
        </p:nvSpPr>
        <p:spPr>
          <a:xfrm>
            <a:off x="1671782" y="2191902"/>
            <a:ext cx="9501043" cy="3816061"/>
          </a:xfrm>
        </p:spPr>
        <p:txBody>
          <a:bodyPr>
            <a:noAutofit/>
          </a:bodyPr>
          <a:lstStyle/>
          <a:p>
            <a:r>
              <a:rPr lang="en-GB" sz="1600" dirty="0">
                <a:solidFill>
                  <a:srgbClr val="8D8D8D"/>
                </a:solidFill>
                <a:effectLst/>
                <a:ea typeface="Calibri" panose="020F0502020204030204" pitchFamily="34" charset="0"/>
                <a:cs typeface="Times New Roman" panose="02020603050405020304" pitchFamily="18" charset="0"/>
              </a:rPr>
              <a:t>ENU successfully tendered to manage the NHS Scotland Assure Research Development and Innovation Service (NHS Assure Research Service ) in late 2021.</a:t>
            </a:r>
          </a:p>
          <a:p>
            <a:endParaRPr lang="en-GB" sz="1600" dirty="0">
              <a:solidFill>
                <a:srgbClr val="8D8D8D"/>
              </a:solidFill>
              <a:effectLst/>
              <a:ea typeface="Calibri" panose="020F0502020204030204" pitchFamily="34" charset="0"/>
              <a:cs typeface="Times New Roman" panose="02020603050405020304" pitchFamily="18" charset="0"/>
            </a:endParaRPr>
          </a:p>
          <a:p>
            <a:r>
              <a:rPr lang="en-GB" sz="1600" dirty="0">
                <a:solidFill>
                  <a:srgbClr val="8D8D8D"/>
                </a:solidFill>
                <a:ea typeface="Calibri" panose="020F0502020204030204" pitchFamily="34" charset="0"/>
                <a:cs typeface="Times New Roman" panose="02020603050405020304" pitchFamily="18" charset="0"/>
              </a:rPr>
              <a:t>£1.55M fund running until 31</a:t>
            </a:r>
            <a:r>
              <a:rPr lang="en-GB" sz="1600" baseline="30000" dirty="0">
                <a:solidFill>
                  <a:srgbClr val="8D8D8D"/>
                </a:solidFill>
                <a:ea typeface="Calibri" panose="020F0502020204030204" pitchFamily="34" charset="0"/>
                <a:cs typeface="Times New Roman" panose="02020603050405020304" pitchFamily="18" charset="0"/>
              </a:rPr>
              <a:t>st</a:t>
            </a:r>
            <a:r>
              <a:rPr lang="en-GB" sz="1600" dirty="0">
                <a:solidFill>
                  <a:srgbClr val="8D8D8D"/>
                </a:solidFill>
                <a:ea typeface="Calibri" panose="020F0502020204030204" pitchFamily="34" charset="0"/>
                <a:cs typeface="Times New Roman" panose="02020603050405020304" pitchFamily="18" charset="0"/>
              </a:rPr>
              <a:t> March 2024.</a:t>
            </a:r>
          </a:p>
          <a:p>
            <a:endParaRPr lang="en-GB" sz="1600" dirty="0">
              <a:solidFill>
                <a:srgbClr val="8D8D8D"/>
              </a:solidFill>
              <a:ea typeface="Calibri" panose="020F0502020204030204" pitchFamily="34" charset="0"/>
              <a:cs typeface="Times New Roman" panose="02020603050405020304" pitchFamily="18" charset="0"/>
            </a:endParaRPr>
          </a:p>
          <a:p>
            <a:r>
              <a:rPr lang="en-GB" sz="1600" dirty="0">
                <a:solidFill>
                  <a:srgbClr val="8D8D8D"/>
                </a:solidFill>
                <a:effectLst/>
                <a:ea typeface="Calibri" panose="020F0502020204030204" pitchFamily="34" charset="0"/>
              </a:rPr>
              <a:t>NHS Scotland Assure exists to improve how we manage risk in the healthcare built environment across Scotland.</a:t>
            </a:r>
          </a:p>
          <a:p>
            <a:endParaRPr lang="en-GB" sz="1600" dirty="0">
              <a:solidFill>
                <a:srgbClr val="8D8D8D"/>
              </a:solidFill>
              <a:effectLst/>
              <a:ea typeface="Calibri" panose="020F0502020204030204" pitchFamily="34" charset="0"/>
            </a:endParaRPr>
          </a:p>
          <a:p>
            <a:r>
              <a:rPr lang="en-GB" sz="1600" dirty="0">
                <a:solidFill>
                  <a:srgbClr val="8D8D8D"/>
                </a:solidFill>
                <a:effectLst/>
                <a:ea typeface="Calibri" panose="020F0502020204030204" pitchFamily="34" charset="0"/>
              </a:rPr>
              <a:t>The NHS Assure Research Service has a remit to achieve a coordinated research portfolio, supporting the development of evidence-based guidance and research, to </a:t>
            </a:r>
            <a:r>
              <a:rPr lang="en-GB" sz="1600" dirty="0">
                <a:solidFill>
                  <a:srgbClr val="8D8D8D"/>
                </a:solidFill>
                <a:ea typeface="Calibri" panose="020F0502020204030204" pitchFamily="34" charset="0"/>
              </a:rPr>
              <a:t>                       </a:t>
            </a:r>
            <a:r>
              <a:rPr lang="en-GB" sz="1600" dirty="0">
                <a:solidFill>
                  <a:srgbClr val="8D8D8D"/>
                </a:solidFill>
                <a:effectLst/>
                <a:ea typeface="Calibri" panose="020F0502020204030204" pitchFamily="34" charset="0"/>
              </a:rPr>
              <a:t>deliver safe healthcare environments that are free from avoidable risk. </a:t>
            </a:r>
            <a:endParaRPr lang="en-GB" sz="1600" dirty="0">
              <a:solidFill>
                <a:srgbClr val="8D8D8D"/>
              </a:solidFill>
              <a:effectLst/>
              <a:ea typeface="Calibri" panose="020F0502020204030204" pitchFamily="34" charset="0"/>
              <a:cs typeface="Times New Roman" panose="02020603050405020304" pitchFamily="18" charset="0"/>
            </a:endParaRPr>
          </a:p>
        </p:txBody>
      </p:sp>
      <p:cxnSp>
        <p:nvCxnSpPr>
          <p:cNvPr id="6" name="Straight Connector 5">
            <a:extLst>
              <a:ext uri="{FF2B5EF4-FFF2-40B4-BE49-F238E27FC236}">
                <a16:creationId xmlns:a16="http://schemas.microsoft.com/office/drawing/2014/main" id="{B3AD26D7-136F-1B40-81F4-F6B8C2A2AB64}"/>
              </a:ext>
            </a:extLst>
          </p:cNvPr>
          <p:cNvCxnSpPr>
            <a:cxnSpLocks/>
          </p:cNvCxnSpPr>
          <p:nvPr/>
        </p:nvCxnSpPr>
        <p:spPr>
          <a:xfrm>
            <a:off x="1784077" y="1155251"/>
            <a:ext cx="1876927"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EE8B2AA7-87FA-4F2C-A029-635F028AA940}"/>
              </a:ext>
            </a:extLst>
          </p:cNvPr>
          <p:cNvPicPr>
            <a:picLocks noChangeAspect="1"/>
          </p:cNvPicPr>
          <p:nvPr/>
        </p:nvPicPr>
        <p:blipFill>
          <a:blip r:embed="rId3"/>
          <a:stretch>
            <a:fillRect/>
          </a:stretch>
        </p:blipFill>
        <p:spPr>
          <a:xfrm>
            <a:off x="9832084" y="4866612"/>
            <a:ext cx="1920406" cy="1560711"/>
          </a:xfrm>
          <a:prstGeom prst="rect">
            <a:avLst/>
          </a:prstGeom>
        </p:spPr>
      </p:pic>
    </p:spTree>
    <p:extLst>
      <p:ext uri="{BB962C8B-B14F-4D97-AF65-F5344CB8AC3E}">
        <p14:creationId xmlns:p14="http://schemas.microsoft.com/office/powerpoint/2010/main" val="891385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9F733-B5ED-ED45-82D2-AADDB5E9B885}"/>
              </a:ext>
            </a:extLst>
          </p:cNvPr>
          <p:cNvSpPr>
            <a:spLocks noGrp="1"/>
          </p:cNvSpPr>
          <p:nvPr>
            <p:ph type="title"/>
          </p:nvPr>
        </p:nvSpPr>
        <p:spPr>
          <a:xfrm>
            <a:off x="1784077" y="1389077"/>
            <a:ext cx="9675668" cy="553998"/>
          </a:xfrm>
        </p:spPr>
        <p:txBody>
          <a:bodyPr/>
          <a:lstStyle/>
          <a:p>
            <a:r>
              <a:rPr lang="en-US" dirty="0"/>
              <a:t>Objectives</a:t>
            </a:r>
          </a:p>
        </p:txBody>
      </p:sp>
      <p:sp>
        <p:nvSpPr>
          <p:cNvPr id="3" name="Text Placeholder 2">
            <a:extLst>
              <a:ext uri="{FF2B5EF4-FFF2-40B4-BE49-F238E27FC236}">
                <a16:creationId xmlns:a16="http://schemas.microsoft.com/office/drawing/2014/main" id="{C2CBA6D7-117D-C147-B6EC-02DCFD25DA02}"/>
              </a:ext>
            </a:extLst>
          </p:cNvPr>
          <p:cNvSpPr>
            <a:spLocks noGrp="1"/>
          </p:cNvSpPr>
          <p:nvPr>
            <p:ph type="body" idx="1"/>
          </p:nvPr>
        </p:nvSpPr>
        <p:spPr>
          <a:xfrm>
            <a:off x="1784077" y="2216334"/>
            <a:ext cx="9102998" cy="3457286"/>
          </a:xfrm>
        </p:spPr>
        <p:txBody>
          <a:bodyPr>
            <a:normAutofit/>
          </a:bodyPr>
          <a:lstStyle/>
          <a:p>
            <a:pPr marL="342900" lvl="0" indent="-342900" algn="just" fontAlgn="base">
              <a:buFont typeface="Arial" panose="020B0604020202020204" pitchFamily="34" charset="0"/>
              <a:buChar char="•"/>
            </a:pPr>
            <a:r>
              <a:rPr lang="en-GB" sz="2000" dirty="0"/>
              <a:t>Increase evidence base in built environment research by stimulating excellent applied and translational research. </a:t>
            </a:r>
          </a:p>
          <a:p>
            <a:pPr marL="342900" lvl="0" indent="-342900" algn="just" fontAlgn="base">
              <a:buFont typeface="Arial" panose="020B0604020202020204" pitchFamily="34" charset="0"/>
              <a:buChar char="•"/>
            </a:pPr>
            <a:r>
              <a:rPr lang="en-GB" sz="2000" dirty="0"/>
              <a:t>Establish critical mass and promote knowledge sharing between investigators by creating a focused internationally competitive multidisciplinary, multiorganisational group, supporting state-of-the-art research excellence. </a:t>
            </a:r>
          </a:p>
          <a:p>
            <a:pPr marL="342900" lvl="0" indent="-342900" algn="just" fontAlgn="base">
              <a:buFont typeface="Arial" panose="020B0604020202020204" pitchFamily="34" charset="0"/>
              <a:buChar char="•"/>
            </a:pPr>
            <a:r>
              <a:rPr lang="en-GB" sz="2000" dirty="0"/>
              <a:t>Increase training, provide support for additional research posts at all levels, promote research career development and extend expertise in research design and methodology. </a:t>
            </a:r>
          </a:p>
          <a:p>
            <a:pPr marL="342900" lvl="0" indent="-342900" algn="just" fontAlgn="base">
              <a:buFont typeface="Arial" panose="020B0604020202020204" pitchFamily="34" charset="0"/>
              <a:buChar char="•"/>
            </a:pPr>
            <a:r>
              <a:rPr lang="en-GB" sz="2000" dirty="0"/>
              <a:t>Promoting and support of research leadership and mentoring. </a:t>
            </a:r>
            <a:endParaRPr lang="en-US" sz="2000" dirty="0"/>
          </a:p>
        </p:txBody>
      </p:sp>
      <p:cxnSp>
        <p:nvCxnSpPr>
          <p:cNvPr id="6" name="Straight Connector 5">
            <a:extLst>
              <a:ext uri="{FF2B5EF4-FFF2-40B4-BE49-F238E27FC236}">
                <a16:creationId xmlns:a16="http://schemas.microsoft.com/office/drawing/2014/main" id="{B3AD26D7-136F-1B40-81F4-F6B8C2A2AB64}"/>
              </a:ext>
            </a:extLst>
          </p:cNvPr>
          <p:cNvCxnSpPr>
            <a:cxnSpLocks/>
          </p:cNvCxnSpPr>
          <p:nvPr/>
        </p:nvCxnSpPr>
        <p:spPr>
          <a:xfrm>
            <a:off x="1784077" y="1115817"/>
            <a:ext cx="1876927"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5E56E637-F505-459E-8AE2-477495031758}"/>
              </a:ext>
            </a:extLst>
          </p:cNvPr>
          <p:cNvPicPr>
            <a:picLocks noChangeAspect="1"/>
          </p:cNvPicPr>
          <p:nvPr/>
        </p:nvPicPr>
        <p:blipFill>
          <a:blip r:embed="rId3"/>
          <a:stretch>
            <a:fillRect/>
          </a:stretch>
        </p:blipFill>
        <p:spPr>
          <a:xfrm>
            <a:off x="9926872" y="4914926"/>
            <a:ext cx="1920406" cy="1560711"/>
          </a:xfrm>
          <a:prstGeom prst="rect">
            <a:avLst/>
          </a:prstGeom>
        </p:spPr>
      </p:pic>
    </p:spTree>
    <p:extLst>
      <p:ext uri="{BB962C8B-B14F-4D97-AF65-F5344CB8AC3E}">
        <p14:creationId xmlns:p14="http://schemas.microsoft.com/office/powerpoint/2010/main" val="1746254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F72900B-66B5-8141-80BD-9B2EB7AF68BF}"/>
              </a:ext>
            </a:extLst>
          </p:cNvPr>
          <p:cNvSpPr/>
          <p:nvPr/>
        </p:nvSpPr>
        <p:spPr>
          <a:xfrm>
            <a:off x="9063318" y="5907741"/>
            <a:ext cx="2707341" cy="6006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Regular"/>
            </a:endParaRPr>
          </a:p>
        </p:txBody>
      </p:sp>
      <p:graphicFrame>
        <p:nvGraphicFramePr>
          <p:cNvPr id="5" name="Table 4">
            <a:extLst>
              <a:ext uri="{FF2B5EF4-FFF2-40B4-BE49-F238E27FC236}">
                <a16:creationId xmlns:a16="http://schemas.microsoft.com/office/drawing/2014/main" id="{15D1F313-FD48-47E1-8109-9F62F3F98AD2}"/>
              </a:ext>
            </a:extLst>
          </p:cNvPr>
          <p:cNvGraphicFramePr>
            <a:graphicFrameLocks noGrp="1"/>
          </p:cNvGraphicFramePr>
          <p:nvPr>
            <p:extLst>
              <p:ext uri="{D42A27DB-BD31-4B8C-83A1-F6EECF244321}">
                <p14:modId xmlns:p14="http://schemas.microsoft.com/office/powerpoint/2010/main" val="3276990905"/>
              </p:ext>
            </p:extLst>
          </p:nvPr>
        </p:nvGraphicFramePr>
        <p:xfrm>
          <a:off x="1255139" y="719777"/>
          <a:ext cx="8595114" cy="5418445"/>
        </p:xfrm>
        <a:graphic>
          <a:graphicData uri="http://schemas.openxmlformats.org/drawingml/2006/table">
            <a:tbl>
              <a:tblPr firstRow="1" firstCol="1" bandRow="1">
                <a:tableStyleId>{5C22544A-7EE6-4342-B048-85BDC9FD1C3A}</a:tableStyleId>
              </a:tblPr>
              <a:tblGrid>
                <a:gridCol w="1014220">
                  <a:extLst>
                    <a:ext uri="{9D8B030D-6E8A-4147-A177-3AD203B41FA5}">
                      <a16:colId xmlns:a16="http://schemas.microsoft.com/office/drawing/2014/main" val="2451383394"/>
                    </a:ext>
                  </a:extLst>
                </a:gridCol>
                <a:gridCol w="2126276">
                  <a:extLst>
                    <a:ext uri="{9D8B030D-6E8A-4147-A177-3AD203B41FA5}">
                      <a16:colId xmlns:a16="http://schemas.microsoft.com/office/drawing/2014/main" val="3326809356"/>
                    </a:ext>
                  </a:extLst>
                </a:gridCol>
                <a:gridCol w="5454618">
                  <a:extLst>
                    <a:ext uri="{9D8B030D-6E8A-4147-A177-3AD203B41FA5}">
                      <a16:colId xmlns:a16="http://schemas.microsoft.com/office/drawing/2014/main" val="2186440233"/>
                    </a:ext>
                  </a:extLst>
                </a:gridCol>
              </a:tblGrid>
              <a:tr h="608060">
                <a:tc>
                  <a:txBody>
                    <a:bodyPr/>
                    <a:lstStyle/>
                    <a:p>
                      <a:pPr>
                        <a:lnSpc>
                          <a:spcPct val="107000"/>
                        </a:lnSpc>
                        <a:spcAft>
                          <a:spcPts val="800"/>
                        </a:spcAft>
                      </a:pPr>
                      <a:r>
                        <a:rPr lang="en-GB" sz="1100">
                          <a:effectLst/>
                        </a:rPr>
                        <a:t>10.00 – 10.15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a:effectLst/>
                        </a:rPr>
                        <a:t>Welcome Address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dirty="0">
                          <a:effectLst/>
                        </a:rPr>
                        <a:t>Maggie Reid, Business Development and Relationship Manager, RIE, Edinburgh Napier University</a:t>
                      </a:r>
                    </a:p>
                    <a:p>
                      <a:pPr>
                        <a:lnSpc>
                          <a:spcPct val="107000"/>
                        </a:lnSpc>
                        <a:spcAft>
                          <a:spcPts val="8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extLst>
                  <a:ext uri="{0D108BD9-81ED-4DB2-BD59-A6C34878D82A}">
                    <a16:rowId xmlns:a16="http://schemas.microsoft.com/office/drawing/2014/main" val="1704179689"/>
                  </a:ext>
                </a:extLst>
              </a:tr>
              <a:tr h="878941">
                <a:tc>
                  <a:txBody>
                    <a:bodyPr/>
                    <a:lstStyle/>
                    <a:p>
                      <a:pPr>
                        <a:lnSpc>
                          <a:spcPct val="107000"/>
                        </a:lnSpc>
                        <a:spcAft>
                          <a:spcPts val="800"/>
                        </a:spcAft>
                      </a:pPr>
                      <a:r>
                        <a:rPr lang="en-GB" sz="1100">
                          <a:effectLst/>
                        </a:rPr>
                        <a:t>10.15 – 10.35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a:effectLst/>
                        </a:rPr>
                        <a:t>NHS Scotland Assure Overview</a:t>
                      </a:r>
                    </a:p>
                    <a:p>
                      <a:pPr>
                        <a:lnSpc>
                          <a:spcPct val="107000"/>
                        </a:lnSpc>
                        <a:spcAft>
                          <a:spcPts val="800"/>
                        </a:spcAft>
                      </a:pPr>
                      <a:r>
                        <a:rPr lang="en-GB" sz="1100" b="0" dirty="0">
                          <a:effectLst/>
                        </a:rPr>
                        <a:t> </a:t>
                      </a:r>
                    </a:p>
                    <a:p>
                      <a:pPr>
                        <a:lnSpc>
                          <a:spcPct val="107000"/>
                        </a:lnSpc>
                        <a:spcAft>
                          <a:spcPts val="800"/>
                        </a:spcAft>
                      </a:pPr>
                      <a:r>
                        <a:rPr lang="en-GB" sz="1100" b="0" dirty="0">
                          <a:effectLst/>
                        </a:rPr>
                        <a:t>NHS Scotland Assure Research Service Overview</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a:effectLst/>
                        </a:rPr>
                        <a:t>Julie Critchley, Director NHS Scotland Assure </a:t>
                      </a:r>
                    </a:p>
                    <a:p>
                      <a:pPr>
                        <a:lnSpc>
                          <a:spcPct val="107000"/>
                        </a:lnSpc>
                        <a:spcAft>
                          <a:spcPts val="800"/>
                        </a:spcAft>
                      </a:pPr>
                      <a:r>
                        <a:rPr lang="en-GB" sz="1100" b="0" dirty="0">
                          <a:effectLst/>
                        </a:rPr>
                        <a:t> </a:t>
                      </a:r>
                    </a:p>
                    <a:p>
                      <a:pPr>
                        <a:lnSpc>
                          <a:spcPct val="107000"/>
                        </a:lnSpc>
                        <a:spcAft>
                          <a:spcPts val="800"/>
                        </a:spcAft>
                      </a:pPr>
                      <a:r>
                        <a:rPr lang="en-GB" sz="1100" b="0" dirty="0">
                          <a:effectLst/>
                        </a:rPr>
                        <a:t>Dr. Geraldine O’Brien, Interim Lead Research and Intelligence, NHS National Services Scotland</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extLst>
                  <a:ext uri="{0D108BD9-81ED-4DB2-BD59-A6C34878D82A}">
                    <a16:rowId xmlns:a16="http://schemas.microsoft.com/office/drawing/2014/main" val="4250786123"/>
                  </a:ext>
                </a:extLst>
              </a:tr>
              <a:tr h="410669">
                <a:tc>
                  <a:txBody>
                    <a:bodyPr/>
                    <a:lstStyle/>
                    <a:p>
                      <a:pPr>
                        <a:lnSpc>
                          <a:spcPct val="107000"/>
                        </a:lnSpc>
                        <a:spcAft>
                          <a:spcPts val="800"/>
                        </a:spcAft>
                      </a:pPr>
                      <a:r>
                        <a:rPr lang="en-GB" sz="1100" dirty="0">
                          <a:effectLst/>
                        </a:rPr>
                        <a:t>10.35 – 11.00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a:effectLst/>
                        </a:rPr>
                        <a:t>Infection Prevention and Control Takes Centre Stage</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a:effectLst/>
                        </a:rPr>
                        <a:t>Prof. Stephanie Dancer, School of Applied Sciences, Edinburgh Napier University</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extLst>
                  <a:ext uri="{0D108BD9-81ED-4DB2-BD59-A6C34878D82A}">
                    <a16:rowId xmlns:a16="http://schemas.microsoft.com/office/drawing/2014/main" val="3542498652"/>
                  </a:ext>
                </a:extLst>
              </a:tr>
              <a:tr h="435124">
                <a:tc>
                  <a:txBody>
                    <a:bodyPr/>
                    <a:lstStyle/>
                    <a:p>
                      <a:pPr>
                        <a:lnSpc>
                          <a:spcPct val="107000"/>
                        </a:lnSpc>
                        <a:spcAft>
                          <a:spcPts val="800"/>
                        </a:spcAft>
                      </a:pPr>
                      <a:r>
                        <a:rPr lang="en-GB" sz="1100" dirty="0">
                          <a:effectLst/>
                        </a:rPr>
                        <a:t>11.00 – 11.15</a:t>
                      </a:r>
                    </a:p>
                    <a:p>
                      <a:pPr>
                        <a:lnSpc>
                          <a:spcPct val="107000"/>
                        </a:lnSpc>
                        <a:spcAft>
                          <a:spcPts val="8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a:effectLst/>
                        </a:rPr>
                        <a:t> </a:t>
                      </a:r>
                      <a:endParaRPr lang="en-GB" sz="1100" b="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1" dirty="0">
                          <a:effectLst/>
                        </a:rPr>
                        <a:t>Tea/Coffee Break</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extLst>
                  <a:ext uri="{0D108BD9-81ED-4DB2-BD59-A6C34878D82A}">
                    <a16:rowId xmlns:a16="http://schemas.microsoft.com/office/drawing/2014/main" val="173087743"/>
                  </a:ext>
                </a:extLst>
              </a:tr>
              <a:tr h="527841">
                <a:tc>
                  <a:txBody>
                    <a:bodyPr/>
                    <a:lstStyle/>
                    <a:p>
                      <a:pPr>
                        <a:lnSpc>
                          <a:spcPct val="107000"/>
                        </a:lnSpc>
                        <a:spcAft>
                          <a:spcPts val="800"/>
                        </a:spcAft>
                      </a:pPr>
                      <a:r>
                        <a:rPr lang="en-GB" sz="1100" dirty="0">
                          <a:effectLst/>
                        </a:rPr>
                        <a:t>11.15 – 11.30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kern="1200" dirty="0">
                          <a:solidFill>
                            <a:schemeClr val="dk1"/>
                          </a:solidFill>
                          <a:effectLst/>
                          <a:latin typeface="+mn-lt"/>
                          <a:ea typeface="+mn-ea"/>
                          <a:cs typeface="+mn-cs"/>
                        </a:rPr>
                        <a:t>Clinical Risks Associated with Waterborne and Airborne Microorganisms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i="0" kern="1200" dirty="0">
                          <a:solidFill>
                            <a:schemeClr val="dk1"/>
                          </a:solidFill>
                          <a:effectLst/>
                          <a:latin typeface="+mn-lt"/>
                          <a:ea typeface="+mn-ea"/>
                          <a:cs typeface="+mn-cs"/>
                        </a:rPr>
                        <a:t>Paul Weaving – Nurse Consultant, NHS Scotland Assure</a:t>
                      </a:r>
                      <a:endParaRPr lang="en-GB" sz="1100" b="0" i="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extLst>
                  <a:ext uri="{0D108BD9-81ED-4DB2-BD59-A6C34878D82A}">
                    <a16:rowId xmlns:a16="http://schemas.microsoft.com/office/drawing/2014/main" val="3430977078"/>
                  </a:ext>
                </a:extLst>
              </a:tr>
              <a:tr h="641136">
                <a:tc>
                  <a:txBody>
                    <a:bodyPr/>
                    <a:lstStyle/>
                    <a:p>
                      <a:pPr>
                        <a:lnSpc>
                          <a:spcPct val="107000"/>
                        </a:lnSpc>
                        <a:spcAft>
                          <a:spcPts val="800"/>
                        </a:spcAft>
                      </a:pPr>
                      <a:r>
                        <a:rPr lang="en-GB" sz="1100">
                          <a:effectLst/>
                        </a:rPr>
                        <a:t>11.30 - 11.50</a:t>
                      </a:r>
                    </a:p>
                    <a:p>
                      <a:pPr>
                        <a:lnSpc>
                          <a:spcPct val="107000"/>
                        </a:lnSpc>
                        <a:spcAft>
                          <a:spcPts val="8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a:effectLst/>
                        </a:rPr>
                        <a:t>Examining domestic water systems and ventilation design systems in the healthcare environment</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err="1">
                          <a:effectLst/>
                        </a:rPr>
                        <a:t>Dr.</a:t>
                      </a:r>
                      <a:r>
                        <a:rPr lang="en-GB" sz="1100" b="0" dirty="0">
                          <a:effectLst/>
                        </a:rPr>
                        <a:t> Richard Beattie, Senior Engineer NHS Scotland Assure</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extLst>
                  <a:ext uri="{0D108BD9-81ED-4DB2-BD59-A6C34878D82A}">
                    <a16:rowId xmlns:a16="http://schemas.microsoft.com/office/drawing/2014/main" val="2884157283"/>
                  </a:ext>
                </a:extLst>
              </a:tr>
              <a:tr h="0">
                <a:tc>
                  <a:txBody>
                    <a:bodyPr/>
                    <a:lstStyle/>
                    <a:p>
                      <a:pPr>
                        <a:lnSpc>
                          <a:spcPct val="107000"/>
                        </a:lnSpc>
                        <a:spcAft>
                          <a:spcPts val="800"/>
                        </a:spcAft>
                      </a:pPr>
                      <a:r>
                        <a:rPr lang="en-GB" sz="1100">
                          <a:effectLst/>
                        </a:rPr>
                        <a:t>11.50 – 12.10</a:t>
                      </a:r>
                    </a:p>
                    <a:p>
                      <a:pPr>
                        <a:lnSpc>
                          <a:spcPct val="107000"/>
                        </a:lnSpc>
                        <a:spcAft>
                          <a:spcPts val="800"/>
                        </a:spcAft>
                      </a:pPr>
                      <a:r>
                        <a:rPr lang="en-GB" sz="1100">
                          <a:effectLst/>
                        </a:rPr>
                        <a:t> </a:t>
                      </a:r>
                    </a:p>
                    <a:p>
                      <a:pPr>
                        <a:lnSpc>
                          <a:spcPct val="107000"/>
                        </a:lnSpc>
                        <a:spcAft>
                          <a:spcPts val="80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a:effectLst/>
                        </a:rPr>
                        <a:t>Project mechanics – themes, objectives and process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a:effectLst/>
                        </a:rPr>
                        <a:t>Linda Johnston, Project Manager, Edinburgh Napier University</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extLst>
                  <a:ext uri="{0D108BD9-81ED-4DB2-BD59-A6C34878D82A}">
                    <a16:rowId xmlns:a16="http://schemas.microsoft.com/office/drawing/2014/main" val="28008279"/>
                  </a:ext>
                </a:extLst>
              </a:tr>
              <a:tr h="435124">
                <a:tc>
                  <a:txBody>
                    <a:bodyPr/>
                    <a:lstStyle/>
                    <a:p>
                      <a:pPr>
                        <a:lnSpc>
                          <a:spcPct val="107000"/>
                        </a:lnSpc>
                        <a:spcAft>
                          <a:spcPts val="800"/>
                        </a:spcAft>
                      </a:pPr>
                      <a:r>
                        <a:rPr lang="en-GB" sz="1100" dirty="0">
                          <a:effectLst/>
                        </a:rPr>
                        <a:t>12.10 – 12.55</a:t>
                      </a:r>
                    </a:p>
                    <a:p>
                      <a:pPr>
                        <a:lnSpc>
                          <a:spcPct val="107000"/>
                        </a:lnSpc>
                        <a:spcAft>
                          <a:spcPts val="8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1" dirty="0">
                          <a:effectLst/>
                        </a:rPr>
                        <a:t>Q &amp; A</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a:effectLst/>
                        </a:rPr>
                        <a:t> </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extLst>
                  <a:ext uri="{0D108BD9-81ED-4DB2-BD59-A6C34878D82A}">
                    <a16:rowId xmlns:a16="http://schemas.microsoft.com/office/drawing/2014/main" val="1547930434"/>
                  </a:ext>
                </a:extLst>
              </a:tr>
              <a:tr h="592556">
                <a:tc>
                  <a:txBody>
                    <a:bodyPr/>
                    <a:lstStyle/>
                    <a:p>
                      <a:pPr>
                        <a:lnSpc>
                          <a:spcPct val="107000"/>
                        </a:lnSpc>
                        <a:spcAft>
                          <a:spcPts val="800"/>
                        </a:spcAft>
                      </a:pPr>
                      <a:r>
                        <a:rPr lang="en-GB" sz="1100" dirty="0">
                          <a:effectLst/>
                        </a:rPr>
                        <a:t>12.55 – 13.00</a:t>
                      </a:r>
                    </a:p>
                    <a:p>
                      <a:pPr>
                        <a:lnSpc>
                          <a:spcPct val="107000"/>
                        </a:lnSpc>
                        <a:spcAft>
                          <a:spcPts val="80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a:effectLst/>
                        </a:rPr>
                        <a:t>Closing Remarks</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tc>
                  <a:txBody>
                    <a:bodyPr/>
                    <a:lstStyle/>
                    <a:p>
                      <a:pPr>
                        <a:lnSpc>
                          <a:spcPct val="107000"/>
                        </a:lnSpc>
                        <a:spcAft>
                          <a:spcPts val="800"/>
                        </a:spcAft>
                      </a:pPr>
                      <a:r>
                        <a:rPr lang="en-GB" sz="1100" b="0" dirty="0">
                          <a:effectLst/>
                        </a:rPr>
                        <a:t>Prof. Nick </a:t>
                      </a:r>
                      <a:r>
                        <a:rPr lang="en-US" sz="1100" b="0" dirty="0">
                          <a:effectLst/>
                        </a:rPr>
                        <a:t>Antonopoulos, Deputy Vice Chancellor and Vice Principal of Research and Innovation, Edinburgh Napier University</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38422" marR="38422" marT="0" marB="0"/>
                </a:tc>
                <a:extLst>
                  <a:ext uri="{0D108BD9-81ED-4DB2-BD59-A6C34878D82A}">
                    <a16:rowId xmlns:a16="http://schemas.microsoft.com/office/drawing/2014/main" val="3251800810"/>
                  </a:ext>
                </a:extLst>
              </a:tr>
            </a:tbl>
          </a:graphicData>
        </a:graphic>
      </p:graphicFrame>
      <p:pic>
        <p:nvPicPr>
          <p:cNvPr id="2" name="Picture 1">
            <a:extLst>
              <a:ext uri="{FF2B5EF4-FFF2-40B4-BE49-F238E27FC236}">
                <a16:creationId xmlns:a16="http://schemas.microsoft.com/office/drawing/2014/main" id="{68C3D78F-E6A1-43F4-B3B2-2E10A9ADE3CD}"/>
              </a:ext>
            </a:extLst>
          </p:cNvPr>
          <p:cNvPicPr>
            <a:picLocks noChangeAspect="1"/>
          </p:cNvPicPr>
          <p:nvPr/>
        </p:nvPicPr>
        <p:blipFill>
          <a:blip r:embed="rId3"/>
          <a:stretch>
            <a:fillRect/>
          </a:stretch>
        </p:blipFill>
        <p:spPr>
          <a:xfrm>
            <a:off x="10133926" y="4823673"/>
            <a:ext cx="1920406" cy="1560711"/>
          </a:xfrm>
          <a:prstGeom prst="rect">
            <a:avLst/>
          </a:prstGeom>
        </p:spPr>
      </p:pic>
    </p:spTree>
    <p:extLst>
      <p:ext uri="{BB962C8B-B14F-4D97-AF65-F5344CB8AC3E}">
        <p14:creationId xmlns:p14="http://schemas.microsoft.com/office/powerpoint/2010/main" val="4027956526"/>
      </p:ext>
    </p:extLst>
  </p:cSld>
  <p:clrMapOvr>
    <a:masterClrMapping/>
  </p:clrMapOvr>
  <mc:AlternateContent xmlns:mc="http://schemas.openxmlformats.org/markup-compatibility/2006" xmlns:p14="http://schemas.microsoft.com/office/powerpoint/2010/main">
    <mc:Choice Requires="p14">
      <p:transition spd="med" p14:dur="700" advClick="0" advTm="7000">
        <p:fade/>
      </p:transition>
    </mc:Choice>
    <mc:Fallback xmlns="">
      <p:transition spd="med" advClick="0" advTm="7000">
        <p:fade/>
      </p:transition>
    </mc:Fallback>
  </mc:AlternateContent>
</p:sld>
</file>

<file path=ppt/theme/theme1.xml><?xml version="1.0" encoding="utf-8"?>
<a:theme xmlns:a="http://schemas.openxmlformats.org/drawingml/2006/main" name="ENU Corporate General">
  <a:themeElements>
    <a:clrScheme name="ENU General Palette">
      <a:dk1>
        <a:srgbClr val="272928"/>
      </a:dk1>
      <a:lt1>
        <a:srgbClr val="FFFFFF"/>
      </a:lt1>
      <a:dk2>
        <a:srgbClr val="E82340"/>
      </a:dk2>
      <a:lt2>
        <a:srgbClr val="E9E9E9"/>
      </a:lt2>
      <a:accent1>
        <a:srgbClr val="62B0DC"/>
      </a:accent1>
      <a:accent2>
        <a:srgbClr val="FFCD02"/>
      </a:accent2>
      <a:accent3>
        <a:srgbClr val="849FA4"/>
      </a:accent3>
      <a:accent4>
        <a:srgbClr val="E82340"/>
      </a:accent4>
      <a:accent5>
        <a:srgbClr val="1B1E1E"/>
      </a:accent5>
      <a:accent6>
        <a:srgbClr val="DBDDDB"/>
      </a:accent6>
      <a:hlink>
        <a:srgbClr val="309AD0"/>
      </a:hlink>
      <a:folHlink>
        <a:srgbClr val="1A1E1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NU General Template PPT_101120.potx  -  Read-Only" id="{AE02DF32-AF0E-4F3E-9A9B-BA811513FF2A}" vid="{6FBF81F3-6897-472B-A3A8-4688DFA6E0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Lunch &amp; Lern slides</Template>
  <TotalTime>290</TotalTime>
  <Words>984</Words>
  <Application>Microsoft Office PowerPoint</Application>
  <PresentationFormat>Widescreen</PresentationFormat>
  <Paragraphs>80</Paragraphs>
  <Slides>4</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Arial Bold</vt:lpstr>
      <vt:lpstr>Arial Regular</vt:lpstr>
      <vt:lpstr>Calibri</vt:lpstr>
      <vt:lpstr>Calibri Light</vt:lpstr>
      <vt:lpstr>Times New Roman</vt:lpstr>
      <vt:lpstr>Wingdings</vt:lpstr>
      <vt:lpstr>ENU Corporate General</vt:lpstr>
      <vt:lpstr>NHS Scotland Assure Research &amp; Innovation Service Fund</vt:lpstr>
      <vt:lpstr>Overview</vt:lpstr>
      <vt:lpstr>Objectives</vt:lpstr>
      <vt:lpstr>PowerPoint Presentation</vt:lpstr>
    </vt:vector>
  </TitlesOfParts>
  <Company>Edinburgh Napier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NHS Scotland Assure Research &amp; Innovation Service Fund</dc:title>
  <dc:creator>Parsons, Linda Johnston</dc:creator>
  <cp:lastModifiedBy>Reid, Maggie</cp:lastModifiedBy>
  <cp:revision>20</cp:revision>
  <cp:lastPrinted>2019-04-04T16:32:46Z</cp:lastPrinted>
  <dcterms:created xsi:type="dcterms:W3CDTF">2022-06-03T13:46:48Z</dcterms:created>
  <dcterms:modified xsi:type="dcterms:W3CDTF">2022-06-23T18:00:48Z</dcterms:modified>
</cp:coreProperties>
</file>