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8" r:id="rId5"/>
    <p:sldId id="322" r:id="rId6"/>
    <p:sldId id="344" r:id="rId7"/>
    <p:sldId id="324" r:id="rId8"/>
    <p:sldId id="343" r:id="rId9"/>
    <p:sldId id="328" r:id="rId10"/>
    <p:sldId id="329" r:id="rId11"/>
    <p:sldId id="333" r:id="rId12"/>
    <p:sldId id="335" r:id="rId13"/>
    <p:sldId id="336" r:id="rId14"/>
    <p:sldId id="337" r:id="rId15"/>
    <p:sldId id="338" r:id="rId16"/>
    <p:sldId id="339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42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 Dickens" initials="d" lastIdx="64" clrIdx="0"/>
  <p:cmAuthor id="1" name="Paolina Leseva" initials="PL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383"/>
    <a:srgbClr val="00A2E5"/>
    <a:srgbClr val="58792D"/>
    <a:srgbClr val="004785"/>
    <a:srgbClr val="009C97"/>
    <a:srgbClr val="D52717"/>
    <a:srgbClr val="004380"/>
    <a:srgbClr val="0096DC"/>
    <a:srgbClr val="000000"/>
    <a:srgbClr val="3F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6768" autoAdjust="0"/>
  </p:normalViewPr>
  <p:slideViewPr>
    <p:cSldViewPr>
      <p:cViewPr varScale="1">
        <p:scale>
          <a:sx n="62" d="100"/>
          <a:sy n="62" d="100"/>
        </p:scale>
        <p:origin x="15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EF15-23F8-4B4A-BB2A-5FD6C502A548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EE76-0D29-4B4B-96FD-336FB5108A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17FF-C01E-4DF4-8C19-9EDB99857DB9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5C611-6E9D-49F5-B213-C7240C7F0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900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4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1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6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54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40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93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3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6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8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9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0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8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5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48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7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8831"/>
            <a:ext cx="8208912" cy="6446790"/>
          </a:xfrm>
          <a:prstGeom prst="rect">
            <a:avLst/>
          </a:prstGeom>
          <a:noFill/>
        </p:spPr>
      </p:pic>
      <p:sp>
        <p:nvSpPr>
          <p:cNvPr id="6" name="Oval 5"/>
          <p:cNvSpPr/>
          <p:nvPr userDrawn="1"/>
        </p:nvSpPr>
        <p:spPr>
          <a:xfrm>
            <a:off x="6471592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0" name="Straight Connector 9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9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3573016"/>
            <a:ext cx="4061709" cy="4061709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5580112" y="3573016"/>
            <a:ext cx="1008112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14" name="Straight Connector 13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86829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3573016"/>
            <a:ext cx="4061709" cy="4061709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5580112" y="3573016"/>
            <a:ext cx="1008112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12" name="Straight Connector 11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47429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3573016"/>
            <a:ext cx="4061709" cy="4061709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5580112" y="3573016"/>
            <a:ext cx="1008112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12" name="Straight Connector 11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85860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62754" y="2615645"/>
            <a:ext cx="5600584" cy="5600584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3491880" y="5415937"/>
            <a:ext cx="2232248" cy="223224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17754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62754" y="2615645"/>
            <a:ext cx="5600584" cy="5600584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3491880" y="5415937"/>
            <a:ext cx="2232248" cy="223224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55645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62754" y="2615645"/>
            <a:ext cx="5600584" cy="5600584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3491880" y="5415937"/>
            <a:ext cx="2232248" cy="223224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815299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03" y="3140969"/>
            <a:ext cx="6357825" cy="4993056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5076056" y="2852936"/>
            <a:ext cx="1588249" cy="158808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89581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3849">
            <a:off x="-907850" y="5445224"/>
            <a:ext cx="2676340" cy="2101837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899592" y="522920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693253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19" y="1046121"/>
            <a:ext cx="10543475" cy="8280215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106558" y="1913467"/>
            <a:ext cx="1424288" cy="1440300"/>
          </a:xfrm>
          <a:prstGeom prst="ellipse">
            <a:avLst/>
          </a:prstGeom>
          <a:solidFill>
            <a:srgbClr val="0096DC">
              <a:alpha val="89804"/>
            </a:srgbClr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15816" y="3140968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rgbClr val="00A2E5"/>
                </a:solidFill>
                <a:latin typeface="Arial" pitchFamily="34" charset="0"/>
                <a:cs typeface="Arial" pitchFamily="34" charset="0"/>
              </a:rPr>
              <a:t>“</a:t>
            </a:r>
          </a:p>
        </p:txBody>
      </p:sp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2280552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art or END slide (small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7291">
            <a:off x="7574802" y="5347580"/>
            <a:ext cx="2973862" cy="2335493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7404356" y="6453336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93717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28393"/>
            <a:ext cx="5863476" cy="5863476"/>
          </a:xfrm>
          <a:prstGeom prst="rect">
            <a:avLst/>
          </a:prstGeom>
          <a:noFill/>
        </p:spPr>
      </p:pic>
      <p:sp>
        <p:nvSpPr>
          <p:cNvPr id="9" name="Oval 8"/>
          <p:cNvSpPr/>
          <p:nvPr userDrawn="1"/>
        </p:nvSpPr>
        <p:spPr>
          <a:xfrm>
            <a:off x="6471592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4" name="Straight Connector 13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476672" y="2276872"/>
            <a:ext cx="12105139" cy="2880320"/>
            <a:chOff x="-1116632" y="2636912"/>
            <a:chExt cx="8821489" cy="209900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Donut 6"/>
            <p:cNvSpPr/>
            <p:nvPr/>
          </p:nvSpPr>
          <p:spPr>
            <a:xfrm>
              <a:off x="-31152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24177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830539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Connector 13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116632" y="2636912"/>
            <a:ext cx="11089232" cy="2099002"/>
            <a:chOff x="-1260648" y="2636912"/>
            <a:chExt cx="11412760" cy="21602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1260648" y="3717032"/>
              <a:ext cx="114127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524328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86003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nut 7"/>
            <p:cNvSpPr/>
            <p:nvPr/>
          </p:nvSpPr>
          <p:spPr>
            <a:xfrm>
              <a:off x="-432048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2195736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860032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7524328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Connector 15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 userDrawn="1"/>
        </p:nvGrpSpPr>
        <p:grpSpPr>
          <a:xfrm>
            <a:off x="-972616" y="2924944"/>
            <a:ext cx="10873208" cy="1683569"/>
            <a:chOff x="-1044624" y="6858000"/>
            <a:chExt cx="10873208" cy="168356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044624" y="7677472"/>
              <a:ext cx="10873208" cy="2231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018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7254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6490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nut 7"/>
            <p:cNvSpPr/>
            <p:nvPr/>
          </p:nvSpPr>
          <p:spPr>
            <a:xfrm>
              <a:off x="-398861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16490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37254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8018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12360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Donut 12"/>
            <p:cNvSpPr/>
            <p:nvPr/>
          </p:nvSpPr>
          <p:spPr>
            <a:xfrm>
              <a:off x="7812360" y="6858000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Connector 17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verlapping circles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79712" y="1256566"/>
            <a:ext cx="5077072" cy="4797152"/>
            <a:chOff x="1979712" y="1256566"/>
            <a:chExt cx="5077072" cy="4797152"/>
          </a:xfrm>
        </p:grpSpPr>
        <p:sp>
          <p:nvSpPr>
            <p:cNvPr id="3" name="Donut 2"/>
            <p:cNvSpPr/>
            <p:nvPr/>
          </p:nvSpPr>
          <p:spPr>
            <a:xfrm>
              <a:off x="1979712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4176464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3059832" y="1256566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hree overlapping circles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79712" y="1256566"/>
            <a:ext cx="5077072" cy="4797152"/>
            <a:chOff x="1979712" y="1256566"/>
            <a:chExt cx="5077072" cy="4797152"/>
          </a:xfrm>
        </p:grpSpPr>
        <p:sp>
          <p:nvSpPr>
            <p:cNvPr id="3" name="Donut 2"/>
            <p:cNvSpPr/>
            <p:nvPr/>
          </p:nvSpPr>
          <p:spPr>
            <a:xfrm>
              <a:off x="1979712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4176464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3059832" y="1256566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36388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NHS NSS chart, 2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24544" y="1772816"/>
            <a:ext cx="9217024" cy="5283968"/>
            <a:chOff x="-324544" y="1772816"/>
            <a:chExt cx="9217024" cy="52839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nut 6"/>
            <p:cNvSpPr/>
            <p:nvPr/>
          </p:nvSpPr>
          <p:spPr>
            <a:xfrm>
              <a:off x="3923928" y="1772816"/>
              <a:ext cx="1611560" cy="1611560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68152" y="2177480"/>
              <a:ext cx="2115616" cy="2115616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104456" y="5229200"/>
              <a:ext cx="1827584" cy="1827584"/>
            </a:xfrm>
            <a:prstGeom prst="donut">
              <a:avLst>
                <a:gd name="adj" fmla="val 8546"/>
              </a:avLst>
            </a:prstGeom>
            <a:solidFill>
              <a:srgbClr val="004785"/>
            </a:solidFill>
            <a:ln>
              <a:solidFill>
                <a:srgbClr val="0047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rgbClr val="0047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6084168" y="4221088"/>
              <a:ext cx="2259632" cy="225963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4" name="Straight Connector 23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NHS NSS chart,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24544" y="1772816"/>
            <a:ext cx="9217024" cy="5283968"/>
            <a:chOff x="-324544" y="1772816"/>
            <a:chExt cx="9217024" cy="52839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nut 6"/>
            <p:cNvSpPr/>
            <p:nvPr/>
          </p:nvSpPr>
          <p:spPr>
            <a:xfrm>
              <a:off x="3923928" y="1772816"/>
              <a:ext cx="1611560" cy="1611560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68152" y="2177480"/>
              <a:ext cx="2115616" cy="2115616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104456" y="5229200"/>
              <a:ext cx="1827584" cy="1827584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rgbClr val="0047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rgbClr val="0047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6084168" y="4221088"/>
              <a:ext cx="2259632" cy="2259632"/>
            </a:xfrm>
            <a:prstGeom prst="donut">
              <a:avLst>
                <a:gd name="adj" fmla="val 8546"/>
              </a:avLst>
            </a:prstGeom>
            <a:solidFill>
              <a:srgbClr val="6C2383"/>
            </a:solidFill>
            <a:ln>
              <a:solidFill>
                <a:srgbClr val="6C23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rgbClr val="00A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6" name="Straight Connector 25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  <p:extLst>
      <p:ext uri="{BB962C8B-B14F-4D97-AF65-F5344CB8AC3E}">
        <p14:creationId xmlns:p14="http://schemas.microsoft.com/office/powerpoint/2010/main" val="1792102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HAI left top and circle acc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0771">
            <a:off x="6556170" y="4797153"/>
            <a:ext cx="3992422" cy="3135410"/>
          </a:xfrm>
          <a:prstGeom prst="rect">
            <a:avLst/>
          </a:prstGeom>
        </p:spPr>
      </p:pic>
      <p:cxnSp>
        <p:nvCxnSpPr>
          <p:cNvPr id="7" name="Straight Connector 6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 title="NHS Scotland Assure building ic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01982"/>
            <a:ext cx="1052736" cy="971268"/>
          </a:xfrm>
          <a:prstGeom prst="rect">
            <a:avLst/>
          </a:prstGeom>
        </p:spPr>
      </p:pic>
      <p:cxnSp>
        <p:nvCxnSpPr>
          <p:cNvPr id="5" name="Straight Connector 4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 displaying clipboard with checklist, with tasks checked off / marked as complete" title="NHS Scotland Assure checklist ic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01757"/>
            <a:ext cx="1052736" cy="971718"/>
          </a:xfrm>
          <a:prstGeom prst="rect">
            <a:avLst/>
          </a:prstGeom>
        </p:spPr>
      </p:pic>
      <p:cxnSp>
        <p:nvCxnSpPr>
          <p:cNvPr id="5" name="Straight Connector 4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displaying NHS engineer checking a wiring circuit." title="NHS Scotland Assure Branding circle with image of engine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28393"/>
            <a:ext cx="5863476" cy="5863476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6471592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3" name="Straight Connector 12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25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 displaying group of people with caring hand underneath supporting them." title="NHS Scotland Assure caring ic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01757"/>
            <a:ext cx="1052736" cy="971718"/>
          </a:xfrm>
          <a:prstGeom prst="rect">
            <a:avLst/>
          </a:prstGeom>
        </p:spPr>
      </p:pic>
      <p:cxnSp>
        <p:nvCxnSpPr>
          <p:cNvPr id="5" name="Straight Connector 4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428393"/>
            <a:ext cx="5863476" cy="5863476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6471592" y="39330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2" name="Straight Connector 11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5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Right cor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cleaning sta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979" y="1646613"/>
            <a:ext cx="7120382" cy="7120382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2195736" y="1646613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4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Right cor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cleaning staff walking through an NHS building" title="NHS Scotland Assure Branding circle with image of engine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979" y="1646613"/>
            <a:ext cx="7120382" cy="7120382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2195736" y="1646613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8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Right corn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displaying two NHS engineers passing each other on escalators with toolbox." title="NHS Scotland Assure Branding circle with image of enginee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979" y="1646613"/>
            <a:ext cx="7120382" cy="7120382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2195736" y="1646613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Full_Branding_Circle_Image_Left cor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727293"/>
            <a:ext cx="9577064" cy="7521254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716016" y="3573016"/>
            <a:ext cx="2060848" cy="206084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displaying text: NHS Scotland Assure - Quality in the healthcare environment" title="NHS Scotland Assur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2124743" cy="557259"/>
          </a:xfrm>
          <a:prstGeom prst="rect">
            <a:avLst/>
          </a:prstGeom>
        </p:spPr>
      </p:pic>
      <p:cxnSp>
        <p:nvCxnSpPr>
          <p:cNvPr id="11" name="Straight Connector 10" descr="Decorative image" title="NHS Scotland Assure Branding Line"/>
          <p:cNvCxnSpPr/>
          <p:nvPr userDrawn="1"/>
        </p:nvCxnSpPr>
        <p:spPr>
          <a:xfrm>
            <a:off x="-36512" y="702000"/>
            <a:ext cx="2106000" cy="0"/>
          </a:xfrm>
          <a:prstGeom prst="line">
            <a:avLst/>
          </a:prstGeom>
          <a:ln>
            <a:solidFill>
              <a:srgbClr val="00A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75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HAI Top Left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 descr="Decorative image" title="NHS Scotland Assure brand identifier line"/>
          <p:cNvCxnSpPr/>
          <p:nvPr userDrawn="1"/>
        </p:nvCxnSpPr>
        <p:spPr>
          <a:xfrm>
            <a:off x="-180528" y="692696"/>
            <a:ext cx="1872000" cy="0"/>
          </a:xfrm>
          <a:prstGeom prst="line">
            <a:avLst/>
          </a:prstGeom>
          <a:ln>
            <a:solidFill>
              <a:srgbClr val="00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 title="NHS Scotland Assure brand identifier"/>
          <p:cNvSpPr txBox="1"/>
          <p:nvPr userDrawn="1"/>
        </p:nvSpPr>
        <p:spPr>
          <a:xfrm>
            <a:off x="143000" y="450000"/>
            <a:ext cx="1692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rgbClr val="004785"/>
                </a:solidFill>
              </a:rPr>
              <a:t>NHS Scotland Assure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31D5-9236-40CD-824A-4C02B038476C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48CA-DCCC-466D-999D-7D46562FC3F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Image displaying text: NHS National Services Scotland" title="NSS Logo"/>
          <p:cNvPicPr>
            <a:picLocks noChangeAspect="1"/>
          </p:cNvPicPr>
          <p:nvPr userDrawn="1"/>
        </p:nvPicPr>
        <p:blipFill>
          <a:blip r:embed="rId32" cstate="screen"/>
          <a:stretch>
            <a:fillRect/>
          </a:stretch>
        </p:blipFill>
        <p:spPr>
          <a:xfrm>
            <a:off x="7740352" y="168830"/>
            <a:ext cx="1210565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4" r:id="rId2"/>
    <p:sldLayoutId id="2147483682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53" r:id="rId9"/>
    <p:sldLayoutId id="2147483683" r:id="rId10"/>
    <p:sldLayoutId id="2147483689" r:id="rId11"/>
    <p:sldLayoutId id="2147483690" r:id="rId12"/>
    <p:sldLayoutId id="2147483696" r:id="rId13"/>
    <p:sldLayoutId id="2147483695" r:id="rId14"/>
    <p:sldLayoutId id="2147483694" r:id="rId15"/>
    <p:sldLayoutId id="2147483693" r:id="rId16"/>
    <p:sldLayoutId id="2147483692" r:id="rId17"/>
    <p:sldLayoutId id="2147483691" r:id="rId18"/>
    <p:sldLayoutId id="2147483697" r:id="rId19"/>
    <p:sldLayoutId id="2147483668" r:id="rId20"/>
    <p:sldLayoutId id="2147483667" r:id="rId21"/>
    <p:sldLayoutId id="2147483669" r:id="rId22"/>
    <p:sldLayoutId id="2147483670" r:id="rId23"/>
    <p:sldLayoutId id="2147483680" r:id="rId24"/>
    <p:sldLayoutId id="2147483671" r:id="rId25"/>
    <p:sldLayoutId id="2147483679" r:id="rId26"/>
    <p:sldLayoutId id="2147483666" r:id="rId27"/>
    <p:sldLayoutId id="2147483672" r:id="rId28"/>
    <p:sldLayoutId id="2147483673" r:id="rId29"/>
    <p:sldLayoutId id="2147483674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7504" y="6021288"/>
            <a:ext cx="51125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Paul Weaving</a:t>
            </a:r>
          </a:p>
          <a:p>
            <a:r>
              <a:rPr lang="en-GB" sz="1600" b="1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Nurse Consultant Infection Prevention &amp;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1988840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Clinical Risks Associated with Waterborne and Airborne Microorganisms</a:t>
            </a:r>
            <a:endParaRPr lang="en-GB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4653136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NHS Scotland Assurance Services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C6DA4-594D-49F0-B663-77ADBE90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0329"/>
            <a:ext cx="9144000" cy="4785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64DA9D-9764-4A89-8B03-083071340B85}"/>
              </a:ext>
            </a:extLst>
          </p:cNvPr>
          <p:cNvSpPr/>
          <p:nvPr/>
        </p:nvSpPr>
        <p:spPr>
          <a:xfrm>
            <a:off x="251520" y="949945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New version of HTM 04-01 in 2016</a:t>
            </a:r>
          </a:p>
        </p:txBody>
      </p:sp>
    </p:spTree>
    <p:extLst>
      <p:ext uri="{BB962C8B-B14F-4D97-AF65-F5344CB8AC3E}">
        <p14:creationId xmlns:p14="http://schemas.microsoft.com/office/powerpoint/2010/main" val="354877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 2016 literature review* identified 73 papers describing healthcare outbreaks associated with a water reservoir.</a:t>
            </a:r>
          </a:p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most common pathogens were bacteria, including </a:t>
            </a:r>
            <a:r>
              <a:rPr lang="en-GB" sz="2800" i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Legionella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and other Gram –</a:t>
            </a:r>
            <a:r>
              <a:rPr lang="en-GB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organisms such as </a:t>
            </a:r>
            <a:r>
              <a:rPr lang="en-GB" sz="2800" i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Pseudomonas</a:t>
            </a:r>
          </a:p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endParaRPr lang="en-GB" sz="2800" i="1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6C2383"/>
              </a:buClr>
            </a:pPr>
            <a:endParaRPr lang="en-GB" sz="2000" i="1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6C2383"/>
              </a:buClr>
            </a:pPr>
            <a:r>
              <a:rPr lang="en-GB" sz="2000" i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Kanamori, H, Weber, DJ &amp; </a:t>
            </a:r>
            <a:r>
              <a:rPr lang="en-GB" sz="20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Rutala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WA (2016) Healthcare Outbreaks Associated with a Water Reservoir and Infection Prevention Strategies. </a:t>
            </a:r>
            <a:r>
              <a:rPr lang="en-GB" sz="2000" i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Healthcare Epidemiology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62 (11) 1423-35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Waterborne Outbreaks and Infections</a:t>
            </a:r>
          </a:p>
        </p:txBody>
      </p:sp>
    </p:spTree>
    <p:extLst>
      <p:ext uri="{BB962C8B-B14F-4D97-AF65-F5344CB8AC3E}">
        <p14:creationId xmlns:p14="http://schemas.microsoft.com/office/powerpoint/2010/main" val="74275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Other pathogens included non-TB mycobacteria, fungi, protozoa and viruses</a:t>
            </a:r>
          </a:p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Infections caused included bacteraemia, pneumonia, UTI, meningitis and wound infections</a:t>
            </a:r>
          </a:p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Vulnerable groups are particularly at risk, including neonates, critically ill adults and people who are immunocompromised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Waterborne Outbreaks and Infections</a:t>
            </a:r>
          </a:p>
        </p:txBody>
      </p:sp>
    </p:spTree>
    <p:extLst>
      <p:ext uri="{BB962C8B-B14F-4D97-AF65-F5344CB8AC3E}">
        <p14:creationId xmlns:p14="http://schemas.microsoft.com/office/powerpoint/2010/main" val="411468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Reservoirs identified included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Faucet (tap) aerators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Showers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Toilets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Dialysis water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Ice &amp; ice machines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Water baths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Flower vases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Eyewash stations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Dental units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Cardiac surgery heater-cooler units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Waterborne Outbreaks and Infections</a:t>
            </a:r>
          </a:p>
        </p:txBody>
      </p:sp>
    </p:spTree>
    <p:extLst>
      <p:ext uri="{BB962C8B-B14F-4D97-AF65-F5344CB8AC3E}">
        <p14:creationId xmlns:p14="http://schemas.microsoft.com/office/powerpoint/2010/main" val="261036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2692077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Air</a:t>
            </a:r>
            <a:endParaRPr lang="en-GB" sz="2000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7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When we talk about airborne pathogens, we tend to think of infections that are spread by the airborne route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Influenza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Tuberculosis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SARS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COVID 19 (SARS </a:t>
            </a:r>
            <a:r>
              <a:rPr lang="en-GB" sz="2800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CoV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Risks from Airborne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313536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However, microorganisms are small, and almost any microorganism can end up ‘in the air’ in some circumstances, for a greater or lesser period of time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Staphylococci on skin scales shaken from bedclothes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Fungal spores in dust generated by demolition or building work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Pseudomonas or legionella in aerosols from water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Risks from Airborne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232681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Hence, theoretically, almost any microorganism can be spread ‘through the air’</a:t>
            </a:r>
          </a:p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will cause infections if they come into contact with a vulnerable site on a susceptible person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E.g. Bacteria entering an open wound during surgery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Risks from Airborne Microorganisms</a:t>
            </a:r>
          </a:p>
        </p:txBody>
      </p:sp>
    </p:spTree>
    <p:extLst>
      <p:ext uri="{BB962C8B-B14F-4D97-AF65-F5344CB8AC3E}">
        <p14:creationId xmlns:p14="http://schemas.microsoft.com/office/powerpoint/2010/main" val="249174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We try to control these risks, using a combination of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Filtration to remove particles from the air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Ventilation to regularly replace the air in a space with clean air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Directed air flows to protect vulnerable people and sites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Isolation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Controlling these Risks</a:t>
            </a:r>
          </a:p>
        </p:txBody>
      </p:sp>
    </p:spTree>
    <p:extLst>
      <p:ext uri="{BB962C8B-B14F-4D97-AF65-F5344CB8AC3E}">
        <p14:creationId xmlns:p14="http://schemas.microsoft.com/office/powerpoint/2010/main" val="66447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control measures used are determined by an assessment of the vulnerability of the patient and the potential impact of an infection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E.g. A postoperative infection following orthopaedic implant surgery can be catastrophic, so orthopaedic surgery is carried out in ‘ultra clean’ operating theatres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Controlling these Risks</a:t>
            </a:r>
          </a:p>
        </p:txBody>
      </p:sp>
    </p:spTree>
    <p:extLst>
      <p:ext uri="{BB962C8B-B14F-4D97-AF65-F5344CB8AC3E}">
        <p14:creationId xmlns:p14="http://schemas.microsoft.com/office/powerpoint/2010/main" val="349942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68" y="1496973"/>
            <a:ext cx="46085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Nursing ‘…ought to signify the proper use of fresh air, light, warmth, cleanliness, quiet, and the proper selection and administration of diet.’</a:t>
            </a:r>
          </a:p>
          <a:p>
            <a:endParaRPr lang="en-GB" sz="1200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32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Nightingale, 1860</a:t>
            </a:r>
            <a:endParaRPr lang="en-GB" sz="2000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actual effectiveness of any control measure, or combination of controls, is difficult to determine, so a precautionary principle is often applied, possibly at high cost or with detrimental effects on the patient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E.g. prolonged isolation following bone marrow transplant</a:t>
            </a:r>
          </a:p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Increasing the knowledge base to inform risk assessment would be helpful to clinicians!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Controlling these Risks</a:t>
            </a:r>
          </a:p>
        </p:txBody>
      </p:sp>
    </p:spTree>
    <p:extLst>
      <p:ext uri="{BB962C8B-B14F-4D97-AF65-F5344CB8AC3E}">
        <p14:creationId xmlns:p14="http://schemas.microsoft.com/office/powerpoint/2010/main" val="179477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7504" y="6021288"/>
            <a:ext cx="51125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Paul Weaving</a:t>
            </a:r>
          </a:p>
          <a:p>
            <a:r>
              <a:rPr lang="en-GB" sz="1600" b="1" dirty="0">
                <a:solidFill>
                  <a:srgbClr val="6C2383"/>
                </a:solidFill>
                <a:latin typeface="Arial" pitchFamily="34" charset="0"/>
                <a:cs typeface="Arial" pitchFamily="34" charset="0"/>
              </a:rPr>
              <a:t>Nurse Consultant Infection Prevention &amp;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26369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6B178-D2D4-445A-91B7-3F7178048A4C}"/>
              </a:ext>
            </a:extLst>
          </p:cNvPr>
          <p:cNvSpPr/>
          <p:nvPr/>
        </p:nvSpPr>
        <p:spPr>
          <a:xfrm>
            <a:off x="6732240" y="4653136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NHS Scotland Assurance Services</a:t>
            </a:r>
            <a:endParaRPr lang="en-GB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6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2692077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Water</a:t>
            </a:r>
            <a:endParaRPr lang="en-GB" sz="2000" b="1" dirty="0">
              <a:solidFill>
                <a:srgbClr val="00478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999307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TL;DR: People in hospital can die following infection with waterborne microorganisms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60F1B5-00DB-4733-A434-56940F60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43357"/>
            <a:ext cx="4538347" cy="48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999307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TL;DR: People in hospital can die following infection with waterborne microorganisms 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B5E717-78F9-4834-A29C-C28DBA4E0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8" y="2558008"/>
            <a:ext cx="7988300" cy="2743200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415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2492896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32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32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99930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Legionella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844824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3200" dirty="0"/>
              <a:t>Hospital-acquired Legionnaires' disease has been reported from many hospitals since the first identified outbreak in 1976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Potable water has been the environmental </a:t>
            </a:r>
            <a:r>
              <a:rPr lang="en-GB" sz="3200" dirty="0"/>
              <a:t>source for almost all reported hospital outbreaks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3200" dirty="0"/>
              <a:t>Micro-aspiration is the major mode of transmission in hospital-acquired Legionnaires' disease</a:t>
            </a: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1400" dirty="0" err="1">
                <a:latin typeface="Arial" pitchFamily="34" charset="0"/>
                <a:cs typeface="Arial" pitchFamily="34" charset="0"/>
              </a:rPr>
              <a:t>Sabria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, M &amp; Yu, VL. (2002) Hospital-acquired legionellosis: solutions for a preventable infection. 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Lancet Infectious Disease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2 (6) 368-73</a:t>
            </a:r>
          </a:p>
        </p:txBody>
      </p:sp>
    </p:spTree>
    <p:extLst>
      <p:ext uri="{BB962C8B-B14F-4D97-AF65-F5344CB8AC3E}">
        <p14:creationId xmlns:p14="http://schemas.microsoft.com/office/powerpoint/2010/main" val="75541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2492896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32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3200" dirty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99930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Legionella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84482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3200" dirty="0"/>
              <a:t>Water hygiene guidance for healthcare was almost entirely focused on legionella until 2013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0552D44-A111-4B10-B99F-9EC6D75F4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19729"/>
            <a:ext cx="2520280" cy="37236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3C200-5FDE-4778-9DBE-881D95A4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157" y="3019728"/>
            <a:ext cx="2621259" cy="37236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204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8895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Pseudomonas in Belfast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144" y="1433991"/>
            <a:ext cx="4439104" cy="54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6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1700808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same strain of </a:t>
            </a:r>
            <a:r>
              <a:rPr lang="en-GB" sz="2800" i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Pseudomonas aeruginosa 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was isolated from five out of six sensor taps in the main intensive care room</a:t>
            </a:r>
          </a:p>
          <a:p>
            <a:pPr marL="914400" lvl="1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As a result of the outbreak organisations throughout the NHS in the UK were instructed to make changes to water management systems: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Remove flexible hoses</a:t>
            </a:r>
          </a:p>
          <a:p>
            <a:pPr marL="1371600" lvl="2" indent="-457200">
              <a:buClr>
                <a:srgbClr val="6C238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Regular water testing in augmented care areas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49945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785"/>
                </a:solidFill>
                <a:latin typeface="+mj-lt"/>
                <a:cs typeface="Arial" pitchFamily="34" charset="0"/>
              </a:rPr>
              <a:t>Pseudomonas in Belfast</a:t>
            </a:r>
          </a:p>
        </p:txBody>
      </p:sp>
    </p:spTree>
    <p:extLst>
      <p:ext uri="{BB962C8B-B14F-4D97-AF65-F5344CB8AC3E}">
        <p14:creationId xmlns:p14="http://schemas.microsoft.com/office/powerpoint/2010/main" val="614213126"/>
      </p:ext>
    </p:extLst>
  </p:cSld>
  <p:clrMapOvr>
    <a:masterClrMapping/>
  </p:clrMapOvr>
</p:sld>
</file>

<file path=ppt/theme/theme1.xml><?xml version="1.0" encoding="utf-8"?>
<a:theme xmlns:a="http://schemas.openxmlformats.org/drawingml/2006/main" name="NSS Information Technology Template">
  <a:themeElements>
    <a:clrScheme name="Custom 1">
      <a:dk1>
        <a:srgbClr val="091923"/>
      </a:dk1>
      <a:lt1>
        <a:sysClr val="window" lastClr="FFFFFF"/>
      </a:lt1>
      <a:dk2>
        <a:srgbClr val="7F7F7F"/>
      </a:dk2>
      <a:lt2>
        <a:srgbClr val="F2F2F2"/>
      </a:lt2>
      <a:accent1>
        <a:srgbClr val="6C2383"/>
      </a:accent1>
      <a:accent2>
        <a:srgbClr val="00A2E5"/>
      </a:accent2>
      <a:accent3>
        <a:srgbClr val="004785"/>
      </a:accent3>
      <a:accent4>
        <a:srgbClr val="D0E5F3"/>
      </a:accent4>
      <a:accent5>
        <a:srgbClr val="E1CB04"/>
      </a:accent5>
      <a:accent6>
        <a:srgbClr val="3F3F3F"/>
      </a:accent6>
      <a:hlink>
        <a:srgbClr val="0000FF"/>
      </a:hlink>
      <a:folHlink>
        <a:srgbClr val="0000FF"/>
      </a:folHlink>
    </a:clrScheme>
    <a:fontScheme name="NHS N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70F368E777748B53AB50C255CEC1A" ma:contentTypeVersion="12" ma:contentTypeDescription="Create a new document." ma:contentTypeScope="" ma:versionID="0dbf8eee4cbd23a12e90892b51fe7a13">
  <xsd:schema xmlns:xsd="http://www.w3.org/2001/XMLSchema" xmlns:xs="http://www.w3.org/2001/XMLSchema" xmlns:p="http://schemas.microsoft.com/office/2006/metadata/properties" xmlns:ns2="22cc0f35-6aa2-4fcc-bf94-b15a3046aa10" xmlns:ns3="6872cc2f-6370-4ef8-9ba4-4bfbe5fa7d91" targetNamespace="http://schemas.microsoft.com/office/2006/metadata/properties" ma:root="true" ma:fieldsID="08b6b7333f2af6af1ed183eadafc1708" ns2:_="" ns3:_="">
    <xsd:import namespace="22cc0f35-6aa2-4fcc-bf94-b15a3046aa10"/>
    <xsd:import namespace="6872cc2f-6370-4ef8-9ba4-4bfbe5fa7d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c0f35-6aa2-4fcc-bf94-b15a3046a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2cc2f-6370-4ef8-9ba4-4bfbe5fa7d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3178B2-93DB-43FD-BADB-FE314D8806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2644A-3FC6-4B70-BF7D-8C8D3E75A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c0f35-6aa2-4fcc-bf94-b15a3046aa10"/>
    <ds:schemaRef ds:uri="6872cc2f-6370-4ef8-9ba4-4bfbe5fa7d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17898E-0C75-456E-AC76-EFD26C7966F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72cc2f-6370-4ef8-9ba4-4bfbe5fa7d91"/>
    <ds:schemaRef ds:uri="http://schemas.microsoft.com/office/2006/documentManagement/types"/>
    <ds:schemaRef ds:uri="http://purl.org/dc/elements/1.1/"/>
    <ds:schemaRef ds:uri="http://schemas.microsoft.com/office/2006/metadata/properties"/>
    <ds:schemaRef ds:uri="22cc0f35-6aa2-4fcc-bf94-b15a3046aa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NSS Information Technology Template</Template>
  <TotalTime>1741</TotalTime>
  <Words>716</Words>
  <Application>Microsoft Office PowerPoint</Application>
  <PresentationFormat>On-screen Show (4:3)</PresentationFormat>
  <Paragraphs>96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NSS Information Technology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NSS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Paolina Leseva</dc:creator>
  <cp:lastModifiedBy>Paul Weaving</cp:lastModifiedBy>
  <cp:revision>83</cp:revision>
  <dcterms:created xsi:type="dcterms:W3CDTF">2019-02-21T13:58:16Z</dcterms:created>
  <dcterms:modified xsi:type="dcterms:W3CDTF">2022-06-23T13:56:42Z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0x01010008770F368E777748B53AB50C255CEC1A</vt:lpwstr>
  </property>
</Properties>
</file>