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98" r:id="rId5"/>
    <p:sldId id="302" r:id="rId6"/>
    <p:sldId id="352" r:id="rId7"/>
    <p:sldId id="275" r:id="rId8"/>
    <p:sldId id="339" r:id="rId9"/>
    <p:sldId id="340" r:id="rId10"/>
    <p:sldId id="304" r:id="rId11"/>
    <p:sldId id="346" r:id="rId12"/>
    <p:sldId id="345" r:id="rId13"/>
    <p:sldId id="347" r:id="rId14"/>
    <p:sldId id="322" r:id="rId15"/>
    <p:sldId id="350" r:id="rId16"/>
    <p:sldId id="342" r:id="rId17"/>
    <p:sldId id="351" r:id="rId18"/>
    <p:sldId id="334" r:id="rId19"/>
    <p:sldId id="348" r:id="rId20"/>
    <p:sldId id="349" r:id="rId21"/>
    <p:sldId id="343" r:id="rId22"/>
    <p:sldId id="294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wn Dickens" initials="d" lastIdx="64" clrIdx="0"/>
  <p:cmAuthor id="1" name="Paolina Leseva" initials="PL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2383"/>
    <a:srgbClr val="00A2E5"/>
    <a:srgbClr val="58792D"/>
    <a:srgbClr val="004785"/>
    <a:srgbClr val="009C97"/>
    <a:srgbClr val="D52717"/>
    <a:srgbClr val="004380"/>
    <a:srgbClr val="0096DC"/>
    <a:srgbClr val="000000"/>
    <a:srgbClr val="3F3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1" autoAdjust="0"/>
    <p:restoredTop sz="96768" autoAdjust="0"/>
  </p:normalViewPr>
  <p:slideViewPr>
    <p:cSldViewPr>
      <p:cViewPr varScale="1">
        <p:scale>
          <a:sx n="110" d="100"/>
          <a:sy n="110" d="100"/>
        </p:scale>
        <p:origin x="14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6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9EF15-23F8-4B4A-BB2A-5FD6C502A548}" type="datetimeFigureOut">
              <a:rPr lang="en-GB" smtClean="0"/>
              <a:pPr/>
              <a:t>23/06/2022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4EE76-0D29-4B4B-96FD-336FB5108A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17FF-C01E-4DF4-8C19-9EDB99857DB9}" type="datetimeFigureOut">
              <a:rPr lang="en-GB" smtClean="0"/>
              <a:pPr/>
              <a:t>23/06/2022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5C611-6E9D-49F5-B213-C7240C7F07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68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597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9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78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91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730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074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2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Full_Branding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168831"/>
            <a:ext cx="8208912" cy="6446790"/>
          </a:xfrm>
          <a:prstGeom prst="rect">
            <a:avLst/>
          </a:prstGeom>
          <a:noFill/>
        </p:spPr>
      </p:pic>
      <p:sp>
        <p:nvSpPr>
          <p:cNvPr id="6" name="Oval 5"/>
          <p:cNvSpPr/>
          <p:nvPr userDrawn="1"/>
        </p:nvSpPr>
        <p:spPr>
          <a:xfrm>
            <a:off x="6471592" y="3933056"/>
            <a:ext cx="2420888" cy="242088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Image displaying text: NHS Scotland Assure - Quality in the healthcare environment" title="NHS Scotland Ass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04664"/>
            <a:ext cx="2124743" cy="557259"/>
          </a:xfrm>
          <a:prstGeom prst="rect">
            <a:avLst/>
          </a:prstGeom>
        </p:spPr>
      </p:pic>
      <p:cxnSp>
        <p:nvCxnSpPr>
          <p:cNvPr id="10" name="Straight Connector 9" descr="Decorative image" title="NHS Scotland Assure Branding Line"/>
          <p:cNvCxnSpPr/>
          <p:nvPr userDrawn="1"/>
        </p:nvCxnSpPr>
        <p:spPr>
          <a:xfrm>
            <a:off x="-36512" y="702000"/>
            <a:ext cx="2106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49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cleaning staff walking through an NHS building" title="NHS Scotland Assure Branding circle with image of cleaning staf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4128" y="3573016"/>
            <a:ext cx="4061709" cy="4061709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5580112" y="3573016"/>
            <a:ext cx="1008112" cy="1008112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cxnSp>
        <p:nvCxnSpPr>
          <p:cNvPr id="14" name="Straight Connector 13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286829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cleaning staff walking through an NHS building" title="NHS Scotland Assure Branding circle with image of engine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4128" y="3573016"/>
            <a:ext cx="4061709" cy="4061709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5580112" y="3573016"/>
            <a:ext cx="1008112" cy="1008112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cxnSp>
        <p:nvCxnSpPr>
          <p:cNvPr id="12" name="Straight Connector 11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147429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engineers passing each other on escalators with toolbox." title="NHS Scotland Assure Branding circle with image of engineer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4128" y="3573016"/>
            <a:ext cx="4061709" cy="4061709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5580112" y="3573016"/>
            <a:ext cx="1008112" cy="1008112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cxnSp>
        <p:nvCxnSpPr>
          <p:cNvPr id="12" name="Straight Connector 11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185860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cleaning staff walking through an NHS building" title="NHS Scotland Assure Branding circle with image of cleaning staf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462754" y="2615645"/>
            <a:ext cx="5600584" cy="5600584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3491880" y="5415937"/>
            <a:ext cx="2232248" cy="223224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cxnSp>
        <p:nvCxnSpPr>
          <p:cNvPr id="7" name="Straight Connector 6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2177540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cleaning staff walking through an NHS building" title="NHS Scotland Assure Branding circle with image of engine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462754" y="2615645"/>
            <a:ext cx="5600584" cy="5600584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3491880" y="5415937"/>
            <a:ext cx="2232248" cy="223224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cxnSp>
        <p:nvCxnSpPr>
          <p:cNvPr id="7" name="Straight Connector 6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2556451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engineers passing each other on escalators with toolbox." title="NHS Scotland Assure Branding circle with image of enginee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462754" y="2615645"/>
            <a:ext cx="5600584" cy="5600584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3491880" y="5415937"/>
            <a:ext cx="2232248" cy="223224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cxnSp>
        <p:nvCxnSpPr>
          <p:cNvPr id="7" name="Straight Connector 6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1815299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03" y="3140969"/>
            <a:ext cx="6357825" cy="4993056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5076056" y="2852936"/>
            <a:ext cx="1588249" cy="158808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1895813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93849">
            <a:off x="-907850" y="5445224"/>
            <a:ext cx="2676340" cy="2101837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899592" y="5229200"/>
            <a:ext cx="696036" cy="69603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2693253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819" y="1046121"/>
            <a:ext cx="10543475" cy="8280215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106558" y="1913467"/>
            <a:ext cx="1424288" cy="1440300"/>
          </a:xfrm>
          <a:prstGeom prst="ellipse">
            <a:avLst/>
          </a:prstGeom>
          <a:solidFill>
            <a:srgbClr val="0096DC">
              <a:alpha val="89804"/>
            </a:srgbClr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15816" y="3140968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00" b="1" dirty="0">
                <a:solidFill>
                  <a:srgbClr val="00A2E5"/>
                </a:solidFill>
                <a:latin typeface="Arial" pitchFamily="34" charset="0"/>
                <a:cs typeface="Arial" pitchFamily="34" charset="0"/>
              </a:rPr>
              <a:t>“</a:t>
            </a:r>
          </a:p>
        </p:txBody>
      </p:sp>
      <p:cxnSp>
        <p:nvCxnSpPr>
          <p:cNvPr id="7" name="Straight Connector 6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2280552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57291">
            <a:off x="7574802" y="5347580"/>
            <a:ext cx="2973862" cy="2335493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7404356" y="6453336"/>
            <a:ext cx="696036" cy="69603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93717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Full_Branding_Circle_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displaying two NHS cleaning staff walking through an NHS building" title="NHS Scotland Assure Branding circle with image of cleaning staf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3648" y="428393"/>
            <a:ext cx="5863476" cy="5863476"/>
          </a:xfrm>
          <a:prstGeom prst="rect">
            <a:avLst/>
          </a:prstGeom>
          <a:noFill/>
        </p:spPr>
      </p:pic>
      <p:sp>
        <p:nvSpPr>
          <p:cNvPr id="9" name="Oval 8"/>
          <p:cNvSpPr/>
          <p:nvPr userDrawn="1"/>
        </p:nvSpPr>
        <p:spPr>
          <a:xfrm>
            <a:off x="6471592" y="3933056"/>
            <a:ext cx="2420888" cy="242088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Image displaying text: NHS Scotland Assure - Quality in the healthcare environment" title="NHS Scotland Ass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04664"/>
            <a:ext cx="2124743" cy="557259"/>
          </a:xfrm>
          <a:prstGeom prst="rect">
            <a:avLst/>
          </a:prstGeom>
        </p:spPr>
      </p:pic>
      <p:cxnSp>
        <p:nvCxnSpPr>
          <p:cNvPr id="14" name="Straight Connector 13" descr="Decorative image" title="NHS Scotland Assure Branding Line"/>
          <p:cNvCxnSpPr/>
          <p:nvPr userDrawn="1"/>
        </p:nvCxnSpPr>
        <p:spPr>
          <a:xfrm>
            <a:off x="-36512" y="702000"/>
            <a:ext cx="2106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 conn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476672" y="2276872"/>
            <a:ext cx="12105139" cy="2880320"/>
            <a:chOff x="-1116632" y="2636912"/>
            <a:chExt cx="8821489" cy="2099002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-1116632" y="3680158"/>
              <a:ext cx="8821489" cy="62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4830539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224177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-27703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Donut 6"/>
            <p:cNvSpPr/>
            <p:nvPr/>
          </p:nvSpPr>
          <p:spPr>
            <a:xfrm>
              <a:off x="-311521" y="2636912"/>
              <a:ext cx="2099002" cy="2099002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2241771" y="2636912"/>
              <a:ext cx="2099002" cy="2099002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830539" y="2636912"/>
              <a:ext cx="2099002" cy="2099002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Connector 13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116632" y="2636912"/>
            <a:ext cx="11089232" cy="2099002"/>
            <a:chOff x="-1260648" y="2636912"/>
            <a:chExt cx="11412760" cy="216024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1260648" y="3717032"/>
              <a:ext cx="114127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7524328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4860032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2195736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-396552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Donut 7"/>
            <p:cNvSpPr/>
            <p:nvPr/>
          </p:nvSpPr>
          <p:spPr>
            <a:xfrm>
              <a:off x="-432048" y="2636912"/>
              <a:ext cx="2160240" cy="2160240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2195736" y="2636912"/>
              <a:ext cx="2160240" cy="2160240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4860032" y="2636912"/>
              <a:ext cx="2160240" cy="2160240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7524328" y="2636912"/>
              <a:ext cx="2160240" cy="2160240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Straight Connector 15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ircle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/>
          <p:nvPr userDrawn="1"/>
        </p:nvGrpSpPr>
        <p:grpSpPr>
          <a:xfrm>
            <a:off x="-972616" y="2924944"/>
            <a:ext cx="10873208" cy="1683569"/>
            <a:chOff x="-1044624" y="6858000"/>
            <a:chExt cx="10873208" cy="1683569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-1044624" y="7677472"/>
              <a:ext cx="10873208" cy="2231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5801884" y="6858001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725484" y="6858001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1649084" y="6858001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-396552" y="6858000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Donut 7"/>
            <p:cNvSpPr/>
            <p:nvPr/>
          </p:nvSpPr>
          <p:spPr>
            <a:xfrm>
              <a:off x="-398861" y="6858001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1649084" y="6858001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3725484" y="6858001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5801884" y="6858001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812360" y="6858000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Donut 12"/>
            <p:cNvSpPr/>
            <p:nvPr/>
          </p:nvSpPr>
          <p:spPr>
            <a:xfrm>
              <a:off x="7812360" y="6858000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8" name="Straight Connector 17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overlapping circles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979712" y="1256566"/>
            <a:ext cx="5077072" cy="4797152"/>
            <a:chOff x="1979712" y="1256566"/>
            <a:chExt cx="5077072" cy="4797152"/>
          </a:xfrm>
        </p:grpSpPr>
        <p:sp>
          <p:nvSpPr>
            <p:cNvPr id="3" name="Donut 2"/>
            <p:cNvSpPr/>
            <p:nvPr/>
          </p:nvSpPr>
          <p:spPr>
            <a:xfrm>
              <a:off x="1979712" y="3173398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4176464" y="3173398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Donut 4"/>
            <p:cNvSpPr/>
            <p:nvPr/>
          </p:nvSpPr>
          <p:spPr>
            <a:xfrm>
              <a:off x="3059832" y="1256566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Straight Connector 9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_Three overlapping circles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979712" y="1256566"/>
            <a:ext cx="5077072" cy="4797152"/>
            <a:chOff x="1979712" y="1256566"/>
            <a:chExt cx="5077072" cy="4797152"/>
          </a:xfrm>
        </p:grpSpPr>
        <p:sp>
          <p:nvSpPr>
            <p:cNvPr id="3" name="Donut 2"/>
            <p:cNvSpPr/>
            <p:nvPr/>
          </p:nvSpPr>
          <p:spPr>
            <a:xfrm>
              <a:off x="1979712" y="3173398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4176464" y="3173398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Donut 4"/>
            <p:cNvSpPr/>
            <p:nvPr/>
          </p:nvSpPr>
          <p:spPr>
            <a:xfrm>
              <a:off x="3059832" y="1256566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Straight Connector 9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363888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 NHS NSS chart, 2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24544" y="1772816"/>
            <a:ext cx="9217024" cy="5283968"/>
            <a:chOff x="-324544" y="1772816"/>
            <a:chExt cx="9217024" cy="528396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763688" y="4149080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491880" y="4941168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004048" y="3212976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660232" y="3933056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onut 6"/>
            <p:cNvSpPr/>
            <p:nvPr/>
          </p:nvSpPr>
          <p:spPr>
            <a:xfrm>
              <a:off x="3923928" y="1772816"/>
              <a:ext cx="1611560" cy="1611560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68152" y="2177480"/>
              <a:ext cx="2115616" cy="2115616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3104456" y="5229200"/>
              <a:ext cx="1827584" cy="1827584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-324544" y="4581128"/>
              <a:ext cx="2304256" cy="1872208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48064" y="3573016"/>
              <a:ext cx="1512168" cy="360040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660232" y="2132856"/>
              <a:ext cx="2232248" cy="1800200"/>
            </a:xfrm>
            <a:prstGeom prst="straightConnector1">
              <a:avLst/>
            </a:prstGeom>
            <a:ln w="28575">
              <a:solidFill>
                <a:srgbClr val="00478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79712" y="4581128"/>
              <a:ext cx="1512168" cy="360040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491880" y="3573016"/>
              <a:ext cx="1683879" cy="1368152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onut 14"/>
            <p:cNvSpPr/>
            <p:nvPr/>
          </p:nvSpPr>
          <p:spPr>
            <a:xfrm>
              <a:off x="6084168" y="4221088"/>
              <a:ext cx="2259632" cy="2259632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35696" y="4437112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347864" y="4797152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004048" y="3429000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6444208" y="3717032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4" name="Straight Connector 23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 NHS NSS chart,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24544" y="1772816"/>
            <a:ext cx="9217024" cy="5283968"/>
            <a:chOff x="-324544" y="1772816"/>
            <a:chExt cx="9217024" cy="528396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763688" y="4149080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491880" y="4941168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004048" y="3212976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660232" y="3933056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onut 6"/>
            <p:cNvSpPr/>
            <p:nvPr/>
          </p:nvSpPr>
          <p:spPr>
            <a:xfrm>
              <a:off x="3923928" y="1772816"/>
              <a:ext cx="1611560" cy="1611560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68152" y="2177480"/>
              <a:ext cx="2115616" cy="2115616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3104456" y="5229200"/>
              <a:ext cx="1827584" cy="1827584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-324544" y="4581128"/>
              <a:ext cx="2304256" cy="1872208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48064" y="3573016"/>
              <a:ext cx="1512168" cy="360040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660232" y="2132856"/>
              <a:ext cx="2232248" cy="1800200"/>
            </a:xfrm>
            <a:prstGeom prst="straightConnector1">
              <a:avLst/>
            </a:prstGeom>
            <a:ln w="28575">
              <a:solidFill>
                <a:srgbClr val="00478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79712" y="4581128"/>
              <a:ext cx="1512168" cy="360040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491880" y="3573016"/>
              <a:ext cx="1683879" cy="1368152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onut 14"/>
            <p:cNvSpPr/>
            <p:nvPr/>
          </p:nvSpPr>
          <p:spPr>
            <a:xfrm>
              <a:off x="6084168" y="4221088"/>
              <a:ext cx="2259632" cy="2259632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35696" y="4437112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347864" y="4797152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004048" y="3429000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6444208" y="3717032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6" name="Straight Connector 25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1792102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HAI left top and circle acc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10771">
            <a:off x="6556170" y="4797153"/>
            <a:ext cx="3992422" cy="3135410"/>
          </a:xfrm>
          <a:prstGeom prst="rect">
            <a:avLst/>
          </a:prstGeom>
        </p:spPr>
      </p:pic>
      <p:cxnSp>
        <p:nvCxnSpPr>
          <p:cNvPr id="7" name="Straight Connector 6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  <p:sp>
        <p:nvSpPr>
          <p:cNvPr id="5" name="Oval 4" descr="Decorative image" title="NSS light blue branding circle"/>
          <p:cNvSpPr/>
          <p:nvPr userDrawn="1"/>
        </p:nvSpPr>
        <p:spPr>
          <a:xfrm>
            <a:off x="7020272" y="4797152"/>
            <a:ext cx="696036" cy="69603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orative image" title="NHS Scotland Assure building ico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701982"/>
            <a:ext cx="1052736" cy="971268"/>
          </a:xfrm>
          <a:prstGeom prst="rect">
            <a:avLst/>
          </a:prstGeom>
        </p:spPr>
      </p:pic>
      <p:cxnSp>
        <p:nvCxnSpPr>
          <p:cNvPr id="5" name="Straight Connector 4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 displaying clipboard with checklist, with tasks checked off / marked as complete" title="NHS Scotland Assure checklist ico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701757"/>
            <a:ext cx="1052736" cy="971718"/>
          </a:xfrm>
          <a:prstGeom prst="rect">
            <a:avLst/>
          </a:prstGeom>
        </p:spPr>
      </p:pic>
      <p:cxnSp>
        <p:nvCxnSpPr>
          <p:cNvPr id="5" name="Straight Connector 4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Full_Branding_Circle_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displaying NHS engineer checking a wiring circuit." title="NHS Scotland Assure Branding circle with image of engine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3648" y="428393"/>
            <a:ext cx="5863476" cy="5863476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6471592" y="3933056"/>
            <a:ext cx="2420888" cy="242088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Image displaying text: NHS Scotland Assure - Quality in the healthcare environment" title="NHS Scotland Ass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04664"/>
            <a:ext cx="2124743" cy="557259"/>
          </a:xfrm>
          <a:prstGeom prst="rect">
            <a:avLst/>
          </a:prstGeom>
        </p:spPr>
      </p:pic>
      <p:cxnSp>
        <p:nvCxnSpPr>
          <p:cNvPr id="13" name="Straight Connector 12" descr="Decorative image" title="NHS Scotland Assure Branding Line"/>
          <p:cNvCxnSpPr/>
          <p:nvPr userDrawn="1"/>
        </p:nvCxnSpPr>
        <p:spPr>
          <a:xfrm>
            <a:off x="-36512" y="702000"/>
            <a:ext cx="2106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725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 displaying group of people with caring hand underneath supporting them." title="NHS Scotland Assure caring ico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701757"/>
            <a:ext cx="1052736" cy="971718"/>
          </a:xfrm>
          <a:prstGeom prst="rect">
            <a:avLst/>
          </a:prstGeom>
        </p:spPr>
      </p:pic>
      <p:cxnSp>
        <p:nvCxnSpPr>
          <p:cNvPr id="5" name="Straight Connector 4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Full_Branding_Circle_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displaying two NHS engineers passing each other on escalators with toolbox." title="NHS Scotland Assure Branding circle with image of enginee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3648" y="428393"/>
            <a:ext cx="5863476" cy="5863476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6471592" y="3933056"/>
            <a:ext cx="2420888" cy="242088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Image displaying text: NHS Scotland Assure - Quality in the healthcare environment" title="NHS Scotland Ass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04664"/>
            <a:ext cx="2124743" cy="557259"/>
          </a:xfrm>
          <a:prstGeom prst="rect">
            <a:avLst/>
          </a:prstGeom>
        </p:spPr>
      </p:pic>
      <p:cxnSp>
        <p:nvCxnSpPr>
          <p:cNvPr id="12" name="Straight Connector 11" descr="Decorative image" title="NHS Scotland Assure Branding Line"/>
          <p:cNvCxnSpPr/>
          <p:nvPr userDrawn="1"/>
        </p:nvCxnSpPr>
        <p:spPr>
          <a:xfrm>
            <a:off x="-36512" y="702000"/>
            <a:ext cx="2106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75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Full_Branding_Circle_Image_Right corn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cleaning staff walking through an NHS building" title="NHS Scotland Assure Branding circle with image of cleaning staf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56979" y="1646613"/>
            <a:ext cx="7120382" cy="7120382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2195736" y="1646613"/>
            <a:ext cx="2492896" cy="249289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mage displaying text: NHS Scotland Assure - Quality in the healthcare environment" title="NHS Scotland Ass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04664"/>
            <a:ext cx="2124743" cy="557259"/>
          </a:xfrm>
          <a:prstGeom prst="rect">
            <a:avLst/>
          </a:prstGeom>
        </p:spPr>
      </p:pic>
      <p:cxnSp>
        <p:nvCxnSpPr>
          <p:cNvPr id="11" name="Straight Connector 10" descr="Decorative image" title="NHS Scotland Assure Branding Line"/>
          <p:cNvCxnSpPr/>
          <p:nvPr userDrawn="1"/>
        </p:nvCxnSpPr>
        <p:spPr>
          <a:xfrm>
            <a:off x="-36512" y="702000"/>
            <a:ext cx="2106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34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Full_Branding_Circle_Image_Right corn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cleaning staff walking through an NHS building" title="NHS Scotland Assure Branding circle with image of engine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56979" y="1646613"/>
            <a:ext cx="7120382" cy="7120382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2195736" y="1646613"/>
            <a:ext cx="2492896" cy="249289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mage displaying text: NHS Scotland Assure - Quality in the healthcare environment" title="NHS Scotland Ass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04664"/>
            <a:ext cx="2124743" cy="557259"/>
          </a:xfrm>
          <a:prstGeom prst="rect">
            <a:avLst/>
          </a:prstGeom>
        </p:spPr>
      </p:pic>
      <p:cxnSp>
        <p:nvCxnSpPr>
          <p:cNvPr id="11" name="Straight Connector 10" descr="Decorative image" title="NHS Scotland Assure Branding Line"/>
          <p:cNvCxnSpPr/>
          <p:nvPr userDrawn="1"/>
        </p:nvCxnSpPr>
        <p:spPr>
          <a:xfrm>
            <a:off x="-36512" y="702000"/>
            <a:ext cx="2106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78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Full_Branding_Circle_Image_Right corn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engineers passing each other on escalators with toolbox." title="NHS Scotland Assure Branding circle with image of enginee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56979" y="1646613"/>
            <a:ext cx="7120382" cy="7120382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2195736" y="1646613"/>
            <a:ext cx="2492896" cy="249289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mage displaying text: NHS Scotland Assure - Quality in the healthcare environment" title="NHS Scotland Ass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04664"/>
            <a:ext cx="2124743" cy="557259"/>
          </a:xfrm>
          <a:prstGeom prst="rect">
            <a:avLst/>
          </a:prstGeom>
        </p:spPr>
      </p:pic>
      <p:cxnSp>
        <p:nvCxnSpPr>
          <p:cNvPr id="11" name="Straight Connector 10" descr="Decorative image" title="NHS Scotland Assure Branding Line"/>
          <p:cNvCxnSpPr/>
          <p:nvPr userDrawn="1"/>
        </p:nvCxnSpPr>
        <p:spPr>
          <a:xfrm>
            <a:off x="-36512" y="702000"/>
            <a:ext cx="2106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3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Full_Branding_Circle_Image_Left corn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44824" y="727293"/>
            <a:ext cx="9577064" cy="7521254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4716016" y="3573016"/>
            <a:ext cx="2060848" cy="206084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mage displaying text: NHS Scotland Assure - Quality in the healthcare environment" title="NHS Scotland Ass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04664"/>
            <a:ext cx="2124743" cy="557259"/>
          </a:xfrm>
          <a:prstGeom prst="rect">
            <a:avLst/>
          </a:prstGeom>
        </p:spPr>
      </p:pic>
      <p:cxnSp>
        <p:nvCxnSpPr>
          <p:cNvPr id="11" name="Straight Connector 10" descr="Decorative image" title="NHS Scotland Assure Branding Line"/>
          <p:cNvCxnSpPr/>
          <p:nvPr userDrawn="1"/>
        </p:nvCxnSpPr>
        <p:spPr>
          <a:xfrm>
            <a:off x="-36512" y="702000"/>
            <a:ext cx="2106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75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HAI Top Left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731D5-9236-40CD-824A-4C02B038476C}" type="datetimeFigureOut">
              <a:rPr lang="en-GB" smtClean="0"/>
              <a:pPr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848CA-DCCC-466D-999D-7D46562FC3F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Image displaying text: NHS National Services Scotland" title="NSS Logo"/>
          <p:cNvPicPr>
            <a:picLocks noChangeAspect="1"/>
          </p:cNvPicPr>
          <p:nvPr userDrawn="1"/>
        </p:nvPicPr>
        <p:blipFill>
          <a:blip r:embed="rId32" cstate="screen"/>
          <a:stretch>
            <a:fillRect/>
          </a:stretch>
        </p:blipFill>
        <p:spPr>
          <a:xfrm>
            <a:off x="7920000" y="144000"/>
            <a:ext cx="1080000" cy="11241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4" r:id="rId2"/>
    <p:sldLayoutId id="2147483682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53" r:id="rId9"/>
    <p:sldLayoutId id="2147483683" r:id="rId10"/>
    <p:sldLayoutId id="2147483689" r:id="rId11"/>
    <p:sldLayoutId id="2147483690" r:id="rId12"/>
    <p:sldLayoutId id="2147483696" r:id="rId13"/>
    <p:sldLayoutId id="2147483695" r:id="rId14"/>
    <p:sldLayoutId id="2147483694" r:id="rId15"/>
    <p:sldLayoutId id="2147483693" r:id="rId16"/>
    <p:sldLayoutId id="2147483692" r:id="rId17"/>
    <p:sldLayoutId id="2147483691" r:id="rId18"/>
    <p:sldLayoutId id="2147483697" r:id="rId19"/>
    <p:sldLayoutId id="2147483668" r:id="rId20"/>
    <p:sldLayoutId id="2147483667" r:id="rId21"/>
    <p:sldLayoutId id="2147483669" r:id="rId22"/>
    <p:sldLayoutId id="2147483670" r:id="rId23"/>
    <p:sldLayoutId id="2147483680" r:id="rId24"/>
    <p:sldLayoutId id="2147483671" r:id="rId25"/>
    <p:sldLayoutId id="2147483679" r:id="rId26"/>
    <p:sldLayoutId id="2147483666" r:id="rId27"/>
    <p:sldLayoutId id="2147483672" r:id="rId28"/>
    <p:sldLayoutId id="2147483673" r:id="rId29"/>
    <p:sldLayoutId id="2147483674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7504" y="6021288"/>
            <a:ext cx="27931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Richard Beattie </a:t>
            </a:r>
          </a:p>
          <a:p>
            <a:r>
              <a:rPr lang="en-GB" sz="1600" b="1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Senior Engineer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744" y="2062128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Examining domestic water systems and ventilation design systems in the healthcare environment </a:t>
            </a:r>
            <a:endParaRPr lang="en-GB" sz="1400" b="1" dirty="0">
              <a:solidFill>
                <a:srgbClr val="0047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2240" y="4653136"/>
            <a:ext cx="1872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NHS Scotland Assurance Services 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47903" y="6164596"/>
            <a:ext cx="2569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Typical tap flushing unit (</a:t>
            </a:r>
            <a:r>
              <a:rPr lang="en-GB" sz="1600" dirty="0" err="1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Aquafree</a:t>
            </a:r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88955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Domestic water management measures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774483-ED7D-4E24-BFE8-925B21B90CC5}"/>
              </a:ext>
            </a:extLst>
          </p:cNvPr>
          <p:cNvSpPr/>
          <p:nvPr/>
        </p:nvSpPr>
        <p:spPr>
          <a:xfrm>
            <a:off x="6012160" y="6213625"/>
            <a:ext cx="2837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Typical tap water filter (Pall)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5A343D-CF7A-46DA-99E2-8B6E9F66B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22" y="1512377"/>
            <a:ext cx="2887158" cy="21782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BC9028-B5E3-43A0-AC37-FE2BE77D3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924" y="1629535"/>
            <a:ext cx="1584918" cy="10407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A48F12-84B1-4657-9FE4-4B4003791E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903" y="2969037"/>
            <a:ext cx="2128959" cy="9820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E2A129-C8F5-46FD-A081-325ABC06DD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1810" y="1629535"/>
            <a:ext cx="1736729" cy="25712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FF9ECD-57DC-405E-ACB7-7CFE2FA0811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49" y="4401508"/>
            <a:ext cx="2629600" cy="14541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B941DE-0D4F-4C8D-9E6B-9E78DA0E52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4889" y="4187217"/>
            <a:ext cx="1151909" cy="1898963"/>
          </a:xfrm>
          <a:prstGeom prst="rect">
            <a:avLst/>
          </a:prstGeom>
        </p:spPr>
      </p:pic>
      <p:pic>
        <p:nvPicPr>
          <p:cNvPr id="27" name="Picture 2" descr="https://www.pall.co.uk/content/dam/pall/medical/product-images/kleenpak-inline-qu-con-DS-165.jpg">
            <a:extLst>
              <a:ext uri="{FF2B5EF4-FFF2-40B4-BE49-F238E27FC236}">
                <a16:creationId xmlns:a16="http://schemas.microsoft.com/office/drawing/2014/main" id="{7264A77D-C9DD-462C-9EE6-9DF66BC02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142" y="4525298"/>
            <a:ext cx="1583508" cy="15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7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2692077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Ventilation</a:t>
            </a:r>
            <a:endParaRPr lang="en-GB" sz="2000" b="1" dirty="0">
              <a:solidFill>
                <a:srgbClr val="00478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520" y="999307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Typical ventilation schematic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2A823-8F79-4DB4-BFB2-269801C19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844824"/>
            <a:ext cx="584686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6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2026583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96DC"/>
              </a:buClr>
            </a:pPr>
            <a:r>
              <a:rPr lang="en-GB" sz="16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Factors that influence effectiveness of engineered systems can include: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Clinical function/ procedures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Passive/ active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Risk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Air changes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Air flows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Air pressures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Single rooms/ isolation rooms/ PPVL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Pathways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Testing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Results interpretation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2000" dirty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999307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Engineering considerations </a:t>
            </a:r>
          </a:p>
        </p:txBody>
      </p:sp>
    </p:spTree>
    <p:extLst>
      <p:ext uri="{BB962C8B-B14F-4D97-AF65-F5344CB8AC3E}">
        <p14:creationId xmlns:p14="http://schemas.microsoft.com/office/powerpoint/2010/main" val="260247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1520" y="8895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Ventilation contamination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292844-56DF-4A71-B5F4-28CC4C29A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2" y="1700808"/>
            <a:ext cx="2664296" cy="2713179"/>
          </a:xfrm>
          <a:prstGeom prst="rect">
            <a:avLst/>
          </a:prstGeom>
        </p:spPr>
      </p:pic>
      <p:pic>
        <p:nvPicPr>
          <p:cNvPr id="1026" name="Picture 3">
            <a:extLst>
              <a:ext uri="{FF2B5EF4-FFF2-40B4-BE49-F238E27FC236}">
                <a16:creationId xmlns:a16="http://schemas.microsoft.com/office/drawing/2014/main" id="{5DD12EFF-9E9C-478A-A447-EC55862EF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679" y="3422009"/>
            <a:ext cx="1839224" cy="24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EF34C2-32A7-4315-8A09-BEB903940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743" y="1700808"/>
            <a:ext cx="2166742" cy="2713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C1B39B-F459-4633-BC08-2E6023B26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2808" y="3361463"/>
            <a:ext cx="2338259" cy="2577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0652C3-264A-4AA5-8A1B-040F99217A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4168" y="1700807"/>
            <a:ext cx="2315580" cy="271317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C030D48-E543-45D2-93E6-A43B4E886241}"/>
              </a:ext>
            </a:extLst>
          </p:cNvPr>
          <p:cNvSpPr/>
          <p:nvPr/>
        </p:nvSpPr>
        <p:spPr>
          <a:xfrm>
            <a:off x="528372" y="5964088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SHTM 03-01 Part A – Ventilation Safety Group (VSG) to have clear roles and responsibilities, covering design process, commissioning and validation, operational management and maintenance, etc </a:t>
            </a:r>
          </a:p>
        </p:txBody>
      </p:sp>
    </p:spTree>
    <p:extLst>
      <p:ext uri="{BB962C8B-B14F-4D97-AF65-F5344CB8AC3E}">
        <p14:creationId xmlns:p14="http://schemas.microsoft.com/office/powerpoint/2010/main" val="89636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2627784" y="4352910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endParaRPr lang="en-US" sz="2000" dirty="0">
              <a:solidFill>
                <a:srgbClr val="0047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0032" y="4149080"/>
            <a:ext cx="1728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Scotland  Assure </a:t>
            </a:r>
            <a:endParaRPr lang="en-US" sz="2000" dirty="0">
              <a:solidFill>
                <a:srgbClr val="0047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35896" y="2204864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facilities </a:t>
            </a:r>
            <a:endParaRPr lang="en-US" sz="2000" dirty="0">
              <a:solidFill>
                <a:srgbClr val="0047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69269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Collaboration </a:t>
            </a:r>
          </a:p>
        </p:txBody>
      </p:sp>
    </p:spTree>
    <p:extLst>
      <p:ext uri="{BB962C8B-B14F-4D97-AF65-F5344CB8AC3E}">
        <p14:creationId xmlns:p14="http://schemas.microsoft.com/office/powerpoint/2010/main" val="35500100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851369-748D-477B-BAC7-C8B024EB7825}"/>
              </a:ext>
            </a:extLst>
          </p:cNvPr>
          <p:cNvSpPr/>
          <p:nvPr/>
        </p:nvSpPr>
        <p:spPr>
          <a:xfrm>
            <a:off x="251520" y="999307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Guidance and research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2C3FEB-431C-4B78-BA32-A6D19438F5C7}"/>
              </a:ext>
            </a:extLst>
          </p:cNvPr>
          <p:cNvSpPr/>
          <p:nvPr/>
        </p:nvSpPr>
        <p:spPr>
          <a:xfrm>
            <a:off x="251520" y="2026583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96DC"/>
              </a:buClr>
            </a:pPr>
            <a:r>
              <a:rPr lang="en-GB" sz="20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Examples of potable water system potential research:</a:t>
            </a:r>
          </a:p>
          <a:p>
            <a:pPr marL="361950" indent="-361950">
              <a:lnSpc>
                <a:spcPct val="150000"/>
              </a:lnSpc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Water consumption in various types of facilities.</a:t>
            </a:r>
          </a:p>
          <a:p>
            <a:pPr marL="361950" indent="-361950">
              <a:lnSpc>
                <a:spcPct val="150000"/>
              </a:lnSpc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Use of alcohol hand gel.</a:t>
            </a:r>
          </a:p>
          <a:p>
            <a:pPr marL="361950" indent="-361950">
              <a:lnSpc>
                <a:spcPct val="150000"/>
              </a:lnSpc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Heat gain to cold water pipework. </a:t>
            </a:r>
          </a:p>
          <a:p>
            <a:pPr marL="361950" indent="-361950">
              <a:lnSpc>
                <a:spcPct val="150000"/>
              </a:lnSpc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Sanitaryware quality. </a:t>
            </a:r>
          </a:p>
          <a:p>
            <a:pPr marL="361950" indent="-361950">
              <a:lnSpc>
                <a:spcPct val="150000"/>
              </a:lnSpc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HWS – can the hot water flow temperature run at 45</a:t>
            </a:r>
            <a:r>
              <a:rPr lang="en-GB" sz="2000" baseline="30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 with a suitable disinfectant.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2000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96DC"/>
              </a:buClr>
            </a:pPr>
            <a:endParaRPr lang="en-GB" sz="1600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2000" dirty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66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851369-748D-477B-BAC7-C8B024EB7825}"/>
              </a:ext>
            </a:extLst>
          </p:cNvPr>
          <p:cNvSpPr/>
          <p:nvPr/>
        </p:nvSpPr>
        <p:spPr>
          <a:xfrm>
            <a:off x="251520" y="999307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Guidance and research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2C3FEB-431C-4B78-BA32-A6D19438F5C7}"/>
              </a:ext>
            </a:extLst>
          </p:cNvPr>
          <p:cNvSpPr/>
          <p:nvPr/>
        </p:nvSpPr>
        <p:spPr>
          <a:xfrm>
            <a:off x="251520" y="1942668"/>
            <a:ext cx="784887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96DC"/>
              </a:buClr>
            </a:pPr>
            <a:r>
              <a:rPr lang="en-GB" sz="20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Examples of ventilation system potential research:</a:t>
            </a:r>
          </a:p>
          <a:p>
            <a:pPr marL="361950" indent="-361950">
              <a:lnSpc>
                <a:spcPct val="150000"/>
              </a:lnSpc>
              <a:buClr>
                <a:srgbClr val="0096DC"/>
              </a:buClr>
              <a:buFont typeface="Arial" pitchFamily="34" charset="0"/>
              <a:buChar char="•"/>
            </a:pPr>
            <a:r>
              <a:rPr lang="en-GB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Natural ventilation / and mixed mode – considering air quality, infection control, comfort, fire, acoustics, energy efficiency, pressure regimes and resilience.</a:t>
            </a:r>
          </a:p>
          <a:p>
            <a:pPr marL="361950" indent="-361950">
              <a:lnSpc>
                <a:spcPct val="150000"/>
              </a:lnSpc>
              <a:buClr>
                <a:srgbClr val="0096DC"/>
              </a:buClr>
              <a:buFont typeface="Arial" pitchFamily="34" charset="0"/>
              <a:buChar char="•"/>
            </a:pPr>
            <a:r>
              <a:rPr lang="en-GB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Recirculated air vs full fresh air as currently used. </a:t>
            </a:r>
          </a:p>
          <a:p>
            <a:pPr marL="361950" indent="-361950">
              <a:lnSpc>
                <a:spcPct val="150000"/>
              </a:lnSpc>
              <a:buClr>
                <a:srgbClr val="0096DC"/>
              </a:buClr>
              <a:buFont typeface="Arial" pitchFamily="34" charset="0"/>
              <a:buChar char="•"/>
            </a:pPr>
            <a:r>
              <a:rPr lang="en-GB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Definition of treatment room types (such as “enhanced treatment rooms”) and understanding of clinical procedure vs ventilation requirements.  </a:t>
            </a:r>
            <a:endParaRPr lang="en-GB" sz="2000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96DC"/>
              </a:buClr>
            </a:pPr>
            <a:endParaRPr lang="en-GB" sz="1600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2000" dirty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7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851369-748D-477B-BAC7-C8B024EB7825}"/>
              </a:ext>
            </a:extLst>
          </p:cNvPr>
          <p:cNvSpPr/>
          <p:nvPr/>
        </p:nvSpPr>
        <p:spPr>
          <a:xfrm>
            <a:off x="251520" y="999307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Remember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2C3FEB-431C-4B78-BA32-A6D19438F5C7}"/>
              </a:ext>
            </a:extLst>
          </p:cNvPr>
          <p:cNvSpPr/>
          <p:nvPr/>
        </p:nvSpPr>
        <p:spPr>
          <a:xfrm>
            <a:off x="251520" y="2026583"/>
            <a:ext cx="78488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Water is not sterile. </a:t>
            </a:r>
          </a:p>
          <a:p>
            <a:pPr marL="361950" indent="-361950">
              <a:lnSpc>
                <a:spcPct val="150000"/>
              </a:lnSpc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Air is not always clean.</a:t>
            </a:r>
          </a:p>
          <a:p>
            <a:pPr marL="361950" indent="-361950">
              <a:lnSpc>
                <a:spcPct val="150000"/>
              </a:lnSpc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Systems must be safe.</a:t>
            </a:r>
          </a:p>
          <a:p>
            <a:pPr marL="361950" indent="-361950">
              <a:lnSpc>
                <a:spcPct val="150000"/>
              </a:lnSpc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Our objective is to provide a safe environment for patients, staff and visitors.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1600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2000" dirty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09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2708920"/>
            <a:ext cx="352839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Examining domestic water systems and ventilation design systems in the healthcare environment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76256" y="4725144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NHS Scotland Assurance Services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6" y="6047522"/>
            <a:ext cx="27931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92869"/>
                </a:solidFill>
                <a:latin typeface="Arial" pitchFamily="34" charset="0"/>
                <a:cs typeface="Arial" pitchFamily="34" charset="0"/>
              </a:rPr>
              <a:t>Richard Beattie </a:t>
            </a:r>
          </a:p>
          <a:p>
            <a:r>
              <a:rPr lang="en-GB" sz="1600" b="1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Senior Engineer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1761197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Clr>
                <a:srgbClr val="6C2383"/>
              </a:buClr>
              <a:buFont typeface="+mj-lt"/>
              <a:buAutoNum type="arabicPeriod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Domestic water systems  </a:t>
            </a:r>
          </a:p>
          <a:p>
            <a:pPr marL="914400" lvl="1" indent="-457200">
              <a:lnSpc>
                <a:spcPct val="150000"/>
              </a:lnSpc>
              <a:buClr>
                <a:srgbClr val="6C2383"/>
              </a:buClr>
              <a:buFont typeface="+mj-lt"/>
              <a:buAutoNum type="arabicPeriod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Ventilation </a:t>
            </a:r>
          </a:p>
          <a:p>
            <a:pPr marL="914400" lvl="1" indent="-457200">
              <a:lnSpc>
                <a:spcPct val="150000"/>
              </a:lnSpc>
              <a:buClr>
                <a:srgbClr val="6C2383"/>
              </a:buClr>
              <a:buFont typeface="+mj-lt"/>
              <a:buAutoNum type="arabicPeriod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Research </a:t>
            </a:r>
          </a:p>
          <a:p>
            <a:pPr marL="914400" lvl="1" indent="-457200">
              <a:lnSpc>
                <a:spcPct val="150000"/>
              </a:lnSpc>
              <a:buClr>
                <a:srgbClr val="6C2383"/>
              </a:buClr>
              <a:buFont typeface="+mj-lt"/>
              <a:buAutoNum type="arabicPeriod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Objective </a:t>
            </a:r>
          </a:p>
          <a:p>
            <a:pPr marL="819150" lvl="1" indent="-361950">
              <a:buClr>
                <a:srgbClr val="0096DC"/>
              </a:buClr>
            </a:pPr>
            <a:endParaRPr lang="en-GB" sz="2000" dirty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2000" dirty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949945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Presentation overview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2692077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Domestic water system</a:t>
            </a:r>
            <a:endParaRPr lang="en-GB" sz="2000" b="1" dirty="0">
              <a:solidFill>
                <a:srgbClr val="00478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1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520" y="999307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Typical domestic water system schematic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33C60-017A-47B5-BCA2-93B9DD3E1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907" y="1709192"/>
            <a:ext cx="3431256" cy="46584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1B5C7B-4860-4CFC-B7BC-207225C620C6}"/>
              </a:ext>
            </a:extLst>
          </p:cNvPr>
          <p:cNvSpPr/>
          <p:nvPr/>
        </p:nvSpPr>
        <p:spPr>
          <a:xfrm>
            <a:off x="1403648" y="2708920"/>
            <a:ext cx="18848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cs typeface="Arial" pitchFamily="34" charset="0"/>
              </a:rPr>
              <a:t>Principal runs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4380"/>
              </a:solidFill>
              <a:effectLst/>
              <a:uLnTx/>
              <a:uFillTx/>
              <a:cs typeface="Arial" pitchFamily="34" charset="0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D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38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6E3FFC-31AD-4141-BB1E-379A14BC4074}"/>
              </a:ext>
            </a:extLst>
          </p:cNvPr>
          <p:cNvSpPr/>
          <p:nvPr/>
        </p:nvSpPr>
        <p:spPr>
          <a:xfrm>
            <a:off x="6444208" y="2093367"/>
            <a:ext cx="18848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cs typeface="Arial" pitchFamily="34" charset="0"/>
              </a:rPr>
              <a:t>Subordinate run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4380"/>
              </a:solidFill>
              <a:effectLst/>
              <a:uLnTx/>
              <a:uFillTx/>
              <a:cs typeface="Arial" pitchFamily="34" charset="0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D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38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B51B3-280F-42BE-928B-EA94D44F3ACF}"/>
              </a:ext>
            </a:extLst>
          </p:cNvPr>
          <p:cNvSpPr/>
          <p:nvPr/>
        </p:nvSpPr>
        <p:spPr>
          <a:xfrm>
            <a:off x="6851142" y="2564904"/>
            <a:ext cx="18848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cs typeface="Arial" pitchFamily="34" charset="0"/>
              </a:rPr>
              <a:t>Tertiary runs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4380"/>
              </a:solidFill>
              <a:effectLst/>
              <a:uLnTx/>
              <a:uFillTx/>
              <a:cs typeface="Arial" pitchFamily="34" charset="0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D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38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6DB929-CCF8-419D-85CE-DCE6602704DF}"/>
              </a:ext>
            </a:extLst>
          </p:cNvPr>
          <p:cNvCxnSpPr/>
          <p:nvPr/>
        </p:nvCxnSpPr>
        <p:spPr>
          <a:xfrm>
            <a:off x="2750741" y="2924944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B465AE-204D-4721-8122-E267B0B95E9B}"/>
              </a:ext>
            </a:extLst>
          </p:cNvPr>
          <p:cNvCxnSpPr/>
          <p:nvPr/>
        </p:nvCxnSpPr>
        <p:spPr>
          <a:xfrm flipH="1">
            <a:off x="6012160" y="2696899"/>
            <a:ext cx="889382" cy="8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29F9D0-FBDD-4D60-BA18-489138538413}"/>
              </a:ext>
            </a:extLst>
          </p:cNvPr>
          <p:cNvCxnSpPr/>
          <p:nvPr/>
        </p:nvCxnSpPr>
        <p:spPr>
          <a:xfrm flipH="1">
            <a:off x="5940152" y="2233801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2026583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96DC"/>
              </a:buClr>
            </a:pPr>
            <a:r>
              <a:rPr lang="en-GB" sz="16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Factors that influence bacterial growth can include: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Temperature – with consideration to scalding.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Disinfectant type and levels.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Hydraulic conditions – avoiding stagnation. 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Presence of nutrients.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Pipe material.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Presence of distal outlets.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Extent of aerosol formation.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1600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96DC"/>
              </a:buClr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Some of the above factors come into play during design and commissioning, whilst some can be adjusted in existing systems. Pipe sizing, materials and devices/ outlets used are determined prior to construction and operation.  </a:t>
            </a:r>
          </a:p>
          <a:p>
            <a:pPr>
              <a:buClr>
                <a:srgbClr val="0096DC"/>
              </a:buClr>
            </a:pPr>
            <a:endParaRPr lang="en-GB" sz="1600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96DC"/>
              </a:buClr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Factors such as temperature, disinfection and distal devices/ outlets can be more easily adjusted.</a:t>
            </a:r>
          </a:p>
          <a:p>
            <a:pPr>
              <a:buClr>
                <a:srgbClr val="0096DC"/>
              </a:buClr>
            </a:pPr>
            <a:endParaRPr lang="en-GB" sz="1600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96DC"/>
              </a:buClr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effect and control of bacteria can be based on limiting its growth, but also limiting opportunities for exposure pathways to people i.e. POUFs, drift eliminators etc. 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2000" dirty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999307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Engineering considerations </a:t>
            </a:r>
          </a:p>
        </p:txBody>
      </p:sp>
    </p:spTree>
    <p:extLst>
      <p:ext uri="{BB962C8B-B14F-4D97-AF65-F5344CB8AC3E}">
        <p14:creationId xmlns:p14="http://schemas.microsoft.com/office/powerpoint/2010/main" val="229877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2026583"/>
            <a:ext cx="78488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96DC"/>
              </a:buClr>
            </a:pPr>
            <a:r>
              <a:rPr lang="en-GB" sz="16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Factors that influence effectiveness of engineered systems can include: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Roles and responsibilities 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Control measures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Usage of water 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Impact of hand hygiene practices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Flushing 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Drains 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Refurbishments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Commissioning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Testing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Results interpretation 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Handover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6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Cleaning  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1600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2000" dirty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999307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Engineering considerations </a:t>
            </a:r>
          </a:p>
        </p:txBody>
      </p:sp>
    </p:spTree>
    <p:extLst>
      <p:ext uri="{BB962C8B-B14F-4D97-AF65-F5344CB8AC3E}">
        <p14:creationId xmlns:p14="http://schemas.microsoft.com/office/powerpoint/2010/main" val="29729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18335" y="1926124"/>
            <a:ext cx="4153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Typical cold water storage tank </a:t>
            </a:r>
          </a:p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(Nicholson Plastics Ltd)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39083" y="4725144"/>
            <a:ext cx="2569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Typical Thermostatic Mixer Tap (</a:t>
            </a:r>
            <a:r>
              <a:rPr lang="en-GB" sz="1600" dirty="0" err="1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Marwik</a:t>
            </a:r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 21+)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82711" y="1621200"/>
            <a:ext cx="2357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Typical hot water generator (McDonald water heating)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8895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Domestic water components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15761-247D-4E2D-865A-2B08099AD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92" y="2452197"/>
            <a:ext cx="2143125" cy="1943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5549A4-8A0F-4A2F-BD59-31FADBE2D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642" y="2508265"/>
            <a:ext cx="1417300" cy="21602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18919D-EA93-4805-A082-8EEE861A45B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46" y="4559802"/>
            <a:ext cx="874469" cy="15622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6EF4AC-D11C-4668-9234-B0188019D75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209" y="4732017"/>
            <a:ext cx="1106509" cy="14284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C20726-F7AC-47BD-B1ED-0A8E46455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6217" y="5340928"/>
            <a:ext cx="1366218" cy="14785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1F2517-B4E6-4EA7-8D0B-8E3F549187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0458" y="5103187"/>
            <a:ext cx="2138849" cy="147647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A774483-ED7D-4E24-BFE8-925B21B90CC5}"/>
              </a:ext>
            </a:extLst>
          </p:cNvPr>
          <p:cNvSpPr/>
          <p:nvPr/>
        </p:nvSpPr>
        <p:spPr>
          <a:xfrm>
            <a:off x="6277245" y="4756127"/>
            <a:ext cx="2837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Inline ‘T’ type TMV (Horne)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8BC694-F459-42BA-861F-4C189215DB6D}"/>
              </a:ext>
            </a:extLst>
          </p:cNvPr>
          <p:cNvSpPr/>
          <p:nvPr/>
        </p:nvSpPr>
        <p:spPr>
          <a:xfrm>
            <a:off x="1616204" y="6235684"/>
            <a:ext cx="2837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POU water heater </a:t>
            </a:r>
          </a:p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1600" dirty="0" err="1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Heatrae</a:t>
            </a:r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sadia</a:t>
            </a:r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D1AB467-6C4B-4EDD-A110-11B4604213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9491" y="2372331"/>
            <a:ext cx="3067975" cy="5910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89562B-4712-48AD-A274-3395C27E23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0458" y="3338722"/>
            <a:ext cx="183832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18336" y="1621200"/>
            <a:ext cx="261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Typical temporary pipe end capping (Peglar)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61007" y="6114281"/>
            <a:ext cx="2569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Typical Thermostatic Mixer Tap (</a:t>
            </a:r>
            <a:r>
              <a:rPr lang="en-GB" sz="1600" dirty="0" err="1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Marwik</a:t>
            </a:r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 21+)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82711" y="1621200"/>
            <a:ext cx="2357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Cold water storage tanks (HSG274 Part 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8895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Domestic water contamination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774483-ED7D-4E24-BFE8-925B21B90CC5}"/>
              </a:ext>
            </a:extLst>
          </p:cNvPr>
          <p:cNvSpPr/>
          <p:nvPr/>
        </p:nvSpPr>
        <p:spPr>
          <a:xfrm>
            <a:off x="6456078" y="1844824"/>
            <a:ext cx="21483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Cleanliness of WHBs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8BC694-F459-42BA-861F-4C189215DB6D}"/>
              </a:ext>
            </a:extLst>
          </p:cNvPr>
          <p:cNvSpPr/>
          <p:nvPr/>
        </p:nvSpPr>
        <p:spPr>
          <a:xfrm>
            <a:off x="987208" y="6112372"/>
            <a:ext cx="2837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Typical filtration unit (</a:t>
            </a:r>
            <a:r>
              <a:rPr lang="en-GB" sz="1600" dirty="0" err="1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Hgenviro</a:t>
            </a:r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3ACAEA-BAAF-4F4A-86E4-0E887DB4CE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10" y="2314593"/>
            <a:ext cx="2376264" cy="15082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01DBE3-1B57-40A7-86F5-90F93DE22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659" y="2235029"/>
            <a:ext cx="2314623" cy="3827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9AD83B-93D8-4B18-9988-C7041E6505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55187" y="2557049"/>
            <a:ext cx="2520280" cy="18902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10D54E-901D-474C-B3D1-E5E8A6019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269" y="3814142"/>
            <a:ext cx="247536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5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35516" y="1589891"/>
            <a:ext cx="316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Typical compressor for pneumatic pressure testing (</a:t>
            </a:r>
            <a:r>
              <a:rPr lang="en-GB" sz="1600" dirty="0" err="1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Airmac</a:t>
            </a:r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5109" y="4523118"/>
            <a:ext cx="2569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Typical water temperature probe (</a:t>
            </a:r>
            <a:r>
              <a:rPr lang="en-GB" sz="1600" dirty="0" err="1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priggen</a:t>
            </a:r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99892" y="1620089"/>
            <a:ext cx="2357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Typical notice of system disinfection (phoenix)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8895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Domestic water testing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774483-ED7D-4E24-BFE8-925B21B90CC5}"/>
              </a:ext>
            </a:extLst>
          </p:cNvPr>
          <p:cNvSpPr/>
          <p:nvPr/>
        </p:nvSpPr>
        <p:spPr>
          <a:xfrm>
            <a:off x="3607120" y="4242574"/>
            <a:ext cx="2837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HTM D08: TMV testing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8BC694-F459-42BA-861F-4C189215DB6D}"/>
              </a:ext>
            </a:extLst>
          </p:cNvPr>
          <p:cNvSpPr/>
          <p:nvPr/>
        </p:nvSpPr>
        <p:spPr>
          <a:xfrm>
            <a:off x="6289653" y="1590683"/>
            <a:ext cx="2569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Typical water sampling technique (HTM 04-01 Part B)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770828-64FA-407E-A7B4-F969C541F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2520169"/>
            <a:ext cx="2717833" cy="2036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40F619-CC21-43AE-9D50-5AF95A242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518" y="2276872"/>
            <a:ext cx="2284824" cy="17948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BEEA5B-A3B0-4204-B577-D2440BA4A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2437172"/>
            <a:ext cx="1427978" cy="23034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E3F243-0576-49BE-BD25-4A5F52025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5076706"/>
            <a:ext cx="2067870" cy="16324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A349B8-A2BF-4189-A594-A13E75591A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9862" y="4632052"/>
            <a:ext cx="1427978" cy="20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31029"/>
      </p:ext>
    </p:extLst>
  </p:cSld>
  <p:clrMapOvr>
    <a:masterClrMapping/>
  </p:clrMapOvr>
</p:sld>
</file>

<file path=ppt/theme/theme1.xml><?xml version="1.0" encoding="utf-8"?>
<a:theme xmlns:a="http://schemas.openxmlformats.org/drawingml/2006/main" name="NSS Information Technology Template">
  <a:themeElements>
    <a:clrScheme name="Custom 1">
      <a:dk1>
        <a:srgbClr val="091923"/>
      </a:dk1>
      <a:lt1>
        <a:sysClr val="window" lastClr="FFFFFF"/>
      </a:lt1>
      <a:dk2>
        <a:srgbClr val="7F7F7F"/>
      </a:dk2>
      <a:lt2>
        <a:srgbClr val="F2F2F2"/>
      </a:lt2>
      <a:accent1>
        <a:srgbClr val="6C2383"/>
      </a:accent1>
      <a:accent2>
        <a:srgbClr val="00A2E5"/>
      </a:accent2>
      <a:accent3>
        <a:srgbClr val="004785"/>
      </a:accent3>
      <a:accent4>
        <a:srgbClr val="D0E5F3"/>
      </a:accent4>
      <a:accent5>
        <a:srgbClr val="E1CB04"/>
      </a:accent5>
      <a:accent6>
        <a:srgbClr val="3F3F3F"/>
      </a:accent6>
      <a:hlink>
        <a:srgbClr val="0000FF"/>
      </a:hlink>
      <a:folHlink>
        <a:srgbClr val="0000FF"/>
      </a:folHlink>
    </a:clrScheme>
    <a:fontScheme name="NHS N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B797ADBB2A064F94524105C0B0BBCF" ma:contentTypeVersion="13" ma:contentTypeDescription="Create a new document." ma:contentTypeScope="" ma:versionID="0c6323e272db7f05afbb60fa4a2e018c">
  <xsd:schema xmlns:xsd="http://www.w3.org/2001/XMLSchema" xmlns:xs="http://www.w3.org/2001/XMLSchema" xmlns:p="http://schemas.microsoft.com/office/2006/metadata/properties" xmlns:ns2="c3bf6275-1515-4409-8ef4-66d8d0c73462" xmlns:ns3="5e924417-cf24-4597-950c-9252035197bb" targetNamespace="http://schemas.microsoft.com/office/2006/metadata/properties" ma:root="true" ma:fieldsID="280d90abd77419f3ee021c29031f8218" ns2:_="" ns3:_="">
    <xsd:import namespace="c3bf6275-1515-4409-8ef4-66d8d0c73462"/>
    <xsd:import namespace="5e924417-cf24-4597-950c-9252035197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f6275-1515-4409-8ef4-66d8d0c73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24417-cf24-4597-950c-9252035197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B82B05-B0EE-4443-A785-BC2E8F53B7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bf6275-1515-4409-8ef4-66d8d0c73462"/>
    <ds:schemaRef ds:uri="5e924417-cf24-4597-950c-9252035197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17898E-0C75-456E-AC76-EFD26C7966F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e924417-cf24-4597-950c-9252035197bb"/>
    <ds:schemaRef ds:uri="c3bf6275-1515-4409-8ef4-66d8d0c7346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D3178B2-93DB-43FD-BADB-FE314D8806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NSS Information Technology Template</Template>
  <TotalTime>1700</TotalTime>
  <Words>620</Words>
  <Application>Microsoft Office PowerPoint</Application>
  <PresentationFormat>On-screen Show (4:3)</PresentationFormat>
  <Paragraphs>120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Helvetica</vt:lpstr>
      <vt:lpstr>NSS Information Technology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NSS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Paolina Leseva</dc:creator>
  <cp:lastModifiedBy>Richard Beattie</cp:lastModifiedBy>
  <cp:revision>90</cp:revision>
  <dcterms:created xsi:type="dcterms:W3CDTF">2019-02-21T13:58:16Z</dcterms:created>
  <dcterms:modified xsi:type="dcterms:W3CDTF">2022-06-23T15:07:28Z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0x01010033B797ADBB2A064F94524105C0B0BBCF</vt:lpwstr>
  </property>
</Properties>
</file>