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handoutMasterIdLst>
    <p:handoutMasterId r:id="rId35"/>
  </p:handoutMasterIdLst>
  <p:sldIdLst>
    <p:sldId id="432" r:id="rId3"/>
    <p:sldId id="418" r:id="rId4"/>
    <p:sldId id="339" r:id="rId5"/>
    <p:sldId id="377" r:id="rId6"/>
    <p:sldId id="356" r:id="rId7"/>
    <p:sldId id="420" r:id="rId8"/>
    <p:sldId id="421" r:id="rId9"/>
    <p:sldId id="422" r:id="rId10"/>
    <p:sldId id="425" r:id="rId11"/>
    <p:sldId id="426" r:id="rId12"/>
    <p:sldId id="427" r:id="rId13"/>
    <p:sldId id="428" r:id="rId14"/>
    <p:sldId id="429" r:id="rId15"/>
    <p:sldId id="438" r:id="rId16"/>
    <p:sldId id="371" r:id="rId17"/>
    <p:sldId id="405" r:id="rId18"/>
    <p:sldId id="407" r:id="rId19"/>
    <p:sldId id="408" r:id="rId20"/>
    <p:sldId id="285" r:id="rId21"/>
    <p:sldId id="287" r:id="rId22"/>
    <p:sldId id="439" r:id="rId23"/>
    <p:sldId id="412" r:id="rId24"/>
    <p:sldId id="413" r:id="rId25"/>
    <p:sldId id="414" r:id="rId26"/>
    <p:sldId id="415" r:id="rId27"/>
    <p:sldId id="395" r:id="rId28"/>
    <p:sldId id="391" r:id="rId29"/>
    <p:sldId id="434" r:id="rId30"/>
    <p:sldId id="406" r:id="rId31"/>
    <p:sldId id="375" r:id="rId32"/>
    <p:sldId id="306" r:id="rId33"/>
  </p:sldIdLst>
  <p:sldSz cx="9144000" cy="6858000" type="screen4x3"/>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319"/>
    <a:srgbClr val="F7FEB8"/>
    <a:srgbClr val="6B1B50"/>
    <a:srgbClr val="8000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autoAdjust="0"/>
    <p:restoredTop sz="87224" autoAdjust="0"/>
  </p:normalViewPr>
  <p:slideViewPr>
    <p:cSldViewPr>
      <p:cViewPr varScale="1">
        <p:scale>
          <a:sx n="69" d="100"/>
          <a:sy n="69" d="100"/>
        </p:scale>
        <p:origin x="12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7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https://d.docs.live.net/c3bcf5974f5651af/Documents/Glasgow/Door%20Handle/Copy%20of%20Door%20Handle%20with%20and%20without%20disinfectant%20Experimental%20data%20June%20July%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Control handle (water)</c:v>
          </c:tx>
          <c:spPr>
            <a:ln>
              <a:solidFill>
                <a:srgbClr val="0070C0"/>
              </a:solidFill>
            </a:ln>
          </c:spPr>
          <c:marker>
            <c:spPr>
              <a:solidFill>
                <a:srgbClr val="0070C0"/>
              </a:solidFill>
              <a:ln>
                <a:solidFill>
                  <a:srgbClr val="0070C0"/>
                </a:solidFill>
              </a:ln>
            </c:spPr>
          </c:marker>
          <c:errBars>
            <c:errDir val="y"/>
            <c:errBarType val="both"/>
            <c:errValType val="cust"/>
            <c:noEndCap val="0"/>
            <c:plus>
              <c:numRef>
                <c:f>'[Copy of Door Handle with and without disinfectant Experimental data June July 2017.xlsx]Graph'!$W$2:$W$9</c:f>
                <c:numCache>
                  <c:formatCode>General</c:formatCode>
                  <c:ptCount val="8"/>
                  <c:pt idx="0">
                    <c:v>0</c:v>
                  </c:pt>
                  <c:pt idx="1">
                    <c:v>25.413185599999988</c:v>
                  </c:pt>
                  <c:pt idx="2">
                    <c:v>4.8641545999999556</c:v>
                  </c:pt>
                  <c:pt idx="3">
                    <c:v>4.5117438999999999</c:v>
                  </c:pt>
                  <c:pt idx="4">
                    <c:v>5.875585099999979</c:v>
                  </c:pt>
                  <c:pt idx="5">
                    <c:v>8.5488303000000005</c:v>
                  </c:pt>
                  <c:pt idx="6">
                    <c:v>1.588238</c:v>
                  </c:pt>
                  <c:pt idx="7">
                    <c:v>6.4750804000000004</c:v>
                  </c:pt>
                </c:numCache>
              </c:numRef>
            </c:plus>
            <c:minus>
              <c:numRef>
                <c:f>'[Copy of Door Handle with and without disinfectant Experimental data June July 2017.xlsx]Graph'!$W$2:$W$9</c:f>
                <c:numCache>
                  <c:formatCode>General</c:formatCode>
                  <c:ptCount val="8"/>
                  <c:pt idx="0">
                    <c:v>0</c:v>
                  </c:pt>
                  <c:pt idx="1">
                    <c:v>25.413185599999988</c:v>
                  </c:pt>
                  <c:pt idx="2">
                    <c:v>4.8641545999999556</c:v>
                  </c:pt>
                  <c:pt idx="3">
                    <c:v>4.5117438999999999</c:v>
                  </c:pt>
                  <c:pt idx="4">
                    <c:v>5.875585099999979</c:v>
                  </c:pt>
                  <c:pt idx="5">
                    <c:v>8.5488303000000005</c:v>
                  </c:pt>
                  <c:pt idx="6">
                    <c:v>1.588238</c:v>
                  </c:pt>
                  <c:pt idx="7">
                    <c:v>6.4750804000000004</c:v>
                  </c:pt>
                </c:numCache>
              </c:numRef>
            </c:minus>
            <c:spPr>
              <a:ln w="12700">
                <a:prstDash val="sysDash"/>
              </a:ln>
            </c:spPr>
          </c:errBars>
          <c:cat>
            <c:numRef>
              <c:f>'[Copy of Door Handle with and without disinfectant Experimental data June July 2017.xlsx]Graph'!$N$2:$N$9</c:f>
              <c:numCache>
                <c:formatCode>General</c:formatCode>
                <c:ptCount val="8"/>
                <c:pt idx="0">
                  <c:v>0</c:v>
                </c:pt>
                <c:pt idx="1">
                  <c:v>1</c:v>
                </c:pt>
                <c:pt idx="2">
                  <c:v>2</c:v>
                </c:pt>
                <c:pt idx="3">
                  <c:v>4</c:v>
                </c:pt>
                <c:pt idx="4">
                  <c:v>8</c:v>
                </c:pt>
                <c:pt idx="5">
                  <c:v>12</c:v>
                </c:pt>
                <c:pt idx="6">
                  <c:v>24</c:v>
                </c:pt>
                <c:pt idx="7">
                  <c:v>48</c:v>
                </c:pt>
              </c:numCache>
            </c:numRef>
          </c:cat>
          <c:val>
            <c:numRef>
              <c:f>'[Copy of Door Handle with and without disinfectant Experimental data June July 2017.xlsx]Graph'!$P$2:$P$9</c:f>
              <c:numCache>
                <c:formatCode>General</c:formatCode>
                <c:ptCount val="8"/>
                <c:pt idx="0">
                  <c:v>0</c:v>
                </c:pt>
                <c:pt idx="1">
                  <c:v>35.15</c:v>
                </c:pt>
                <c:pt idx="2">
                  <c:v>8.5</c:v>
                </c:pt>
                <c:pt idx="3">
                  <c:v>9.0250000000000004</c:v>
                </c:pt>
                <c:pt idx="4">
                  <c:v>7.8249999999999771</c:v>
                </c:pt>
                <c:pt idx="5">
                  <c:v>9.6750000000000007</c:v>
                </c:pt>
                <c:pt idx="6">
                  <c:v>1.7249999999999976</c:v>
                </c:pt>
                <c:pt idx="7">
                  <c:v>4</c:v>
                </c:pt>
              </c:numCache>
            </c:numRef>
          </c:val>
          <c:smooth val="0"/>
          <c:extLst>
            <c:ext xmlns:c16="http://schemas.microsoft.com/office/drawing/2014/chart" uri="{C3380CC4-5D6E-409C-BE32-E72D297353CC}">
              <c16:uniqueId val="{00000000-2FD0-42BF-9140-A0EB1B2AE9E3}"/>
            </c:ext>
          </c:extLst>
        </c:ser>
        <c:ser>
          <c:idx val="1"/>
          <c:order val="1"/>
          <c:tx>
            <c:v>Test handle (antiseptic)</c:v>
          </c:tx>
          <c:spPr>
            <a:ln>
              <a:solidFill>
                <a:srgbClr val="FF0000"/>
              </a:solidFill>
            </a:ln>
          </c:spPr>
          <c:marker>
            <c:spPr>
              <a:solidFill>
                <a:srgbClr val="FF0000"/>
              </a:solidFill>
              <a:ln>
                <a:solidFill>
                  <a:srgbClr val="FF0000"/>
                </a:solidFill>
              </a:ln>
            </c:spPr>
          </c:marker>
          <c:errBars>
            <c:errDir val="y"/>
            <c:errBarType val="both"/>
            <c:errValType val="cust"/>
            <c:noEndCap val="0"/>
            <c:plus>
              <c:numRef>
                <c:f>'[Copy of Door Handle with and without disinfectant Experimental data June July 2017.xlsx]Graph'!$Z$2:$Z$9</c:f>
                <c:numCache>
                  <c:formatCode>General</c:formatCode>
                  <c:ptCount val="8"/>
                  <c:pt idx="0">
                    <c:v>0</c:v>
                  </c:pt>
                  <c:pt idx="1">
                    <c:v>11.291110099999999</c:v>
                  </c:pt>
                  <c:pt idx="2">
                    <c:v>0.98149549999999997</c:v>
                  </c:pt>
                  <c:pt idx="3">
                    <c:v>0.35000000000000031</c:v>
                  </c:pt>
                  <c:pt idx="4">
                    <c:v>0.15000000000000024</c:v>
                  </c:pt>
                  <c:pt idx="5">
                    <c:v>1.0230672999999946</c:v>
                  </c:pt>
                  <c:pt idx="6">
                    <c:v>0.33166250000000191</c:v>
                  </c:pt>
                  <c:pt idx="7">
                    <c:v>0.35000000000000031</c:v>
                  </c:pt>
                </c:numCache>
              </c:numRef>
            </c:plus>
            <c:minus>
              <c:numRef>
                <c:f>'[Copy of Door Handle with and without disinfectant Experimental data June July 2017.xlsx]Graph'!$Z$2:$Z$9</c:f>
                <c:numCache>
                  <c:formatCode>General</c:formatCode>
                  <c:ptCount val="8"/>
                  <c:pt idx="0">
                    <c:v>0</c:v>
                  </c:pt>
                  <c:pt idx="1">
                    <c:v>11.291110099999999</c:v>
                  </c:pt>
                  <c:pt idx="2">
                    <c:v>0.98149549999999997</c:v>
                  </c:pt>
                  <c:pt idx="3">
                    <c:v>0.35000000000000031</c:v>
                  </c:pt>
                  <c:pt idx="4">
                    <c:v>0.15000000000000024</c:v>
                  </c:pt>
                  <c:pt idx="5">
                    <c:v>1.0230672999999946</c:v>
                  </c:pt>
                  <c:pt idx="6">
                    <c:v>0.33166250000000191</c:v>
                  </c:pt>
                  <c:pt idx="7">
                    <c:v>0.35000000000000031</c:v>
                  </c:pt>
                </c:numCache>
              </c:numRef>
            </c:minus>
            <c:spPr>
              <a:ln w="12700">
                <a:prstDash val="sysDash"/>
              </a:ln>
            </c:spPr>
          </c:errBars>
          <c:cat>
            <c:numRef>
              <c:f>'[Copy of Door Handle with and without disinfectant Experimental data June July 2017.xlsx]Graph'!$N$2:$N$9</c:f>
              <c:numCache>
                <c:formatCode>General</c:formatCode>
                <c:ptCount val="8"/>
                <c:pt idx="0">
                  <c:v>0</c:v>
                </c:pt>
                <c:pt idx="1">
                  <c:v>1</c:v>
                </c:pt>
                <c:pt idx="2">
                  <c:v>2</c:v>
                </c:pt>
                <c:pt idx="3">
                  <c:v>4</c:v>
                </c:pt>
                <c:pt idx="4">
                  <c:v>8</c:v>
                </c:pt>
                <c:pt idx="5">
                  <c:v>12</c:v>
                </c:pt>
                <c:pt idx="6">
                  <c:v>24</c:v>
                </c:pt>
                <c:pt idx="7">
                  <c:v>48</c:v>
                </c:pt>
              </c:numCache>
            </c:numRef>
          </c:cat>
          <c:val>
            <c:numRef>
              <c:f>'[Copy of Door Handle with and without disinfectant Experimental data June July 2017.xlsx]Graph'!$S$2:$S$9</c:f>
              <c:numCache>
                <c:formatCode>General</c:formatCode>
                <c:ptCount val="8"/>
                <c:pt idx="0">
                  <c:v>0</c:v>
                </c:pt>
                <c:pt idx="1">
                  <c:v>6.0750000000000002</c:v>
                </c:pt>
                <c:pt idx="2">
                  <c:v>0.85000000000000064</c:v>
                </c:pt>
                <c:pt idx="3">
                  <c:v>0.17500000000000004</c:v>
                </c:pt>
                <c:pt idx="4">
                  <c:v>7.5000000000000233E-2</c:v>
                </c:pt>
                <c:pt idx="5">
                  <c:v>0.9</c:v>
                </c:pt>
                <c:pt idx="6">
                  <c:v>0.25</c:v>
                </c:pt>
                <c:pt idx="7">
                  <c:v>0.17500000000000004</c:v>
                </c:pt>
              </c:numCache>
            </c:numRef>
          </c:val>
          <c:smooth val="0"/>
          <c:extLst>
            <c:ext xmlns:c16="http://schemas.microsoft.com/office/drawing/2014/chart" uri="{C3380CC4-5D6E-409C-BE32-E72D297353CC}">
              <c16:uniqueId val="{00000001-2FD0-42BF-9140-A0EB1B2AE9E3}"/>
            </c:ext>
          </c:extLst>
        </c:ser>
        <c:dLbls>
          <c:showLegendKey val="0"/>
          <c:showVal val="0"/>
          <c:showCatName val="0"/>
          <c:showSerName val="0"/>
          <c:showPercent val="0"/>
          <c:showBubbleSize val="0"/>
        </c:dLbls>
        <c:marker val="1"/>
        <c:smooth val="0"/>
        <c:axId val="59348096"/>
        <c:axId val="59350016"/>
      </c:lineChart>
      <c:catAx>
        <c:axId val="59348096"/>
        <c:scaling>
          <c:orientation val="minMax"/>
        </c:scaling>
        <c:delete val="0"/>
        <c:axPos val="b"/>
        <c:title>
          <c:tx>
            <c:rich>
              <a:bodyPr/>
              <a:lstStyle/>
              <a:p>
                <a:pPr>
                  <a:defRPr/>
                </a:pPr>
                <a:r>
                  <a:rPr lang="en-GB" sz="2000" dirty="0">
                    <a:latin typeface="+mn-lt"/>
                  </a:rPr>
                  <a:t>Time in hours</a:t>
                </a:r>
              </a:p>
            </c:rich>
          </c:tx>
          <c:layout>
            <c:manualLayout>
              <c:xMode val="edge"/>
              <c:yMode val="edge"/>
              <c:x val="0.31714269452147048"/>
              <c:y val="0.88439280556128674"/>
            </c:manualLayout>
          </c:layout>
          <c:overlay val="0"/>
        </c:title>
        <c:numFmt formatCode="General" sourceLinked="1"/>
        <c:majorTickMark val="out"/>
        <c:minorTickMark val="none"/>
        <c:tickLblPos val="nextTo"/>
        <c:spPr>
          <a:ln>
            <a:solidFill>
              <a:schemeClr val="tx1"/>
            </a:solidFill>
          </a:ln>
        </c:spPr>
        <c:crossAx val="59350016"/>
        <c:crosses val="autoZero"/>
        <c:auto val="1"/>
        <c:lblAlgn val="ctr"/>
        <c:lblOffset val="100"/>
        <c:noMultiLvlLbl val="0"/>
      </c:catAx>
      <c:valAx>
        <c:axId val="59350016"/>
        <c:scaling>
          <c:orientation val="minMax"/>
          <c:min val="0"/>
        </c:scaling>
        <c:delete val="0"/>
        <c:axPos val="l"/>
        <c:title>
          <c:tx>
            <c:rich>
              <a:bodyPr rot="0" vert="horz"/>
              <a:lstStyle/>
              <a:p>
                <a:pPr>
                  <a:defRPr/>
                </a:pPr>
                <a:r>
                  <a:rPr lang="en-US" sz="1800" b="1" dirty="0">
                    <a:latin typeface="+mn-lt"/>
                  </a:rPr>
                  <a:t>Average </a:t>
                </a:r>
                <a:r>
                  <a:rPr lang="en-US" sz="1800" b="1" dirty="0" err="1" smtClean="0">
                    <a:latin typeface="+mn-lt"/>
                  </a:rPr>
                  <a:t>cfu</a:t>
                </a:r>
                <a:r>
                  <a:rPr lang="en-US" sz="1800" b="1" dirty="0" smtClean="0">
                    <a:latin typeface="+mn-lt"/>
                  </a:rPr>
                  <a:t>/handle</a:t>
                </a:r>
                <a:endParaRPr lang="en-US" sz="1800" b="1" dirty="0">
                  <a:latin typeface="+mn-lt"/>
                </a:endParaRPr>
              </a:p>
            </c:rich>
          </c:tx>
          <c:layout>
            <c:manualLayout>
              <c:xMode val="edge"/>
              <c:yMode val="edge"/>
              <c:x val="9.3449416640177026E-3"/>
              <c:y val="0.60569534932626534"/>
            </c:manualLayout>
          </c:layout>
          <c:overlay val="0"/>
        </c:title>
        <c:numFmt formatCode="General" sourceLinked="1"/>
        <c:majorTickMark val="out"/>
        <c:minorTickMark val="none"/>
        <c:tickLblPos val="nextTo"/>
        <c:spPr>
          <a:ln>
            <a:solidFill>
              <a:schemeClr val="tx1"/>
            </a:solidFill>
          </a:ln>
        </c:spPr>
        <c:crossAx val="59348096"/>
        <c:crosses val="autoZero"/>
        <c:crossBetween val="between"/>
      </c:valAx>
      <c:spPr>
        <a:ln>
          <a:solidFill>
            <a:schemeClr val="tx1"/>
          </a:solidFill>
        </a:ln>
      </c:spPr>
    </c:plotArea>
    <c:legend>
      <c:legendPos val="r"/>
      <c:overlay val="0"/>
      <c:txPr>
        <a:bodyPr/>
        <a:lstStyle/>
        <a:p>
          <a:pPr>
            <a:defRPr sz="1600" b="1">
              <a:latin typeface="+mn-lt"/>
            </a:defRPr>
          </a:pPr>
          <a:endParaRPr lang="en-US"/>
        </a:p>
      </c:txPr>
    </c:legend>
    <c:plotVisOnly val="1"/>
    <c:dispBlanksAs val="gap"/>
    <c:showDLblsOverMax val="0"/>
  </c:chart>
  <c:spPr>
    <a:ln>
      <a:noFill/>
    </a:ln>
  </c:spPr>
  <c:txPr>
    <a:bodyPr/>
    <a:lstStyle/>
    <a:p>
      <a:pPr>
        <a:defRPr>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87680"/>
          </a:xfrm>
          <a:prstGeom prst="rect">
            <a:avLst/>
          </a:prstGeom>
        </p:spPr>
        <p:txBody>
          <a:bodyPr vert="horz" lIns="91440" tIns="45720" rIns="91440" bIns="45720" rtlCol="0"/>
          <a:lstStyle>
            <a:lvl1pPr algn="r">
              <a:defRPr sz="1200"/>
            </a:lvl1pPr>
          </a:lstStyle>
          <a:p>
            <a:fld id="{8A9EEB89-2AE6-4E73-B48D-1ED51CCFB452}" type="datetimeFigureOut">
              <a:rPr lang="en-GB" smtClean="0"/>
              <a:pPr/>
              <a:t>23/06/2022</a:t>
            </a:fld>
            <a:endParaRPr lang="en-GB"/>
          </a:p>
        </p:txBody>
      </p:sp>
      <p:sp>
        <p:nvSpPr>
          <p:cNvPr id="4" name="Footer Placeholder 3"/>
          <p:cNvSpPr>
            <a:spLocks noGrp="1"/>
          </p:cNvSpPr>
          <p:nvPr>
            <p:ph type="ftr" sz="quarter" idx="2"/>
          </p:nvPr>
        </p:nvSpPr>
        <p:spPr>
          <a:xfrm>
            <a:off x="0" y="9264227"/>
            <a:ext cx="2889938" cy="48768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264227"/>
            <a:ext cx="2889938" cy="487680"/>
          </a:xfrm>
          <a:prstGeom prst="rect">
            <a:avLst/>
          </a:prstGeom>
        </p:spPr>
        <p:txBody>
          <a:bodyPr vert="horz" lIns="91440" tIns="45720" rIns="91440" bIns="45720" rtlCol="0" anchor="b"/>
          <a:lstStyle>
            <a:lvl1pPr algn="r">
              <a:defRPr sz="1200"/>
            </a:lvl1pPr>
          </a:lstStyle>
          <a:p>
            <a:fld id="{BE3427F1-3393-4EA4-946F-D59E3ACE3826}" type="slidenum">
              <a:rPr lang="en-GB" smtClean="0"/>
              <a:pPr/>
              <a:t>‹#›</a:t>
            </a:fld>
            <a:endParaRPr lang="en-GB"/>
          </a:p>
        </p:txBody>
      </p:sp>
    </p:spTree>
    <p:extLst>
      <p:ext uri="{BB962C8B-B14F-4D97-AF65-F5344CB8AC3E}">
        <p14:creationId xmlns:p14="http://schemas.microsoft.com/office/powerpoint/2010/main" val="3010211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87680"/>
          </a:xfrm>
          <a:prstGeom prst="rect">
            <a:avLst/>
          </a:prstGeom>
        </p:spPr>
        <p:txBody>
          <a:bodyPr vert="horz" lIns="91440" tIns="45720" rIns="91440" bIns="45720" rtlCol="0"/>
          <a:lstStyle>
            <a:lvl1pPr algn="r">
              <a:defRPr sz="1200"/>
            </a:lvl1pPr>
          </a:lstStyle>
          <a:p>
            <a:fld id="{889F2BF9-73B4-4AFD-9886-4C081EDDFD18}" type="datetimeFigureOut">
              <a:rPr lang="en-GB" smtClean="0"/>
              <a:pPr/>
              <a:t>23/06/2022</a:t>
            </a:fld>
            <a:endParaRPr lang="en-GB"/>
          </a:p>
        </p:txBody>
      </p:sp>
      <p:sp>
        <p:nvSpPr>
          <p:cNvPr id="4" name="Slide Image Placeholder 3"/>
          <p:cNvSpPr>
            <a:spLocks noGrp="1" noRot="1" noChangeAspect="1"/>
          </p:cNvSpPr>
          <p:nvPr>
            <p:ph type="sldImg" idx="2"/>
          </p:nvPr>
        </p:nvSpPr>
        <p:spPr>
          <a:xfrm>
            <a:off x="896938" y="731838"/>
            <a:ext cx="4875212" cy="36576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632960"/>
            <a:ext cx="5335270" cy="438912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264227"/>
            <a:ext cx="2889938" cy="48768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264227"/>
            <a:ext cx="2889938" cy="487680"/>
          </a:xfrm>
          <a:prstGeom prst="rect">
            <a:avLst/>
          </a:prstGeom>
        </p:spPr>
        <p:txBody>
          <a:bodyPr vert="horz" lIns="91440" tIns="45720" rIns="91440" bIns="45720" rtlCol="0" anchor="b"/>
          <a:lstStyle>
            <a:lvl1pPr algn="r">
              <a:defRPr sz="1200"/>
            </a:lvl1pPr>
          </a:lstStyle>
          <a:p>
            <a:fld id="{8C1E5203-79E7-4291-B68F-A642EFD40B99}" type="slidenum">
              <a:rPr lang="en-GB" smtClean="0"/>
              <a:pPr/>
              <a:t>‹#›</a:t>
            </a:fld>
            <a:endParaRPr lang="en-GB"/>
          </a:p>
        </p:txBody>
      </p:sp>
    </p:spTree>
    <p:extLst>
      <p:ext uri="{BB962C8B-B14F-4D97-AF65-F5344CB8AC3E}">
        <p14:creationId xmlns:p14="http://schemas.microsoft.com/office/powerpoint/2010/main" val="2909907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ubmed/2779019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ncbi.nlm.nih.gov/pubmed/?term=Kotay%20S%5bAuthor%5d&amp;cauthor=true&amp;cauthor_uid=28200000" TargetMode="External"/><Relationship Id="rId13" Type="http://schemas.openxmlformats.org/officeDocument/2006/relationships/hyperlink" Target="https://www.ncbi.nlm.nih.gov/pubmed/30579969" TargetMode="External"/><Relationship Id="rId18" Type="http://schemas.openxmlformats.org/officeDocument/2006/relationships/hyperlink" Target="https://www.ncbi.nlm.nih.gov/pubmed/?term=Gordts%20B%5bAuthor%5d&amp;cauthor=true&amp;cauthor_uid=30579969" TargetMode="External"/><Relationship Id="rId3" Type="http://schemas.openxmlformats.org/officeDocument/2006/relationships/hyperlink" Target="https://www.ncbi.nlm.nih.gov/pubmed/28200000" TargetMode="External"/><Relationship Id="rId7" Type="http://schemas.openxmlformats.org/officeDocument/2006/relationships/hyperlink" Target="https://www.ncbi.nlm.nih.gov/pubmed/?term=Gottlieb%20T%5bAuthor%5d&amp;cauthor=true&amp;cauthor_uid=28200000" TargetMode="External"/><Relationship Id="rId12" Type="http://schemas.openxmlformats.org/officeDocument/2006/relationships/hyperlink" Target="https://www.ncbi.nlm.nih.gov/pubmed/?term=Stoesser%20N%5bAuthor%5d&amp;cauthor=true&amp;cauthor_uid=28200000" TargetMode="External"/><Relationship Id="rId17" Type="http://schemas.openxmlformats.org/officeDocument/2006/relationships/hyperlink" Target="https://www.ncbi.nlm.nih.gov/pubmed/?term=Mul%20M%5bAuthor%5d&amp;cauthor=true&amp;cauthor_uid=30579969" TargetMode="External"/><Relationship Id="rId2" Type="http://schemas.openxmlformats.org/officeDocument/2006/relationships/slide" Target="../slides/slide7.xml"/><Relationship Id="rId16" Type="http://schemas.openxmlformats.org/officeDocument/2006/relationships/hyperlink" Target="https://www.ncbi.nlm.nih.gov/pubmed/?term=Rogiers%20P%5bAuthor%5d&amp;cauthor=true&amp;cauthor_uid=30579969" TargetMode="External"/><Relationship Id="rId1" Type="http://schemas.openxmlformats.org/officeDocument/2006/relationships/notesMaster" Target="../notesMasters/notesMaster1.xml"/><Relationship Id="rId6" Type="http://schemas.openxmlformats.org/officeDocument/2006/relationships/hyperlink" Target="https://www.ncbi.nlm.nih.gov/pubmed/?term=Cheong%20EYL%5bAuthor%5d&amp;cauthor=true&amp;cauthor_uid=28200000" TargetMode="External"/><Relationship Id="rId11" Type="http://schemas.openxmlformats.org/officeDocument/2006/relationships/hyperlink" Target="https://www.ncbi.nlm.nih.gov/pubmed/?term=Crook%20DW%5bAuthor%5d&amp;cauthor=true&amp;cauthor_uid=28200000" TargetMode="External"/><Relationship Id="rId5" Type="http://schemas.openxmlformats.org/officeDocument/2006/relationships/hyperlink" Target="https://www.ncbi.nlm.nih.gov/pubmed/?term=Mathers%20AJ%5bAuthor%5d&amp;cauthor=true&amp;cauthor_uid=28200000" TargetMode="External"/><Relationship Id="rId15" Type="http://schemas.openxmlformats.org/officeDocument/2006/relationships/hyperlink" Target="https://www.ncbi.nlm.nih.gov/pubmed/?term=Hendriks%20B%5bAuthor%5d&amp;cauthor=true&amp;cauthor_uid=30579969" TargetMode="External"/><Relationship Id="rId10" Type="http://schemas.openxmlformats.org/officeDocument/2006/relationships/hyperlink" Target="https://www.ncbi.nlm.nih.gov/pubmed/?term=Peto%20TEA%5bAuthor%5d&amp;cauthor=true&amp;cauthor_uid=28200000" TargetMode="External"/><Relationship Id="rId4" Type="http://schemas.openxmlformats.org/officeDocument/2006/relationships/hyperlink" Target="https://www.ncbi.nlm.nih.gov/pubmed/?term=Kizny%20Gordon%20AE%5bAuthor%5d&amp;cauthor=true&amp;cauthor_uid=28200000" TargetMode="External"/><Relationship Id="rId9" Type="http://schemas.openxmlformats.org/officeDocument/2006/relationships/hyperlink" Target="https://www.ncbi.nlm.nih.gov/pubmed/?term=Walker%20AS%5bAuthor%5d&amp;cauthor=true&amp;cauthor_uid=28200000" TargetMode="External"/><Relationship Id="rId14" Type="http://schemas.openxmlformats.org/officeDocument/2006/relationships/hyperlink" Target="https://www.ncbi.nlm.nih.gov/pubmed/?term=Smolders%20D%5bAuthor%5d&amp;cauthor=true&amp;cauthor_uid=3057996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1</a:t>
            </a:fld>
            <a:endParaRPr lang="en-GB"/>
          </a:p>
        </p:txBody>
      </p:sp>
    </p:spTree>
    <p:extLst>
      <p:ext uri="{BB962C8B-B14F-4D97-AF65-F5344CB8AC3E}">
        <p14:creationId xmlns:p14="http://schemas.microsoft.com/office/powerpoint/2010/main" val="2809826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Most buildings are neither designed nor well operated from the air quality aspect, with energy conservation and thermal comfort at the top of the list of requirements. Pumping in adequate amounts of fresh outside air, however engineered, will challenge running costs as well as carbon status. Outdoor air generally differs from indoor air in terms of temperature and humidity, and conditioning outdoor air needs significant energy. While evolving green technologies might be able to offset some of these increased energy requirements, any revision or upgrade of existing systems is a big undertaking and enormously expensive</a:t>
            </a:r>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14</a:t>
            </a:fld>
            <a:endParaRPr lang="en-GB"/>
          </a:p>
        </p:txBody>
      </p:sp>
    </p:spTree>
    <p:extLst>
      <p:ext uri="{BB962C8B-B14F-4D97-AF65-F5344CB8AC3E}">
        <p14:creationId xmlns:p14="http://schemas.microsoft.com/office/powerpoint/2010/main" val="1539942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ltLang="en-US" sz="1200" i="1" dirty="0" smtClean="0">
                <a:solidFill>
                  <a:schemeClr val="tx1"/>
                </a:solidFill>
              </a:rPr>
              <a:t>The closer the surface is to a patient, the more critical it is likely to be</a:t>
            </a:r>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15</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0" dirty="0" smtClean="0"/>
              <a:t>What does the word science really mean?</a:t>
            </a:r>
          </a:p>
          <a:p>
            <a:r>
              <a:rPr lang="en-GB" altLang="en-US" b="0" dirty="0" smtClean="0"/>
              <a:t>Science refers to a system of acquiring knowledge. This system uses observation and experimentation to describe and explain natural phenomena. The term science also refers to the organized body of knowledge people have gained using that system.</a:t>
            </a:r>
          </a:p>
          <a:p>
            <a:r>
              <a:rPr lang="en-GB" altLang="en-US" b="0" dirty="0" smtClean="0"/>
              <a:t>Cleaning can be measured; monitored; improved; observed; modelled; calibrated; experimented; and investigated… </a:t>
            </a:r>
          </a:p>
          <a:p>
            <a:endParaRPr lang="en-GB" altLang="en-US" b="0" dirty="0" smtClean="0"/>
          </a:p>
          <a:p>
            <a:r>
              <a:rPr lang="en-GB" altLang="en-US" b="0" dirty="0" smtClean="0"/>
              <a:t>*</a:t>
            </a:r>
            <a:r>
              <a:rPr lang="en-GB" altLang="en-US" b="0" dirty="0" err="1" smtClean="0"/>
              <a:t>Banfield</a:t>
            </a:r>
            <a:r>
              <a:rPr lang="en-GB" altLang="en-US" b="0" dirty="0" smtClean="0"/>
              <a:t> &amp; Kerr, J </a:t>
            </a:r>
            <a:r>
              <a:rPr lang="en-GB" altLang="en-US" b="0" dirty="0" err="1" smtClean="0"/>
              <a:t>Hosp</a:t>
            </a:r>
            <a:r>
              <a:rPr lang="en-GB" altLang="en-US" b="0" dirty="0" smtClean="0"/>
              <a:t> Infect 2005</a:t>
            </a:r>
          </a:p>
          <a:p>
            <a:endParaRPr lang="en-GB" altLang="en-US" b="0" dirty="0" smtClean="0"/>
          </a:p>
          <a:p>
            <a:r>
              <a:rPr lang="en-GB" altLang="en-US" b="0" dirty="0" smtClean="0"/>
              <a:t>There is a small but growing body of evidence indicating an association between hand-touch sites in the home and the potential for transmission of infectious agents (Elizabeth Scott)</a:t>
            </a:r>
          </a:p>
          <a:p>
            <a:endParaRPr lang="en-GB" altLang="en-US" b="0" dirty="0" smtClean="0"/>
          </a:p>
          <a:p>
            <a:r>
              <a:rPr lang="en-GB" altLang="en-US" b="0" dirty="0" smtClean="0"/>
              <a:t>So how do we clean to reduce the risk as far as possible?</a:t>
            </a:r>
          </a:p>
          <a:p>
            <a:endParaRPr lang="en-GB" altLang="en-US" dirty="0"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0150D2-1F47-4AE5-BD6F-188C6475AF1C}" type="slidenum">
              <a:rPr lang="en-GB" altLang="en-US" smtClean="0"/>
              <a:pPr/>
              <a:t>16</a:t>
            </a:fld>
            <a:endParaRPr lang="en-GB" altLang="en-US" smtClean="0"/>
          </a:p>
        </p:txBody>
      </p:sp>
    </p:spTree>
    <p:extLst>
      <p:ext uri="{BB962C8B-B14F-4D97-AF65-F5344CB8AC3E}">
        <p14:creationId xmlns:p14="http://schemas.microsoft.com/office/powerpoint/2010/main" val="2756879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We are in danger of forgetting the simple principles of basic cleaning-One wipe; one site; one direction; DISCARD!</a:t>
            </a:r>
          </a:p>
          <a:p>
            <a:r>
              <a:rPr lang="en-US" altLang="en-US" dirty="0" smtClean="0"/>
              <a:t>Little</a:t>
            </a:r>
            <a:r>
              <a:rPr lang="en-US" altLang="en-US" baseline="0" dirty="0" smtClean="0"/>
              <a:t> evidence for the removal of dirt rather than its obliteration</a:t>
            </a:r>
            <a:endParaRPr lang="en-US" altLang="en-US" dirty="0"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BEDEEB-9435-4A2B-B688-305BDD3746D2}" type="slidenum">
              <a:rPr lang="en-GB" altLang="en-US" smtClean="0"/>
              <a:pPr/>
              <a:t>17</a:t>
            </a:fld>
            <a:endParaRPr lang="en-GB" altLang="en-US" smtClean="0"/>
          </a:p>
        </p:txBody>
      </p:sp>
    </p:spTree>
    <p:extLst>
      <p:ext uri="{BB962C8B-B14F-4D97-AF65-F5344CB8AC3E}">
        <p14:creationId xmlns:p14="http://schemas.microsoft.com/office/powerpoint/2010/main" val="260055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Does rapid recontamination of near-patient hand touch sites constitute a risk for patients??</a:t>
            </a:r>
          </a:p>
          <a:p>
            <a:endParaRPr lang="en-GB" altLang="en-US" smtClean="0"/>
          </a:p>
          <a:p>
            <a:r>
              <a:rPr lang="en-GB" altLang="en-US" smtClean="0"/>
              <a:t>Yes, patients COULD acquire pathogens with their own hands, in situ</a:t>
            </a:r>
          </a:p>
          <a:p>
            <a:endParaRPr lang="en-GB"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09B344-5266-441A-884A-81B9D899D61C}" type="slidenum">
              <a:rPr lang="en-GB" altLang="en-US" smtClean="0"/>
              <a:pPr/>
              <a:t>18</a:t>
            </a:fld>
            <a:endParaRPr lang="en-GB" altLang="en-US" smtClean="0"/>
          </a:p>
        </p:txBody>
      </p:sp>
    </p:spTree>
    <p:extLst>
      <p:ext uri="{BB962C8B-B14F-4D97-AF65-F5344CB8AC3E}">
        <p14:creationId xmlns:p14="http://schemas.microsoft.com/office/powerpoint/2010/main" val="1244856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Surface area of hands </a:t>
            </a:r>
            <a:r>
              <a:rPr lang="en-GB" dirty="0" err="1" smtClean="0"/>
              <a:t>vs</a:t>
            </a:r>
            <a:r>
              <a:rPr lang="en-GB" dirty="0" smtClean="0"/>
              <a:t> surface area of hand-touch sites</a:t>
            </a:r>
          </a:p>
          <a:p>
            <a:r>
              <a:rPr lang="en-GB" dirty="0" smtClean="0"/>
              <a:t>No brainer!</a:t>
            </a:r>
            <a:endParaRPr lang="en-GB" dirty="0"/>
          </a:p>
        </p:txBody>
      </p:sp>
      <p:sp>
        <p:nvSpPr>
          <p:cNvPr id="4" name="Slide Number Placeholder 3"/>
          <p:cNvSpPr>
            <a:spLocks noGrp="1"/>
          </p:cNvSpPr>
          <p:nvPr>
            <p:ph type="sldNum" sz="quarter" idx="10"/>
          </p:nvPr>
        </p:nvSpPr>
        <p:spPr/>
        <p:txBody>
          <a:bodyPr/>
          <a:lstStyle/>
          <a:p>
            <a:pPr>
              <a:defRPr/>
            </a:pPr>
            <a:fld id="{C7367640-B145-4C60-AEBF-64D702EDC86F}" type="slidenum">
              <a:rPr lang="en-GB" smtClean="0"/>
              <a:pPr>
                <a:defRPr/>
              </a:pPr>
              <a:t>19</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Infection prevention and control is of utmost importance in hospitals and other healthcare facilities. Building owners, facilities managers, healthcare architects and others involved in healthcare design decisions need to consider how the materials used best promote health and safety</a:t>
            </a:r>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21</a:t>
            </a:fld>
            <a:endParaRPr lang="en-GB"/>
          </a:p>
        </p:txBody>
      </p:sp>
    </p:spTree>
    <p:extLst>
      <p:ext uri="{BB962C8B-B14F-4D97-AF65-F5344CB8AC3E}">
        <p14:creationId xmlns:p14="http://schemas.microsoft.com/office/powerpoint/2010/main" val="3793369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Confocal laser scanning micrograph of biofilm stained with </a:t>
            </a:r>
            <a:r>
              <a:rPr lang="en-GB" altLang="en-US" dirty="0" err="1" smtClean="0"/>
              <a:t>BacLight</a:t>
            </a:r>
            <a:r>
              <a:rPr lang="en-GB" altLang="en-US" dirty="0" smtClean="0"/>
              <a:t> </a:t>
            </a:r>
            <a:r>
              <a:rPr lang="en-GB" altLang="en-US" dirty="0" err="1" smtClean="0"/>
              <a:t>LiveDead</a:t>
            </a:r>
            <a:r>
              <a:rPr lang="en-GB" altLang="en-US" dirty="0" smtClean="0"/>
              <a:t> stain showing the presence of live bacteria (green) and dead bacteria (orange-red) on a dry hospital surface. Staining conducted after twelve months of storage at room temperature. </a:t>
            </a:r>
          </a:p>
          <a:p>
            <a:pPr eaLnBrk="1" hangingPunct="1">
              <a:spcBef>
                <a:spcPct val="0"/>
              </a:spcBef>
            </a:pPr>
            <a:endParaRPr lang="en-GB" altLang="en-US" i="1" dirty="0" smtClean="0"/>
          </a:p>
          <a:p>
            <a:pPr eaLnBrk="1" hangingPunct="1">
              <a:spcBef>
                <a:spcPct val="0"/>
              </a:spcBef>
            </a:pPr>
            <a:r>
              <a:rPr lang="en-GB" altLang="en-US" i="1" dirty="0" smtClean="0"/>
              <a:t>Fernando- </a:t>
            </a:r>
            <a:r>
              <a:rPr lang="en-US" altLang="en-US" dirty="0" smtClean="0"/>
              <a:t>disruption of wet surface biofilms following bleach exposure resulted in increased detection of MDROs including CPE</a:t>
            </a:r>
          </a:p>
          <a:p>
            <a:pPr eaLnBrk="1" hangingPunct="1">
              <a:spcBef>
                <a:spcPct val="0"/>
              </a:spcBef>
            </a:pPr>
            <a:endParaRPr lang="en-US" altLang="en-US" dirty="0" smtClean="0"/>
          </a:p>
          <a:p>
            <a:pPr eaLnBrk="1" hangingPunct="1">
              <a:spcBef>
                <a:spcPct val="0"/>
              </a:spcBef>
            </a:pPr>
            <a:r>
              <a:rPr lang="en-US" altLang="en-US" dirty="0" smtClean="0"/>
              <a:t>Can H202 penetrate microscopic crevasses in surfaces and eradicate biofilm? Can UVC? UVC will not</a:t>
            </a:r>
            <a:r>
              <a:rPr lang="en-US" altLang="en-US" baseline="0" dirty="0" smtClean="0"/>
              <a:t> </a:t>
            </a:r>
            <a:r>
              <a:rPr lang="en-US" altLang="en-US" dirty="0" smtClean="0"/>
              <a:t>get anywhere near biofilm hideouts.</a:t>
            </a:r>
            <a:endParaRPr lang="en-GB" altLang="en-US" dirty="0" smtClean="0"/>
          </a:p>
        </p:txBody>
      </p:sp>
    </p:spTree>
    <p:extLst>
      <p:ext uri="{BB962C8B-B14F-4D97-AF65-F5344CB8AC3E}">
        <p14:creationId xmlns:p14="http://schemas.microsoft.com/office/powerpoint/2010/main" val="149582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When you feed a patient with multiple antibiotics....</a:t>
            </a:r>
            <a:r>
              <a:rPr lang="en-GB" altLang="en-US" dirty="0" err="1" smtClean="0"/>
              <a:t>C.diff</a:t>
            </a:r>
            <a:r>
              <a:rPr lang="en-GB" altLang="en-US" dirty="0" smtClean="0"/>
              <a:t>; so what do you get if you feed the environment with lots of powerful disinfectants?</a:t>
            </a:r>
          </a:p>
          <a:p>
            <a:r>
              <a:rPr lang="en-AU" altLang="en-US" dirty="0" smtClean="0"/>
              <a:t>HSBs varied in their bacterial composition from sample to sample and region to region but on average, were composed of ~ 60% environmental, 30% skin and 10% gut bacteria. Most HSB contained skin flora including </a:t>
            </a:r>
            <a:r>
              <a:rPr lang="en-AU" altLang="en-US" i="1" dirty="0" smtClean="0"/>
              <a:t>Staphylococcus, Streptococcus, </a:t>
            </a:r>
            <a:r>
              <a:rPr lang="en-AU" altLang="en-US" i="1" dirty="0" err="1" smtClean="0"/>
              <a:t>Corynebacterium</a:t>
            </a:r>
            <a:r>
              <a:rPr lang="en-AU" altLang="en-US" i="1" dirty="0" smtClean="0"/>
              <a:t> </a:t>
            </a:r>
            <a:r>
              <a:rPr lang="en-AU" altLang="en-US" dirty="0" smtClean="0"/>
              <a:t>and </a:t>
            </a:r>
            <a:r>
              <a:rPr lang="en-AU" altLang="en-US" i="1" dirty="0" err="1" smtClean="0"/>
              <a:t>Propionibacterium</a:t>
            </a:r>
            <a:r>
              <a:rPr lang="en-AU" altLang="en-US" dirty="0" smtClean="0"/>
              <a:t> spp. </a:t>
            </a:r>
          </a:p>
          <a:p>
            <a:r>
              <a:rPr lang="en-AU" altLang="en-US" dirty="0" err="1" smtClean="0"/>
              <a:t>Aus</a:t>
            </a:r>
            <a:r>
              <a:rPr lang="en-AU" altLang="en-US" dirty="0" smtClean="0"/>
              <a:t>, Brazil and Saudi samples contained more </a:t>
            </a:r>
            <a:r>
              <a:rPr lang="en-AU" altLang="en-US" i="1" dirty="0" smtClean="0"/>
              <a:t>Escherichia/</a:t>
            </a:r>
            <a:r>
              <a:rPr lang="en-AU" altLang="en-US" i="1" dirty="0" err="1" smtClean="0"/>
              <a:t>Shigella</a:t>
            </a:r>
            <a:r>
              <a:rPr lang="en-AU" altLang="en-US" i="1" dirty="0" smtClean="0"/>
              <a:t>/Klebsiella</a:t>
            </a:r>
            <a:r>
              <a:rPr lang="en-AU" altLang="en-US" dirty="0" smtClean="0"/>
              <a:t> </a:t>
            </a:r>
            <a:r>
              <a:rPr lang="en-AU" altLang="en-US" dirty="0" err="1" smtClean="0"/>
              <a:t>spp</a:t>
            </a:r>
            <a:r>
              <a:rPr lang="en-AU" altLang="en-US" dirty="0" smtClean="0"/>
              <a:t> while UK samples contained more environmental </a:t>
            </a:r>
            <a:r>
              <a:rPr lang="en-AU" altLang="en-US" i="1" dirty="0" err="1" smtClean="0"/>
              <a:t>Methylobacterium</a:t>
            </a:r>
            <a:r>
              <a:rPr lang="en-AU" altLang="en-US" dirty="0" smtClean="0"/>
              <a:t> and significantly less gut flora</a:t>
            </a:r>
          </a:p>
          <a:p>
            <a:endParaRPr lang="en-AU" altLang="en-US" dirty="0" smtClean="0"/>
          </a:p>
          <a:p>
            <a:r>
              <a:rPr lang="en-AU" altLang="en-US" b="1" dirty="0" smtClean="0"/>
              <a:t>Australia also had more pseudomonas and enterococci</a:t>
            </a:r>
            <a:endParaRPr lang="en-AU" altLang="en-US" dirty="0" smtClean="0"/>
          </a:p>
          <a:p>
            <a:endParaRPr lang="en-AU" altLang="en-US" dirty="0" smtClean="0"/>
          </a:p>
          <a:p>
            <a:endParaRPr lang="en-AU" altLang="en-US" dirty="0" smtClean="0"/>
          </a:p>
          <a:p>
            <a:endParaRPr lang="en-AU" altLang="en-US" dirty="0" smtClean="0"/>
          </a:p>
          <a:p>
            <a:endParaRPr lang="en-AU" altLang="en-US" dirty="0" smtClean="0"/>
          </a:p>
          <a:p>
            <a:endParaRPr lang="en-AU" altLang="en-US" dirty="0" smtClean="0"/>
          </a:p>
          <a:p>
            <a:r>
              <a:rPr lang="en-AU" altLang="en-US" dirty="0" smtClean="0"/>
              <a:t> </a:t>
            </a:r>
            <a:endParaRPr lang="en-GB" alt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1A9AA2-3AD9-4DD7-A404-B63D29E35033}" type="slidenum">
              <a:rPr lang="en-GB" altLang="en-US" smtClean="0"/>
              <a:pPr/>
              <a:t>23</a:t>
            </a:fld>
            <a:endParaRPr lang="en-GB" altLang="en-US" smtClean="0"/>
          </a:p>
        </p:txBody>
      </p:sp>
    </p:spTree>
    <p:extLst>
      <p:ext uri="{BB962C8B-B14F-4D97-AF65-F5344CB8AC3E}">
        <p14:creationId xmlns:p14="http://schemas.microsoft.com/office/powerpoint/2010/main" val="77597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p:cNvPr>
          <p:cNvSpPr>
            <a:spLocks noGrp="1"/>
          </p:cNvSpPr>
          <p:nvPr>
            <p:ph type="body" idx="1"/>
          </p:nvPr>
        </p:nvSpPr>
        <p:spPr/>
        <p:txBody>
          <a:bodyPr>
            <a:normAutofit/>
          </a:bodyPr>
          <a:lstStyle/>
          <a:p>
            <a:pPr fontAlgn="auto">
              <a:spcBef>
                <a:spcPts val="0"/>
              </a:spcBef>
              <a:spcAft>
                <a:spcPts val="0"/>
              </a:spcAft>
              <a:defRPr/>
            </a:pPr>
            <a:r>
              <a:rPr lang="en-GB" altLang="en-US" dirty="0"/>
              <a:t>More cleaning does not necessarily decrease the risk of infection; on the contrary, it is correlated with a higher incidence of infection and </a:t>
            </a:r>
            <a:r>
              <a:rPr lang="en-GB" altLang="en-US" i="1" dirty="0"/>
              <a:t>appearance of </a:t>
            </a:r>
            <a:r>
              <a:rPr lang="en-GB" altLang="en-US" i="1" dirty="0">
                <a:solidFill>
                  <a:srgbClr val="FF0000"/>
                </a:solidFill>
              </a:rPr>
              <a:t>multi-resistant</a:t>
            </a:r>
            <a:r>
              <a:rPr lang="en-GB" altLang="en-US" i="1" dirty="0"/>
              <a:t> strains;</a:t>
            </a:r>
            <a:r>
              <a:rPr lang="en-GB" dirty="0"/>
              <a:t> There is </a:t>
            </a:r>
            <a:r>
              <a:rPr lang="en-GB" dirty="0" smtClean="0"/>
              <a:t>evidence </a:t>
            </a:r>
            <a:r>
              <a:rPr lang="en-GB" dirty="0"/>
              <a:t>that </a:t>
            </a:r>
            <a:r>
              <a:rPr lang="en-GB" b="1" dirty="0"/>
              <a:t>UV causes mutated bacteria from a distance </a:t>
            </a:r>
            <a:r>
              <a:rPr lang="en-GB" dirty="0"/>
              <a:t>and these bacteria are developing a resistance to UV light in water and possibly air.</a:t>
            </a:r>
          </a:p>
          <a:p>
            <a:pPr fontAlgn="auto">
              <a:spcBef>
                <a:spcPts val="0"/>
              </a:spcBef>
              <a:spcAft>
                <a:spcPts val="0"/>
              </a:spcAft>
              <a:defRPr/>
            </a:pPr>
            <a:r>
              <a:rPr lang="en-GB" altLang="en-US" i="1" dirty="0"/>
              <a:t>  </a:t>
            </a:r>
          </a:p>
          <a:p>
            <a:pPr fontAlgn="auto">
              <a:spcBef>
                <a:spcPts val="0"/>
              </a:spcBef>
              <a:spcAft>
                <a:spcPts val="0"/>
              </a:spcAft>
              <a:defRPr/>
            </a:pPr>
            <a:r>
              <a:rPr lang="en-GB" altLang="en-US" i="1" dirty="0">
                <a:solidFill>
                  <a:schemeClr val="accent2"/>
                </a:solidFill>
              </a:rPr>
              <a:t>‘One wipe; one site; and one direction’ is easy, cheap and effective; and it won’t upset the surface ecology</a:t>
            </a:r>
          </a:p>
          <a:p>
            <a:pPr fontAlgn="auto">
              <a:spcBef>
                <a:spcPts val="0"/>
              </a:spcBef>
              <a:spcAft>
                <a:spcPts val="0"/>
              </a:spcAft>
              <a:defRPr/>
            </a:pPr>
            <a:endParaRPr lang="en-GB" altLang="en-US" i="1" dirty="0">
              <a:solidFill>
                <a:schemeClr val="accent2"/>
              </a:solidFill>
            </a:endParaRPr>
          </a:p>
          <a:p>
            <a:pPr fontAlgn="auto">
              <a:spcBef>
                <a:spcPts val="0"/>
              </a:spcBef>
              <a:spcAft>
                <a:spcPts val="0"/>
              </a:spcAft>
              <a:defRPr/>
            </a:pPr>
            <a:r>
              <a:rPr lang="en-GB" i="1" kern="0" dirty="0" err="1">
                <a:solidFill>
                  <a:schemeClr val="accent2"/>
                </a:solidFill>
              </a:rPr>
              <a:t>Huet</a:t>
            </a:r>
            <a:r>
              <a:rPr lang="en-GB" i="1" kern="0" dirty="0">
                <a:solidFill>
                  <a:schemeClr val="accent2"/>
                </a:solidFill>
              </a:rPr>
              <a:t>- expose hospital pathogens to </a:t>
            </a:r>
            <a:r>
              <a:rPr lang="en-GB" i="1" kern="0" dirty="0" err="1">
                <a:solidFill>
                  <a:schemeClr val="accent2"/>
                </a:solidFill>
              </a:rPr>
              <a:t>sublethal</a:t>
            </a:r>
            <a:r>
              <a:rPr lang="en-GB" i="1" kern="0" dirty="0">
                <a:solidFill>
                  <a:schemeClr val="accent2"/>
                </a:solidFill>
              </a:rPr>
              <a:t> disinfectant and generated tolerance to disinfectant with cross-resistance to antibiotics used in humans </a:t>
            </a:r>
            <a:r>
              <a:rPr lang="en-GB" altLang="en-US" b="1" i="1" dirty="0"/>
              <a:t>Expose S.aureus to biocides and generate efflux pumps with cross-resistance to quinolones: </a:t>
            </a:r>
            <a:r>
              <a:rPr lang="en-GB" altLang="en-US" b="1" i="1" dirty="0" err="1"/>
              <a:t>Huet</a:t>
            </a:r>
            <a:r>
              <a:rPr lang="en-GB" altLang="en-US" b="1" i="1" dirty="0"/>
              <a:t> AA et al, </a:t>
            </a:r>
            <a:r>
              <a:rPr lang="en-GB" altLang="en-US" b="1" i="1" dirty="0" err="1"/>
              <a:t>Microbiol</a:t>
            </a:r>
            <a:r>
              <a:rPr lang="en-GB" altLang="en-US" b="1" i="1" dirty="0"/>
              <a:t> 2008</a:t>
            </a:r>
          </a:p>
          <a:p>
            <a:pPr fontAlgn="auto">
              <a:spcBef>
                <a:spcPts val="0"/>
              </a:spcBef>
              <a:spcAft>
                <a:spcPts val="0"/>
              </a:spcAft>
              <a:defRPr/>
            </a:pPr>
            <a:endParaRPr lang="en-GB" kern="0" dirty="0">
              <a:solidFill>
                <a:sysClr val="windowText" lastClr="000000"/>
              </a:solidFill>
            </a:endParaRPr>
          </a:p>
          <a:p>
            <a:pPr>
              <a:defRPr/>
            </a:pPr>
            <a:endParaRPr lang="en-GB" altLang="en-US" i="1" dirty="0"/>
          </a:p>
          <a:p>
            <a:pPr>
              <a:defRPr/>
            </a:pPr>
            <a:r>
              <a:rPr lang="en-GB" dirty="0">
                <a:hlinkClick r:id="rId3"/>
              </a:rPr>
              <a:t>Microorganisms in Confined Habitats: Microbial Monitoring and Control of Intensive Care Units, Operating Rooms, Cleanrooms and the International Space Station.</a:t>
            </a:r>
            <a:endParaRPr lang="en-GB" dirty="0"/>
          </a:p>
          <a:p>
            <a:pPr>
              <a:defRPr/>
            </a:pPr>
            <a:r>
              <a:rPr lang="en-GB" b="1" dirty="0"/>
              <a:t>Mora</a:t>
            </a:r>
            <a:r>
              <a:rPr lang="en-GB" dirty="0"/>
              <a:t> M, Mahnert A, Koskinen K, </a:t>
            </a:r>
            <a:r>
              <a:rPr lang="en-GB" dirty="0" err="1"/>
              <a:t>Pausan</a:t>
            </a:r>
            <a:r>
              <a:rPr lang="en-GB" dirty="0"/>
              <a:t> MR, </a:t>
            </a:r>
            <a:r>
              <a:rPr lang="en-GB" dirty="0" err="1"/>
              <a:t>Oberauner-Wappis</a:t>
            </a:r>
            <a:r>
              <a:rPr lang="en-GB" dirty="0"/>
              <a:t> L, Krause R, </a:t>
            </a:r>
            <a:r>
              <a:rPr lang="en-GB" dirty="0" err="1"/>
              <a:t>Perras</a:t>
            </a:r>
            <a:r>
              <a:rPr lang="en-GB" dirty="0"/>
              <a:t> AK, </a:t>
            </a:r>
            <a:r>
              <a:rPr lang="en-GB" dirty="0" err="1"/>
              <a:t>Gorkiewicz</a:t>
            </a:r>
            <a:r>
              <a:rPr lang="en-GB" dirty="0"/>
              <a:t> G, Berg G, </a:t>
            </a:r>
            <a:r>
              <a:rPr lang="en-GB" dirty="0" err="1"/>
              <a:t>Moissl-Eichinger</a:t>
            </a:r>
            <a:r>
              <a:rPr lang="en-GB" dirty="0"/>
              <a:t> C.</a:t>
            </a:r>
          </a:p>
          <a:p>
            <a:pPr>
              <a:defRPr/>
            </a:pPr>
            <a:r>
              <a:rPr lang="en-GB" b="1" dirty="0"/>
              <a:t>Front </a:t>
            </a:r>
            <a:r>
              <a:rPr lang="en-GB" b="1" dirty="0" err="1"/>
              <a:t>Microbiol</a:t>
            </a:r>
            <a:r>
              <a:rPr lang="en-GB" dirty="0"/>
              <a:t>. </a:t>
            </a:r>
            <a:r>
              <a:rPr lang="en-GB" b="1" dirty="0"/>
              <a:t>2016</a:t>
            </a:r>
            <a:r>
              <a:rPr lang="en-GB" dirty="0"/>
              <a:t> Oct 13;7:1573. </a:t>
            </a:r>
            <a:r>
              <a:rPr lang="en-GB" dirty="0" err="1"/>
              <a:t>eCollection</a:t>
            </a:r>
            <a:r>
              <a:rPr lang="en-GB" dirty="0"/>
              <a:t> </a:t>
            </a:r>
            <a:r>
              <a:rPr lang="en-GB" b="1" dirty="0"/>
              <a:t>2016</a:t>
            </a:r>
            <a:r>
              <a:rPr lang="en-GB" dirty="0"/>
              <a:t>. Review.</a:t>
            </a:r>
          </a:p>
          <a:p>
            <a:pPr>
              <a:defRPr/>
            </a:pPr>
            <a:endParaRPr lang="en-GB" dirty="0"/>
          </a:p>
          <a:p>
            <a:pPr>
              <a:defRPr/>
            </a:pPr>
            <a:r>
              <a:rPr lang="en-GB" dirty="0"/>
              <a:t>Can automated decontamination devices eradicate biofilm??</a:t>
            </a:r>
          </a:p>
          <a:p>
            <a:pPr>
              <a:defRPr/>
            </a:pPr>
            <a:endParaRPr lang="en-GB"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5699E3-AB27-4C60-90FF-A792E1700FB1}" type="slidenum">
              <a:rPr lang="en-GB" altLang="en-US" smtClean="0"/>
              <a:pPr/>
              <a:t>24</a:t>
            </a:fld>
            <a:endParaRPr lang="en-GB" altLang="en-US" smtClean="0"/>
          </a:p>
        </p:txBody>
      </p:sp>
    </p:spTree>
    <p:extLst>
      <p:ext uri="{BB962C8B-B14F-4D97-AF65-F5344CB8AC3E}">
        <p14:creationId xmlns:p14="http://schemas.microsoft.com/office/powerpoint/2010/main" val="281446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2</a:t>
            </a:fld>
            <a:endParaRPr lang="en-GB"/>
          </a:p>
        </p:txBody>
      </p:sp>
    </p:spTree>
    <p:extLst>
      <p:ext uri="{BB962C8B-B14F-4D97-AF65-F5344CB8AC3E}">
        <p14:creationId xmlns:p14="http://schemas.microsoft.com/office/powerpoint/2010/main" val="3603490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Resistance or tolerance or both?</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6DD6F1-4AA6-45E3-B540-BE4C1EE1A959}" type="slidenum">
              <a:rPr lang="en-GB" altLang="en-US" smtClean="0"/>
              <a:pPr/>
              <a:t>25</a:t>
            </a:fld>
            <a:endParaRPr lang="en-GB" altLang="en-US" smtClean="0"/>
          </a:p>
        </p:txBody>
      </p:sp>
    </p:spTree>
    <p:extLst>
      <p:ext uri="{BB962C8B-B14F-4D97-AF65-F5344CB8AC3E}">
        <p14:creationId xmlns:p14="http://schemas.microsoft.com/office/powerpoint/2010/main" val="857466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E6A57-C098-4140-9FE3-514FFA489162}" type="slidenum">
              <a:rPr lang="en-GB"/>
              <a:pPr/>
              <a:t>26</a:t>
            </a:fld>
            <a:endParaRPr lang="en-GB"/>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GB" dirty="0"/>
              <a:t>Cost; require area to be cleared; impact on turnaround; light doesn’t go round corners or get into fabrics; vapours and gases can’t penetrate fabrics either; potential toxic effects on humans; are we really reliant on robots dispersing noxious vapours to keep our patients safe?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Clinical equipment</a:t>
            </a:r>
          </a:p>
          <a:p>
            <a:r>
              <a:rPr lang="en-GB" dirty="0" smtClean="0"/>
              <a:t>Endoscope decontamination</a:t>
            </a:r>
          </a:p>
          <a:p>
            <a:r>
              <a:rPr lang="en-GB" dirty="0" smtClean="0"/>
              <a:t>Ultrasound</a:t>
            </a:r>
            <a:r>
              <a:rPr lang="en-GB" baseline="0" dirty="0" smtClean="0"/>
              <a:t> probes</a:t>
            </a:r>
          </a:p>
          <a:p>
            <a:r>
              <a:rPr lang="en-GB" baseline="0" dirty="0" smtClean="0"/>
              <a:t>Oxygen sensors for diabetic feet</a:t>
            </a:r>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27</a:t>
            </a:fld>
            <a:endParaRPr lang="en-GB"/>
          </a:p>
        </p:txBody>
      </p:sp>
    </p:spTree>
    <p:extLst>
      <p:ext uri="{BB962C8B-B14F-4D97-AF65-F5344CB8AC3E}">
        <p14:creationId xmlns:p14="http://schemas.microsoft.com/office/powerpoint/2010/main" val="575092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other hospitals experienced similar</a:t>
            </a:r>
            <a:r>
              <a:rPr lang="en-GB" baseline="0" dirty="0" smtClean="0"/>
              <a:t> incidents, with mortalities attached.</a:t>
            </a:r>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28</a:t>
            </a:fld>
            <a:endParaRPr lang="en-GB"/>
          </a:p>
        </p:txBody>
      </p:sp>
    </p:spTree>
    <p:extLst>
      <p:ext uri="{BB962C8B-B14F-4D97-AF65-F5344CB8AC3E}">
        <p14:creationId xmlns:p14="http://schemas.microsoft.com/office/powerpoint/2010/main" val="606907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Infection prevention interventions</a:t>
            </a:r>
            <a:r>
              <a:rPr lang="en-GB" altLang="en-US" baseline="0" dirty="0" smtClean="0"/>
              <a:t> </a:t>
            </a:r>
            <a:r>
              <a:rPr lang="en-GB" altLang="en-US" dirty="0" smtClean="0"/>
              <a:t>do not easily lend themselves to Cochrane-type randomized controlled trials (RCTs). This has long been recognized, because both the science and nuances of infection control retain all the complexities that you would expect from biological and behavioural parameters. There are no nice neat equations predicting healthcare-acquired infection (HAI). Furthermore, not all HAIs are equal, in that many prevention strategies would have little effect on endogenous infection. We cannot necessarily distinguish infections originating from the patient’s own flora as opposed to those from the environment. RCTs might help evaluate specific products, including novel disinfectants, but sole use of this research tool ignores outbreaks as well as basic cleaning as a control strategy in its own right. No one wishes to enter a healthcare institution devoid of cleaning staff whatever the level of obliterative disinfection.</a:t>
            </a:r>
          </a:p>
          <a:p>
            <a:endParaRPr lang="en-GB" altLang="en-US" dirty="0" smtClean="0"/>
          </a:p>
          <a:p>
            <a:r>
              <a:rPr lang="en-GB" altLang="en-US" dirty="0" smtClean="0"/>
              <a:t>There is currently a</a:t>
            </a:r>
            <a:r>
              <a:rPr lang="en-GB" altLang="en-US" baseline="0" dirty="0" smtClean="0"/>
              <a:t> move to recognise detailed epidemiology conducted during and after an outbreak, in order to establish effective methods for control.</a:t>
            </a:r>
            <a:endParaRPr lang="en-GB" altLang="en-US" dirty="0" smtClean="0"/>
          </a:p>
          <a:p>
            <a:endParaRPr lang="en-GB" altLang="en-US" dirty="0"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492BF1-1E13-4E45-961C-6ED8B86122F9}" type="slidenum">
              <a:rPr lang="en-GB" altLang="en-US" smtClean="0"/>
              <a:pPr/>
              <a:t>29</a:t>
            </a:fld>
            <a:endParaRPr lang="en-GB" altLang="en-US" smtClean="0"/>
          </a:p>
        </p:txBody>
      </p:sp>
    </p:spTree>
    <p:extLst>
      <p:ext uri="{BB962C8B-B14F-4D97-AF65-F5344CB8AC3E}">
        <p14:creationId xmlns:p14="http://schemas.microsoft.com/office/powerpoint/2010/main" val="1590224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People – personal hygiene; habits; hands; and includes screening!</a:t>
            </a:r>
          </a:p>
          <a:p>
            <a:r>
              <a:rPr lang="en-GB" dirty="0" smtClean="0"/>
              <a:t>Linen- clothes, uniforms, sheets, curtains and soft furnishings</a:t>
            </a:r>
          </a:p>
          <a:p>
            <a:r>
              <a:rPr lang="en-GB" dirty="0" smtClean="0"/>
              <a:t>Surfaces- hand touch, beside patient</a:t>
            </a:r>
          </a:p>
          <a:p>
            <a:r>
              <a:rPr lang="en-GB" dirty="0" smtClean="0"/>
              <a:t>Clinical equipment</a:t>
            </a:r>
          </a:p>
          <a:p>
            <a:r>
              <a:rPr lang="en-GB" dirty="0" smtClean="0"/>
              <a:t>Open windows</a:t>
            </a:r>
          </a:p>
          <a:p>
            <a:r>
              <a:rPr lang="en-GB" dirty="0" smtClean="0"/>
              <a:t>Target plumbing</a:t>
            </a:r>
          </a:p>
          <a:p>
            <a:r>
              <a:rPr lang="en-GB" dirty="0" smtClean="0"/>
              <a:t>Standards, maintenance, monitoring </a:t>
            </a:r>
          </a:p>
          <a:p>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30</a:t>
            </a:fld>
            <a:endParaRPr lang="en-GB"/>
          </a:p>
        </p:txBody>
      </p:sp>
    </p:spTree>
    <p:extLst>
      <p:ext uri="{BB962C8B-B14F-4D97-AF65-F5344CB8AC3E}">
        <p14:creationId xmlns:p14="http://schemas.microsoft.com/office/powerpoint/2010/main" val="4113141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Spot the companion pets.</a:t>
            </a:r>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31</a:t>
            </a:fld>
            <a:endParaRPr lang="en-GB"/>
          </a:p>
        </p:txBody>
      </p:sp>
    </p:spTree>
    <p:extLst>
      <p:ext uri="{BB962C8B-B14F-4D97-AF65-F5344CB8AC3E}">
        <p14:creationId xmlns:p14="http://schemas.microsoft.com/office/powerpoint/2010/main" val="2080596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50000"/>
              </a:spcBef>
            </a:pPr>
            <a:r>
              <a:rPr lang="en-GB" dirty="0" smtClean="0">
                <a:solidFill>
                  <a:schemeClr val="accent2"/>
                </a:solidFill>
                <a:latin typeface="Arial" charset="0"/>
              </a:rPr>
              <a:t> Kramer, BMC Infect Dis, 2006; </a:t>
            </a:r>
            <a:r>
              <a:rPr lang="en-GB" dirty="0" err="1" smtClean="0">
                <a:solidFill>
                  <a:schemeClr val="accent2"/>
                </a:solidFill>
                <a:latin typeface="Arial" charset="0"/>
              </a:rPr>
              <a:t>Wagenvoort</a:t>
            </a:r>
            <a:r>
              <a:rPr lang="en-GB" dirty="0" smtClean="0">
                <a:solidFill>
                  <a:schemeClr val="accent2"/>
                </a:solidFill>
                <a:latin typeface="Arial" charset="0"/>
              </a:rPr>
              <a:t>, JHI 2000; Chiang, </a:t>
            </a:r>
            <a:r>
              <a:rPr lang="en-GB" dirty="0" err="1" smtClean="0">
                <a:solidFill>
                  <a:schemeClr val="accent2"/>
                </a:solidFill>
                <a:latin typeface="Arial" charset="0"/>
              </a:rPr>
              <a:t>Crit</a:t>
            </a:r>
            <a:r>
              <a:rPr lang="en-GB" dirty="0" smtClean="0">
                <a:solidFill>
                  <a:schemeClr val="accent2"/>
                </a:solidFill>
                <a:latin typeface="Arial" charset="0"/>
              </a:rPr>
              <a:t> Care Med 2009; </a:t>
            </a:r>
          </a:p>
          <a:p>
            <a:pPr>
              <a:spcBef>
                <a:spcPct val="50000"/>
              </a:spcBef>
            </a:pPr>
            <a:r>
              <a:rPr lang="en-GB" dirty="0" smtClean="0">
                <a:solidFill>
                  <a:schemeClr val="accent2"/>
                </a:solidFill>
                <a:latin typeface="Arial" charset="0"/>
              </a:rPr>
              <a:t>Wilcox M, 2010; Larson, Lancet 1978; Kjerulf et al, APMIS 1998</a:t>
            </a:r>
            <a:endParaRPr lang="en-GB" dirty="0" smtClean="0"/>
          </a:p>
        </p:txBody>
      </p:sp>
      <p:sp>
        <p:nvSpPr>
          <p:cNvPr id="4" name="Slide Number Placeholder 3"/>
          <p:cNvSpPr>
            <a:spLocks noGrp="1"/>
          </p:cNvSpPr>
          <p:nvPr>
            <p:ph type="sldNum" sz="quarter" idx="5"/>
          </p:nvPr>
        </p:nvSpPr>
        <p:spPr/>
        <p:txBody>
          <a:bodyPr/>
          <a:lstStyle/>
          <a:p>
            <a:pPr>
              <a:defRPr/>
            </a:pPr>
            <a:fld id="{4B8451F3-F16C-4613-8AA4-FF8EBF4EC958}" type="slidenum">
              <a:rPr lang="en-GB" smtClean="0"/>
              <a:pPr>
                <a:defRPr/>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a) Parts of the sink drain line: 1, faucet and handles; 2, sink counter; 3, strainer; 4, tailpipe; 5, sampling ports;</a:t>
            </a:r>
          </a:p>
          <a:p>
            <a:r>
              <a:rPr lang="en-GB" sz="1200" b="0" i="0" u="none" strike="noStrike" kern="1200" baseline="0" dirty="0" smtClean="0">
                <a:solidFill>
                  <a:schemeClr val="tx1"/>
                </a:solidFill>
                <a:latin typeface="+mn-lt"/>
                <a:ea typeface="+mn-ea"/>
                <a:cs typeface="+mn-cs"/>
              </a:rPr>
              <a:t>6, trap arm; 7, P-trap. (b and c) Schematic of the nutrient regimen (b) and offset drain tailpiece used for dispersion</a:t>
            </a:r>
          </a:p>
          <a:p>
            <a:r>
              <a:rPr lang="en-GB" sz="1200" b="0" i="0" u="none" strike="noStrike" kern="1200" baseline="0" dirty="0" smtClean="0">
                <a:solidFill>
                  <a:schemeClr val="tx1"/>
                </a:solidFill>
                <a:latin typeface="+mn-lt"/>
                <a:ea typeface="+mn-ea"/>
                <a:cs typeface="+mn-cs"/>
              </a:rPr>
              <a:t>experiments (c).</a:t>
            </a:r>
          </a:p>
          <a:p>
            <a:r>
              <a:rPr lang="en-GB" sz="1200" b="0" i="0" u="none" strike="noStrike" kern="1200" baseline="0" dirty="0" smtClean="0">
                <a:solidFill>
                  <a:schemeClr val="tx1"/>
                </a:solidFill>
                <a:latin typeface="+mn-lt"/>
                <a:ea typeface="+mn-ea"/>
                <a:cs typeface="+mn-cs"/>
              </a:rPr>
              <a:t>When GFP-expressing </a:t>
            </a:r>
            <a:r>
              <a:rPr lang="en-GB" sz="1200" b="0" i="1" u="none" strike="noStrike" kern="1200" baseline="0" dirty="0" smtClean="0">
                <a:solidFill>
                  <a:schemeClr val="tx1"/>
                </a:solidFill>
                <a:latin typeface="+mn-lt"/>
                <a:ea typeface="+mn-ea"/>
                <a:cs typeface="+mn-cs"/>
              </a:rPr>
              <a:t>E. coli </a:t>
            </a:r>
            <a:r>
              <a:rPr lang="en-GB" sz="1200" b="0" i="0" u="none" strike="noStrike" kern="1200" baseline="0" dirty="0" smtClean="0">
                <a:solidFill>
                  <a:schemeClr val="tx1"/>
                </a:solidFill>
                <a:latin typeface="+mn-lt"/>
                <a:ea typeface="+mn-ea"/>
                <a:cs typeface="+mn-cs"/>
              </a:rPr>
              <a:t>cells were allowed to mature in the P-trap under conditions similar to those in a hospital environment, </a:t>
            </a:r>
            <a:r>
              <a:rPr lang="en-GB" sz="1200" b="0" i="1" u="none" strike="noStrike" kern="1200" baseline="0" dirty="0" smtClean="0">
                <a:solidFill>
                  <a:schemeClr val="tx1"/>
                </a:solidFill>
                <a:latin typeface="+mn-lt"/>
                <a:ea typeface="+mn-ea"/>
                <a:cs typeface="+mn-cs"/>
              </a:rPr>
              <a:t>E. coli</a:t>
            </a:r>
            <a:r>
              <a:rPr lang="en-GB" sz="1200" b="0" i="0" u="none" strike="noStrike" kern="1200" baseline="0" dirty="0" smtClean="0">
                <a:solidFill>
                  <a:schemeClr val="tx1"/>
                </a:solidFill>
                <a:latin typeface="+mn-lt"/>
                <a:ea typeface="+mn-ea"/>
                <a:cs typeface="+mn-cs"/>
              </a:rPr>
              <a:t>-containing putative biofilm extended upward over 7 days to reach the strainer. This subsequently resulted in droplet dispersion to the surrounding areas (30 in.) during faucet operation. We also demonstrated that P-trap colonization could occur by retrograde transmission along a common pipe.</a:t>
            </a:r>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6</a:t>
            </a:fld>
            <a:endParaRPr lang="en-GB"/>
          </a:p>
        </p:txBody>
      </p:sp>
    </p:spTree>
    <p:extLst>
      <p:ext uri="{BB962C8B-B14F-4D97-AF65-F5344CB8AC3E}">
        <p14:creationId xmlns:p14="http://schemas.microsoft.com/office/powerpoint/2010/main" val="249813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err="1" smtClean="0">
                <a:hlinkClick r:id="rId3" tooltip="Clinical infectious diseases : an official publication of the Infectious Diseases Society of America."/>
              </a:rPr>
              <a:t>Clin</a:t>
            </a:r>
            <a:r>
              <a:rPr lang="en-GB" dirty="0" smtClean="0">
                <a:hlinkClick r:id="rId3" tooltip="Clinical infectious diseases : an official publication of the Infectious Diseases Society of America."/>
              </a:rPr>
              <a:t> Infect Dis.</a:t>
            </a:r>
            <a:r>
              <a:rPr lang="en-GB" dirty="0" smtClean="0"/>
              <a:t> 2017 May 15;64(10):1435-1444. </a:t>
            </a:r>
            <a:r>
              <a:rPr lang="en-GB" dirty="0" err="1" smtClean="0"/>
              <a:t>doi</a:t>
            </a:r>
            <a:r>
              <a:rPr lang="en-GB" dirty="0" smtClean="0"/>
              <a:t>: 10.1093/cid/cix132.</a:t>
            </a:r>
          </a:p>
          <a:p>
            <a:r>
              <a:rPr lang="en-GB" b="1" dirty="0" smtClean="0"/>
              <a:t>The Hospital Water Environment as a Reservoir for Carbapenem-Resistant Organisms Causing Hospital-Acquired Infections-A Systematic Review of the Literature.</a:t>
            </a:r>
          </a:p>
          <a:p>
            <a:r>
              <a:rPr lang="en-GB" dirty="0" err="1" smtClean="0">
                <a:hlinkClick r:id="rId4"/>
              </a:rPr>
              <a:t>Kizny</a:t>
            </a:r>
            <a:r>
              <a:rPr lang="en-GB" dirty="0" smtClean="0">
                <a:hlinkClick r:id="rId4"/>
              </a:rPr>
              <a:t> Gordon AE</a:t>
            </a:r>
            <a:r>
              <a:rPr lang="en-GB" baseline="30000" dirty="0" smtClean="0"/>
              <a:t>1</a:t>
            </a:r>
            <a:r>
              <a:rPr lang="en-GB" dirty="0" smtClean="0"/>
              <a:t>, </a:t>
            </a:r>
            <a:r>
              <a:rPr lang="en-GB" dirty="0" err="1" smtClean="0">
                <a:hlinkClick r:id="rId5"/>
              </a:rPr>
              <a:t>Mathers</a:t>
            </a:r>
            <a:r>
              <a:rPr lang="en-GB" dirty="0" smtClean="0">
                <a:hlinkClick r:id="rId5"/>
              </a:rPr>
              <a:t> AJ</a:t>
            </a:r>
            <a:r>
              <a:rPr lang="en-GB" baseline="30000" dirty="0" smtClean="0"/>
              <a:t>2</a:t>
            </a:r>
            <a:r>
              <a:rPr lang="en-GB" dirty="0" smtClean="0"/>
              <a:t>, </a:t>
            </a:r>
            <a:r>
              <a:rPr lang="en-GB" dirty="0" smtClean="0">
                <a:hlinkClick r:id="rId6"/>
              </a:rPr>
              <a:t>Cheong EYL</a:t>
            </a:r>
            <a:r>
              <a:rPr lang="en-GB" baseline="30000" dirty="0" smtClean="0"/>
              <a:t>3,4</a:t>
            </a:r>
            <a:r>
              <a:rPr lang="en-GB" dirty="0" smtClean="0"/>
              <a:t>, </a:t>
            </a:r>
            <a:r>
              <a:rPr lang="en-GB" dirty="0" smtClean="0">
                <a:hlinkClick r:id="rId7"/>
              </a:rPr>
              <a:t>Gottlieb T</a:t>
            </a:r>
            <a:r>
              <a:rPr lang="en-GB" baseline="30000" dirty="0" smtClean="0"/>
              <a:t>3,4</a:t>
            </a:r>
            <a:r>
              <a:rPr lang="en-GB" dirty="0" smtClean="0"/>
              <a:t>, </a:t>
            </a:r>
            <a:r>
              <a:rPr lang="en-GB" dirty="0" err="1" smtClean="0">
                <a:hlinkClick r:id="rId8"/>
              </a:rPr>
              <a:t>Kotay</a:t>
            </a:r>
            <a:r>
              <a:rPr lang="en-GB" dirty="0" smtClean="0">
                <a:hlinkClick r:id="rId8"/>
              </a:rPr>
              <a:t> S</a:t>
            </a:r>
            <a:r>
              <a:rPr lang="en-GB" baseline="30000" dirty="0" smtClean="0"/>
              <a:t>2</a:t>
            </a:r>
            <a:r>
              <a:rPr lang="en-GB" dirty="0" smtClean="0"/>
              <a:t>, </a:t>
            </a:r>
            <a:r>
              <a:rPr lang="en-GB" dirty="0" smtClean="0">
                <a:hlinkClick r:id="rId9"/>
              </a:rPr>
              <a:t>Walker AS</a:t>
            </a:r>
            <a:r>
              <a:rPr lang="en-GB" baseline="30000" dirty="0" smtClean="0"/>
              <a:t>1,5</a:t>
            </a:r>
            <a:r>
              <a:rPr lang="en-GB" dirty="0" smtClean="0"/>
              <a:t>, </a:t>
            </a:r>
            <a:r>
              <a:rPr lang="en-GB" dirty="0" err="1" smtClean="0">
                <a:hlinkClick r:id="rId10"/>
              </a:rPr>
              <a:t>Peto</a:t>
            </a:r>
            <a:r>
              <a:rPr lang="en-GB" dirty="0" smtClean="0">
                <a:hlinkClick r:id="rId10"/>
              </a:rPr>
              <a:t> TEA</a:t>
            </a:r>
            <a:r>
              <a:rPr lang="en-GB" baseline="30000" dirty="0" smtClean="0"/>
              <a:t>1,5</a:t>
            </a:r>
            <a:r>
              <a:rPr lang="en-GB" dirty="0" smtClean="0"/>
              <a:t>, </a:t>
            </a:r>
            <a:r>
              <a:rPr lang="en-GB" dirty="0" smtClean="0">
                <a:hlinkClick r:id="rId11"/>
              </a:rPr>
              <a:t>Crook DW</a:t>
            </a:r>
            <a:r>
              <a:rPr lang="en-GB" baseline="30000" dirty="0" smtClean="0"/>
              <a:t>1,5</a:t>
            </a:r>
            <a:r>
              <a:rPr lang="en-GB" dirty="0" smtClean="0"/>
              <a:t>, </a:t>
            </a:r>
            <a:r>
              <a:rPr lang="en-GB" dirty="0" err="1" smtClean="0">
                <a:hlinkClick r:id="rId12"/>
              </a:rPr>
              <a:t>Stoesser</a:t>
            </a:r>
            <a:r>
              <a:rPr lang="en-GB" dirty="0" smtClean="0">
                <a:hlinkClick r:id="rId12"/>
              </a:rPr>
              <a:t> N</a:t>
            </a:r>
            <a:r>
              <a:rPr lang="en-GB" baseline="30000" dirty="0" smtClean="0"/>
              <a:t>1</a:t>
            </a:r>
            <a:r>
              <a:rPr lang="en-GB" dirty="0" smtClean="0"/>
              <a:t>.</a:t>
            </a:r>
          </a:p>
          <a:p>
            <a:r>
              <a:rPr lang="en-GB" dirty="0" smtClean="0">
                <a:hlinkClick r:id="rId13" tooltip="The Journal of hospital infection."/>
              </a:rPr>
              <a:t>J Hosp Infect.</a:t>
            </a:r>
            <a:r>
              <a:rPr lang="en-GB" dirty="0" smtClean="0"/>
              <a:t> 2018</a:t>
            </a:r>
            <a:r>
              <a:rPr lang="en-GB" baseline="0" dirty="0" smtClean="0"/>
              <a:t> </a:t>
            </a:r>
            <a:r>
              <a:rPr lang="en-GB" b="1" dirty="0" smtClean="0"/>
              <a:t>Acetic acid as a decontamination method for ICU sink drains colonized by carbapenemase-producing Enterobacteriaceae and its effect on CPE infections.</a:t>
            </a:r>
          </a:p>
          <a:p>
            <a:r>
              <a:rPr lang="en-GB" dirty="0" err="1" smtClean="0">
                <a:hlinkClick r:id="rId14"/>
              </a:rPr>
              <a:t>Smolders</a:t>
            </a:r>
            <a:r>
              <a:rPr lang="en-GB" dirty="0" smtClean="0">
                <a:hlinkClick r:id="rId14"/>
              </a:rPr>
              <a:t> D</a:t>
            </a:r>
            <a:r>
              <a:rPr lang="en-GB" baseline="30000" dirty="0" smtClean="0"/>
              <a:t>1</a:t>
            </a:r>
            <a:r>
              <a:rPr lang="en-GB" dirty="0" smtClean="0"/>
              <a:t>, </a:t>
            </a:r>
            <a:r>
              <a:rPr lang="en-GB" dirty="0" err="1" smtClean="0">
                <a:hlinkClick r:id="rId15"/>
              </a:rPr>
              <a:t>Hendriks</a:t>
            </a:r>
            <a:r>
              <a:rPr lang="en-GB" dirty="0" smtClean="0">
                <a:hlinkClick r:id="rId15"/>
              </a:rPr>
              <a:t> B</a:t>
            </a:r>
            <a:r>
              <a:rPr lang="en-GB" baseline="30000" dirty="0" smtClean="0"/>
              <a:t>2</a:t>
            </a:r>
            <a:r>
              <a:rPr lang="en-GB" dirty="0" smtClean="0"/>
              <a:t>, </a:t>
            </a:r>
            <a:r>
              <a:rPr lang="en-GB" dirty="0" err="1" smtClean="0">
                <a:hlinkClick r:id="rId16"/>
              </a:rPr>
              <a:t>Rogiers</a:t>
            </a:r>
            <a:r>
              <a:rPr lang="en-GB" dirty="0" smtClean="0">
                <a:hlinkClick r:id="rId16"/>
              </a:rPr>
              <a:t> P</a:t>
            </a:r>
            <a:r>
              <a:rPr lang="en-GB" baseline="30000" dirty="0" smtClean="0"/>
              <a:t>2</a:t>
            </a:r>
            <a:r>
              <a:rPr lang="en-GB" dirty="0" smtClean="0"/>
              <a:t>, </a:t>
            </a:r>
            <a:r>
              <a:rPr lang="en-GB" dirty="0" err="1" smtClean="0">
                <a:hlinkClick r:id="rId17"/>
              </a:rPr>
              <a:t>Mul</a:t>
            </a:r>
            <a:r>
              <a:rPr lang="en-GB" dirty="0" smtClean="0">
                <a:hlinkClick r:id="rId17"/>
              </a:rPr>
              <a:t> M</a:t>
            </a:r>
            <a:r>
              <a:rPr lang="en-GB" baseline="30000" dirty="0" smtClean="0"/>
              <a:t>3</a:t>
            </a:r>
            <a:r>
              <a:rPr lang="en-GB" dirty="0" smtClean="0"/>
              <a:t>, </a:t>
            </a:r>
            <a:r>
              <a:rPr lang="en-GB" dirty="0" err="1" smtClean="0">
                <a:hlinkClick r:id="rId18"/>
              </a:rPr>
              <a:t>Gordts</a:t>
            </a:r>
            <a:r>
              <a:rPr lang="en-GB" dirty="0" smtClean="0">
                <a:hlinkClick r:id="rId18"/>
              </a:rPr>
              <a:t> B</a:t>
            </a:r>
            <a:r>
              <a:rPr lang="en-GB" baseline="30000" dirty="0" smtClean="0"/>
              <a:t>3</a:t>
            </a:r>
            <a:r>
              <a:rPr lang="en-GB" dirty="0" smtClean="0"/>
              <a:t>.</a:t>
            </a:r>
          </a:p>
          <a:p>
            <a:r>
              <a:rPr lang="en-GB" b="1" dirty="0" smtClean="0"/>
              <a:t>BACKGROUND: </a:t>
            </a:r>
          </a:p>
          <a:p>
            <a:r>
              <a:rPr lang="en-GB" dirty="0" smtClean="0"/>
              <a:t>Carbapenemase-producing Enterobacteriaceae (CPE) are emerging pathogens representing a major concern for public health. In Belgium, the OXA-48 carbapenemase resistance gene is identified most frequently. Sink drains in intensive care units (ICUs) are known to be colonized by Gram-negative bacilli. A correlation between environmental contamination and CPE infections in ICUs has been established. A long-term CPE epidemic in a local ICU proved difficult to control.</a:t>
            </a:r>
          </a:p>
          <a:p>
            <a:r>
              <a:rPr lang="en-GB" b="1" dirty="0" smtClean="0"/>
              <a:t>METHODS AND RESULTS: </a:t>
            </a:r>
          </a:p>
          <a:p>
            <a:r>
              <a:rPr lang="en-GB" dirty="0" smtClean="0"/>
              <a:t>A variety of CPE strains, all carrying the OXA-48 resistance gene, were isolated from almost all sinks in patient rooms in the ICU. Decontamination of the sinks with 250 </a:t>
            </a:r>
            <a:r>
              <a:rPr lang="en-GB" dirty="0" err="1" smtClean="0"/>
              <a:t>mL</a:t>
            </a:r>
            <a:r>
              <a:rPr lang="en-GB" dirty="0" smtClean="0"/>
              <a:t> 25% acetic acid three times weekly was implemented. Sink drain colonization was followed up for six months thereafter. Both the number of CPE-colonized sinks and the number of patients colonized or infected with CPE decreased drastically, to the extent that the epidemic was considered to be eradicated. In-vitro growth of all isolates was inhibited by a concentration of acetic acid equal to or smaller than that used for decontamination. Epidemiological analysis demonstrated a positive and significant relationship between contaminated sinks and CPE acquisition of patients admitted to ICU rooms, indicating the importance of contaminated sinks as the environmental reservoir of the epidemic.</a:t>
            </a:r>
          </a:p>
          <a:p>
            <a:r>
              <a:rPr lang="en-GB" b="1" dirty="0" smtClean="0"/>
              <a:t>CONCLUSION: </a:t>
            </a:r>
          </a:p>
          <a:p>
            <a:r>
              <a:rPr lang="en-GB" dirty="0" smtClean="0"/>
              <a:t>Decontamination of sink drains with acetic acid is a valuable alternative to other methods, such as heated sinks and water-free care, especially when other options are not feasible in the short term. Acetic acid is cheap, widely available, effective and manageable from a safety and technical point of view.</a:t>
            </a:r>
          </a:p>
          <a:p>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7</a:t>
            </a:fld>
            <a:endParaRPr lang="en-GB"/>
          </a:p>
        </p:txBody>
      </p:sp>
    </p:spTree>
    <p:extLst>
      <p:ext uri="{BB962C8B-B14F-4D97-AF65-F5344CB8AC3E}">
        <p14:creationId xmlns:p14="http://schemas.microsoft.com/office/powerpoint/2010/main" val="117370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Staph aureus E.coli Klebsiella</a:t>
            </a:r>
            <a:r>
              <a:rPr lang="en-GB" baseline="0" dirty="0" smtClean="0"/>
              <a:t> </a:t>
            </a:r>
            <a:r>
              <a:rPr lang="en-GB" dirty="0" smtClean="0"/>
              <a:t>Acinetobacter Ps. aeruginosa</a:t>
            </a:r>
            <a:r>
              <a:rPr lang="en-GB" baseline="0" dirty="0" smtClean="0"/>
              <a:t> Klebsiella C.difficile</a:t>
            </a:r>
          </a:p>
          <a:p>
            <a:r>
              <a:rPr lang="en-GB" baseline="0" dirty="0" smtClean="0"/>
              <a:t>Norovirus Colds and flu COVID SARS1 MERS</a:t>
            </a:r>
          </a:p>
          <a:p>
            <a:r>
              <a:rPr lang="en-GB" baseline="0" dirty="0" smtClean="0"/>
              <a:t>Smallpox</a:t>
            </a:r>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8</a:t>
            </a:fld>
            <a:endParaRPr lang="en-GB"/>
          </a:p>
        </p:txBody>
      </p:sp>
    </p:spTree>
    <p:extLst>
      <p:ext uri="{BB962C8B-B14F-4D97-AF65-F5344CB8AC3E}">
        <p14:creationId xmlns:p14="http://schemas.microsoft.com/office/powerpoint/2010/main" val="198517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prstClr val="black"/>
                </a:solidFill>
                <a:latin typeface="+mn-lt"/>
                <a:ea typeface="+mn-ea"/>
                <a:cs typeface="+mn-cs"/>
              </a:rPr>
              <a:t>The pass/fail proportion of microbial counts on </a:t>
            </a:r>
            <a:r>
              <a:rPr lang="en-GB" sz="1200" b="1" kern="1200" dirty="0" smtClean="0">
                <a:solidFill>
                  <a:prstClr val="black"/>
                </a:solidFill>
                <a:latin typeface="+mn-lt"/>
                <a:ea typeface="+mn-ea"/>
                <a:cs typeface="+mn-cs"/>
              </a:rPr>
              <a:t>settle plates </a:t>
            </a:r>
            <a:r>
              <a:rPr lang="en-GB" sz="1200" kern="1200" dirty="0" smtClean="0">
                <a:solidFill>
                  <a:prstClr val="black"/>
                </a:solidFill>
                <a:latin typeface="+mn-lt"/>
                <a:ea typeface="+mn-ea"/>
                <a:cs typeface="+mn-cs"/>
              </a:rPr>
              <a:t>(from </a:t>
            </a:r>
            <a:r>
              <a:rPr lang="en-GB" sz="1200" i="1" kern="1200" dirty="0" smtClean="0">
                <a:solidFill>
                  <a:prstClr val="black"/>
                </a:solidFill>
                <a:latin typeface="+mn-lt"/>
                <a:ea typeface="+mn-ea"/>
                <a:cs typeface="+mn-cs"/>
              </a:rPr>
              <a:t>passive</a:t>
            </a:r>
            <a:r>
              <a:rPr lang="en-GB" sz="1200" kern="1200" dirty="0" smtClean="0">
                <a:solidFill>
                  <a:prstClr val="black"/>
                </a:solidFill>
                <a:latin typeface="+mn-lt"/>
                <a:ea typeface="+mn-ea"/>
                <a:cs typeface="+mn-cs"/>
              </a:rPr>
              <a:t> air sampling) more closely resembles pass/fail proportion of </a:t>
            </a:r>
            <a:r>
              <a:rPr lang="en-GB" sz="1200" b="1" kern="1200" dirty="0" smtClean="0">
                <a:solidFill>
                  <a:prstClr val="black"/>
                </a:solidFill>
                <a:latin typeface="+mn-lt"/>
                <a:ea typeface="+mn-ea"/>
                <a:cs typeface="+mn-cs"/>
              </a:rPr>
              <a:t>surface bioburden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prstClr val="black"/>
              </a:solidFill>
              <a:latin typeface="+mn-lt"/>
              <a:ea typeface="+mn-ea"/>
              <a:cs typeface="+mn-cs"/>
            </a:endParaRPr>
          </a:p>
          <a:p>
            <a:r>
              <a:rPr lang="en-GB" dirty="0" smtClean="0"/>
              <a:t>160 air samples (active &amp; passive) modelled against 500 surface samples on 10 days during 10 months</a:t>
            </a:r>
          </a:p>
          <a:p>
            <a:r>
              <a:rPr lang="en-GB" dirty="0" smtClean="0"/>
              <a:t>How does this help when predicting risk of HAI in</a:t>
            </a:r>
            <a:r>
              <a:rPr lang="en-GB" baseline="0" dirty="0" smtClean="0"/>
              <a:t> critical care? It suggests that you don’t need to do surface sampling; you could potentially use settle plates to tell you whether bioburden in the unit is acceptable or not. </a:t>
            </a:r>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10</a:t>
            </a:fld>
            <a:endParaRPr lang="en-GB"/>
          </a:p>
        </p:txBody>
      </p:sp>
    </p:spTree>
    <p:extLst>
      <p:ext uri="{BB962C8B-B14F-4D97-AF65-F5344CB8AC3E}">
        <p14:creationId xmlns:p14="http://schemas.microsoft.com/office/powerpoint/2010/main" val="902902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yet universal agreement on transmission of SARS</a:t>
            </a:r>
            <a:r>
              <a:rPr lang="en-GB" baseline="0" dirty="0" smtClean="0"/>
              <a:t> 2, so prevention and control methods are unresolved.</a:t>
            </a:r>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12</a:t>
            </a:fld>
            <a:endParaRPr lang="en-GB"/>
          </a:p>
        </p:txBody>
      </p:sp>
    </p:spTree>
    <p:extLst>
      <p:ext uri="{BB962C8B-B14F-4D97-AF65-F5344CB8AC3E}">
        <p14:creationId xmlns:p14="http://schemas.microsoft.com/office/powerpoint/2010/main" val="399167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smtClean="0">
                <a:solidFill>
                  <a:schemeClr val="bg1"/>
                </a:solidFill>
                <a:latin typeface="Calibri" pitchFamily="34" charset="0"/>
              </a:rPr>
              <a:t>‘…detailed specifications needed to prevent airborne dispersal of pathogens are still unknown’</a:t>
            </a:r>
            <a:r>
              <a:rPr lang="en-GB" sz="1200" b="0" dirty="0" smtClean="0">
                <a:latin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dirty="0" smtClean="0">
                <a:solidFill>
                  <a:schemeClr val="accent2"/>
                </a:solidFill>
              </a:rPr>
              <a:t>Closing hospital windows increases infection risk</a:t>
            </a:r>
            <a:r>
              <a:rPr lang="en-GB" sz="1200" b="0" i="1" dirty="0" smtClean="0">
                <a:solidFill>
                  <a:schemeClr val="tx1"/>
                </a:solidFill>
              </a:rPr>
              <a:t>..  ’Me</a:t>
            </a:r>
            <a:r>
              <a:rPr lang="en-GB" sz="1200" b="0" i="1" dirty="0" smtClean="0"/>
              <a:t>asurement of ventilation and airborne infection risk in large naturally ventilated hospital wards’, Gilkeson et al, Build Environ 2013</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i="1" kern="1200" dirty="0" smtClean="0">
                <a:solidFill>
                  <a:srgbClr val="000000"/>
                </a:solidFill>
                <a:latin typeface="+mn-lt"/>
                <a:ea typeface="Andale Sans UI"/>
                <a:cs typeface="Times New Roman" pitchFamily="18" charset="0"/>
              </a:rPr>
              <a:t>‘Sunlight therapy and solar architecture’, </a:t>
            </a:r>
            <a:r>
              <a:rPr lang="en-GB" sz="1000" b="0" i="1" kern="1200" dirty="0" err="1" smtClean="0">
                <a:solidFill>
                  <a:srgbClr val="000000"/>
                </a:solidFill>
                <a:latin typeface="+mn-lt"/>
                <a:ea typeface="Andale Sans UI"/>
                <a:cs typeface="Times New Roman" pitchFamily="18" charset="0"/>
              </a:rPr>
              <a:t>Hobday</a:t>
            </a:r>
            <a:r>
              <a:rPr lang="en-GB" sz="1000" b="0" i="1" kern="1200" dirty="0" smtClean="0">
                <a:solidFill>
                  <a:srgbClr val="000000"/>
                </a:solidFill>
                <a:latin typeface="+mn-lt"/>
                <a:ea typeface="Andale Sans UI"/>
                <a:cs typeface="Times New Roman" pitchFamily="18" charset="0"/>
              </a:rPr>
              <a:t> RA,</a:t>
            </a:r>
            <a:r>
              <a:rPr lang="en-GB" sz="1000" b="0" i="1" kern="1200" dirty="0" smtClean="0">
                <a:solidFill>
                  <a:schemeClr val="tx1"/>
                </a:solidFill>
                <a:latin typeface="+mn-lt"/>
                <a:ea typeface="Andale Sans UI"/>
                <a:cs typeface="Times New Roman" pitchFamily="18" charset="0"/>
              </a:rPr>
              <a:t> </a:t>
            </a:r>
            <a:r>
              <a:rPr lang="en-GB" sz="1000" b="0" i="1" kern="1200" dirty="0" smtClean="0">
                <a:solidFill>
                  <a:srgbClr val="000000"/>
                </a:solidFill>
                <a:latin typeface="+mn-lt"/>
                <a:ea typeface="Andale Sans UI"/>
                <a:cs typeface="Times New Roman" pitchFamily="18" charset="0"/>
              </a:rPr>
              <a:t>Med </a:t>
            </a:r>
            <a:r>
              <a:rPr lang="en-GB" sz="1000" b="0" i="1" kern="1200" dirty="0" err="1" smtClean="0">
                <a:solidFill>
                  <a:srgbClr val="000000"/>
                </a:solidFill>
                <a:latin typeface="+mn-lt"/>
                <a:ea typeface="Andale Sans UI"/>
                <a:cs typeface="Times New Roman" pitchFamily="18" charset="0"/>
              </a:rPr>
              <a:t>Hist</a:t>
            </a:r>
            <a:r>
              <a:rPr lang="en-GB" sz="1000" b="0" i="1" kern="1200" dirty="0" smtClean="0">
                <a:solidFill>
                  <a:srgbClr val="000000"/>
                </a:solidFill>
                <a:latin typeface="+mn-lt"/>
                <a:ea typeface="Andale Sans UI"/>
                <a:cs typeface="Times New Roman" pitchFamily="18" charset="0"/>
              </a:rPr>
              <a:t> </a:t>
            </a:r>
            <a:r>
              <a:rPr lang="en-GB" sz="1000" b="0" i="1" kern="1200" dirty="0" smtClean="0">
                <a:solidFill>
                  <a:schemeClr val="tx1">
                    <a:lumMod val="95000"/>
                    <a:lumOff val="5000"/>
                  </a:schemeClr>
                </a:solidFill>
                <a:latin typeface="+mn-lt"/>
                <a:ea typeface="Andale Sans UI"/>
                <a:cs typeface="Times New Roman" pitchFamily="18" charset="0"/>
              </a:rPr>
              <a:t>1997</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endParaRPr>
          </a:p>
          <a:p>
            <a:endParaRPr lang="en-GB" dirty="0"/>
          </a:p>
        </p:txBody>
      </p:sp>
      <p:sp>
        <p:nvSpPr>
          <p:cNvPr id="4" name="Slide Number Placeholder 3"/>
          <p:cNvSpPr>
            <a:spLocks noGrp="1"/>
          </p:cNvSpPr>
          <p:nvPr>
            <p:ph type="sldNum" sz="quarter" idx="10"/>
          </p:nvPr>
        </p:nvSpPr>
        <p:spPr/>
        <p:txBody>
          <a:bodyPr/>
          <a:lstStyle/>
          <a:p>
            <a:fld id="{8C1E5203-79E7-4291-B68F-A642EFD40B99}" type="slidenum">
              <a:rPr lang="en-GB" smtClean="0"/>
              <a:pPr/>
              <a:t>13</a:t>
            </a:fld>
            <a:endParaRPr lang="en-GB"/>
          </a:p>
        </p:txBody>
      </p:sp>
    </p:spTree>
    <p:extLst>
      <p:ext uri="{BB962C8B-B14F-4D97-AF65-F5344CB8AC3E}">
        <p14:creationId xmlns:p14="http://schemas.microsoft.com/office/powerpoint/2010/main" val="1364754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6756A8F-D770-4F7F-B8AA-6FF1D9DC3CB1}" type="datetimeFigureOut">
              <a:rPr lang="en-GB" smtClean="0"/>
              <a:pPr/>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D5D28-5790-4E92-8A4C-3D5E78561A65}"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756A8F-D770-4F7F-B8AA-6FF1D9DC3CB1}" type="datetimeFigureOut">
              <a:rPr lang="en-GB" smtClean="0"/>
              <a:pPr/>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D5D28-5790-4E92-8A4C-3D5E78561A65}"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756A8F-D770-4F7F-B8AA-6FF1D9DC3CB1}" type="datetimeFigureOut">
              <a:rPr lang="en-GB" smtClean="0"/>
              <a:pPr/>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D5D28-5790-4E92-8A4C-3D5E78561A65}"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E8FF8A5-4903-4628-AE33-1CE2E2EB5C4D}" type="datetimeFigureOut">
              <a:rPr lang="en-GB" smtClean="0"/>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1CD98-C26B-451E-84AB-D13B696ABB04}" type="slidenum">
              <a:rPr lang="en-GB" smtClean="0"/>
              <a:t>‹#›</a:t>
            </a:fld>
            <a:endParaRPr lang="en-GB"/>
          </a:p>
        </p:txBody>
      </p:sp>
    </p:spTree>
    <p:extLst>
      <p:ext uri="{BB962C8B-B14F-4D97-AF65-F5344CB8AC3E}">
        <p14:creationId xmlns:p14="http://schemas.microsoft.com/office/powerpoint/2010/main" val="1545904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E8FF8A5-4903-4628-AE33-1CE2E2EB5C4D}" type="datetimeFigureOut">
              <a:rPr lang="en-GB" smtClean="0"/>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1CD98-C26B-451E-84AB-D13B696ABB04}" type="slidenum">
              <a:rPr lang="en-GB" smtClean="0"/>
              <a:t>‹#›</a:t>
            </a:fld>
            <a:endParaRPr lang="en-GB"/>
          </a:p>
        </p:txBody>
      </p:sp>
    </p:spTree>
    <p:extLst>
      <p:ext uri="{BB962C8B-B14F-4D97-AF65-F5344CB8AC3E}">
        <p14:creationId xmlns:p14="http://schemas.microsoft.com/office/powerpoint/2010/main" val="113276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E8FF8A5-4903-4628-AE33-1CE2E2EB5C4D}" type="datetimeFigureOut">
              <a:rPr lang="en-GB" smtClean="0"/>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1CD98-C26B-451E-84AB-D13B696ABB04}" type="slidenum">
              <a:rPr lang="en-GB" smtClean="0"/>
              <a:t>‹#›</a:t>
            </a:fld>
            <a:endParaRPr lang="en-GB"/>
          </a:p>
        </p:txBody>
      </p:sp>
    </p:spTree>
    <p:extLst>
      <p:ext uri="{BB962C8B-B14F-4D97-AF65-F5344CB8AC3E}">
        <p14:creationId xmlns:p14="http://schemas.microsoft.com/office/powerpoint/2010/main" val="1846811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E8FF8A5-4903-4628-AE33-1CE2E2EB5C4D}" type="datetimeFigureOut">
              <a:rPr lang="en-GB" smtClean="0"/>
              <a:t>23/06/2022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41CD98-C26B-451E-84AB-D13B696ABB04}" type="slidenum">
              <a:rPr lang="en-GB" smtClean="0"/>
              <a:t>‹#›</a:t>
            </a:fld>
            <a:endParaRPr lang="en-GB"/>
          </a:p>
        </p:txBody>
      </p:sp>
    </p:spTree>
    <p:extLst>
      <p:ext uri="{BB962C8B-B14F-4D97-AF65-F5344CB8AC3E}">
        <p14:creationId xmlns:p14="http://schemas.microsoft.com/office/powerpoint/2010/main" val="1144301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E8FF8A5-4903-4628-AE33-1CE2E2EB5C4D}" type="datetimeFigureOut">
              <a:rPr lang="en-GB" smtClean="0"/>
              <a:t>23/06/2022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41CD98-C26B-451E-84AB-D13B696ABB04}" type="slidenum">
              <a:rPr lang="en-GB" smtClean="0"/>
              <a:t>‹#›</a:t>
            </a:fld>
            <a:endParaRPr lang="en-GB"/>
          </a:p>
        </p:txBody>
      </p:sp>
    </p:spTree>
    <p:extLst>
      <p:ext uri="{BB962C8B-B14F-4D97-AF65-F5344CB8AC3E}">
        <p14:creationId xmlns:p14="http://schemas.microsoft.com/office/powerpoint/2010/main" val="127205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E8FF8A5-4903-4628-AE33-1CE2E2EB5C4D}" type="datetimeFigureOut">
              <a:rPr lang="en-GB" smtClean="0"/>
              <a:t>23/06/2022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41CD98-C26B-451E-84AB-D13B696ABB04}" type="slidenum">
              <a:rPr lang="en-GB" smtClean="0"/>
              <a:t>‹#›</a:t>
            </a:fld>
            <a:endParaRPr lang="en-GB"/>
          </a:p>
        </p:txBody>
      </p:sp>
    </p:spTree>
    <p:extLst>
      <p:ext uri="{BB962C8B-B14F-4D97-AF65-F5344CB8AC3E}">
        <p14:creationId xmlns:p14="http://schemas.microsoft.com/office/powerpoint/2010/main" val="4138602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8FF8A5-4903-4628-AE33-1CE2E2EB5C4D}" type="datetimeFigureOut">
              <a:rPr lang="en-GB" smtClean="0"/>
              <a:t>23/06/2022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41CD98-C26B-451E-84AB-D13B696ABB04}" type="slidenum">
              <a:rPr lang="en-GB" smtClean="0"/>
              <a:t>‹#›</a:t>
            </a:fld>
            <a:endParaRPr lang="en-GB"/>
          </a:p>
        </p:txBody>
      </p:sp>
    </p:spTree>
    <p:extLst>
      <p:ext uri="{BB962C8B-B14F-4D97-AF65-F5344CB8AC3E}">
        <p14:creationId xmlns:p14="http://schemas.microsoft.com/office/powerpoint/2010/main" val="1963114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E8FF8A5-4903-4628-AE33-1CE2E2EB5C4D}" type="datetimeFigureOut">
              <a:rPr lang="en-GB" smtClean="0"/>
              <a:t>23/06/2022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41CD98-C26B-451E-84AB-D13B696ABB04}" type="slidenum">
              <a:rPr lang="en-GB" smtClean="0"/>
              <a:t>‹#›</a:t>
            </a:fld>
            <a:endParaRPr lang="en-GB"/>
          </a:p>
        </p:txBody>
      </p:sp>
    </p:spTree>
    <p:extLst>
      <p:ext uri="{BB962C8B-B14F-4D97-AF65-F5344CB8AC3E}">
        <p14:creationId xmlns:p14="http://schemas.microsoft.com/office/powerpoint/2010/main" val="329354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756A8F-D770-4F7F-B8AA-6FF1D9DC3CB1}" type="datetimeFigureOut">
              <a:rPr lang="en-GB" smtClean="0"/>
              <a:pPr/>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D5D28-5790-4E92-8A4C-3D5E78561A65}"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E8FF8A5-4903-4628-AE33-1CE2E2EB5C4D}" type="datetimeFigureOut">
              <a:rPr lang="en-GB" smtClean="0"/>
              <a:t>23/06/2022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41CD98-C26B-451E-84AB-D13B696ABB04}" type="slidenum">
              <a:rPr lang="en-GB" smtClean="0"/>
              <a:t>‹#›</a:t>
            </a:fld>
            <a:endParaRPr lang="en-GB"/>
          </a:p>
        </p:txBody>
      </p:sp>
    </p:spTree>
    <p:extLst>
      <p:ext uri="{BB962C8B-B14F-4D97-AF65-F5344CB8AC3E}">
        <p14:creationId xmlns:p14="http://schemas.microsoft.com/office/powerpoint/2010/main" val="2273128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E8FF8A5-4903-4628-AE33-1CE2E2EB5C4D}" type="datetimeFigureOut">
              <a:rPr lang="en-GB" smtClean="0"/>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1CD98-C26B-451E-84AB-D13B696ABB04}" type="slidenum">
              <a:rPr lang="en-GB" smtClean="0"/>
              <a:t>‹#›</a:t>
            </a:fld>
            <a:endParaRPr lang="en-GB"/>
          </a:p>
        </p:txBody>
      </p:sp>
    </p:spTree>
    <p:extLst>
      <p:ext uri="{BB962C8B-B14F-4D97-AF65-F5344CB8AC3E}">
        <p14:creationId xmlns:p14="http://schemas.microsoft.com/office/powerpoint/2010/main" val="1457255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E8FF8A5-4903-4628-AE33-1CE2E2EB5C4D}" type="datetimeFigureOut">
              <a:rPr lang="en-GB" smtClean="0"/>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1CD98-C26B-451E-84AB-D13B696ABB04}" type="slidenum">
              <a:rPr lang="en-GB" smtClean="0"/>
              <a:t>‹#›</a:t>
            </a:fld>
            <a:endParaRPr lang="en-GB"/>
          </a:p>
        </p:txBody>
      </p:sp>
    </p:spTree>
    <p:extLst>
      <p:ext uri="{BB962C8B-B14F-4D97-AF65-F5344CB8AC3E}">
        <p14:creationId xmlns:p14="http://schemas.microsoft.com/office/powerpoint/2010/main" val="63900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756A8F-D770-4F7F-B8AA-6FF1D9DC3CB1}" type="datetimeFigureOut">
              <a:rPr lang="en-GB" smtClean="0"/>
              <a:pPr/>
              <a:t>23/06/2022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AD5D28-5790-4E92-8A4C-3D5E78561A65}"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6756A8F-D770-4F7F-B8AA-6FF1D9DC3CB1}" type="datetimeFigureOut">
              <a:rPr lang="en-GB" smtClean="0"/>
              <a:pPr/>
              <a:t>23/06/2022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D5D28-5790-4E92-8A4C-3D5E78561A65}"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6756A8F-D770-4F7F-B8AA-6FF1D9DC3CB1}" type="datetimeFigureOut">
              <a:rPr lang="en-GB" smtClean="0"/>
              <a:pPr/>
              <a:t>23/06/2022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AD5D28-5790-4E92-8A4C-3D5E78561A65}"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6756A8F-D770-4F7F-B8AA-6FF1D9DC3CB1}" type="datetimeFigureOut">
              <a:rPr lang="en-GB" smtClean="0"/>
              <a:pPr/>
              <a:t>23/06/2022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AD5D28-5790-4E92-8A4C-3D5E78561A65}"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756A8F-D770-4F7F-B8AA-6FF1D9DC3CB1}" type="datetimeFigureOut">
              <a:rPr lang="en-GB" smtClean="0"/>
              <a:pPr/>
              <a:t>23/06/2022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AD5D28-5790-4E92-8A4C-3D5E78561A65}"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756A8F-D770-4F7F-B8AA-6FF1D9DC3CB1}" type="datetimeFigureOut">
              <a:rPr lang="en-GB" smtClean="0"/>
              <a:pPr/>
              <a:t>23/06/2022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D5D28-5790-4E92-8A4C-3D5E78561A65}"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756A8F-D770-4F7F-B8AA-6FF1D9DC3CB1}" type="datetimeFigureOut">
              <a:rPr lang="en-GB" smtClean="0"/>
              <a:pPr/>
              <a:t>23/06/2022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AD5D28-5790-4E92-8A4C-3D5E78561A65}"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756A8F-D770-4F7F-B8AA-6FF1D9DC3CB1}" type="datetimeFigureOut">
              <a:rPr lang="en-GB" smtClean="0"/>
              <a:pPr/>
              <a:t>23/06/2022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D5D28-5790-4E92-8A4C-3D5E78561A65}"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E8FF8A5-4903-4628-AE33-1CE2E2EB5C4D}" type="datetimeFigureOut">
              <a:rPr lang="en-GB" smtClean="0"/>
              <a:t>23/06/2022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41CD98-C26B-451E-84AB-D13B696ABB04}" type="slidenum">
              <a:rPr lang="en-GB" smtClean="0"/>
              <a:t>‹#›</a:t>
            </a:fld>
            <a:endParaRPr lang="en-GB"/>
          </a:p>
        </p:txBody>
      </p:sp>
    </p:spTree>
    <p:extLst>
      <p:ext uri="{BB962C8B-B14F-4D97-AF65-F5344CB8AC3E}">
        <p14:creationId xmlns:p14="http://schemas.microsoft.com/office/powerpoint/2010/main" val="236484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jtiJD06MrhAhUL1BoKHUAqB-sQjRx6BAgBEAU&amp;url=https://www.dailymail.co.uk/news/article-4414826/Black-white-pictures-reveal-pre-Blitz-London.html&amp;psig=AOvVaw10GklI_jwIWY2ZP2rZucu0&amp;ust=155516756250726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hyperlink" Target="https://www.google.co.uk/url?sa=i&amp;rct=j&amp;q=&amp;esrc=s&amp;source=images&amp;cd=&amp;cad=rja&amp;uact=8&amp;ved=2ahUKEwiolrmb7crhAhWK4IUKHWAaAJAQjRx6BAgBEAU&amp;url=https://www.splashacrylic.com/heavenly-skyr-1600-web/&amp;psig=AOvVaw3I3gJdOkFjN69W_jzGEIvu&amp;ust=1555168750731020" TargetMode="Externa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hyperlink" Target="http://www.google.co.uk/url?sa=i&amp;rct=j&amp;q=&amp;esrc=s&amp;source=images&amp;cd=&amp;cad=rja&amp;uact=8&amp;ved=2ahUKEwiqkIDexePeAhXQsqQKHb3IBmMQjRx6BAgBEAU&amp;url=http%3A%2F%2Fwww.aryaplumbing.com.au%2Fblocked-shower-drain-melbourne%2F&amp;psig=AOvVaw0N0NpDfgatyUtCQBhYMkN5&amp;ust=154282297146481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w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4.wmf"/><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hyperlink" Target="http://en.wikipedia.org/wiki/File:R2d2lala.jpg" TargetMode="External"/><Relationship Id="rId9"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it8dH4rKDhAhVC2OAKHaoHCMsQjRx6BAgBEAU&amp;url=https://medspark.ms/medical-device-design.php&amp;psig=AOvVaw1F4vPRVBdcZ9GLdOZsshIS&amp;ust=1553708347232948"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hyperlink" Target="http://www.google.co.uk/url?sa=i&amp;rct=j&amp;q=&amp;esrc=s&amp;source=images&amp;cd=&amp;cad=rja&amp;uact=8&amp;ved=2ahUKEwit8dH4rKDhAhVC2OAKHaoHCMsQjRx6BAgBEAU&amp;url=http://www.healthadvisory.us/medical-equipment/tumor-ablation-market-to-develop-at-11-cagr-until-2022.html&amp;psig=AOvVaw1F4vPRVBdcZ9GLdOZsshIS&amp;ust=155370834723294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visinvis.or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google.co.uk/url?sa=i&amp;rct=j&amp;q=&amp;esrc=s&amp;source=images&amp;cd=&amp;cad=rja&amp;uact=8&amp;ved=2ahUKEwjUre_r9qThAhXGx4UKHREhBh4QjRx6BAgBEAU&amp;url=https://blog.microbiologics.com/green-fluorescent-proteins-shining-new-light-on-food-qc/&amp;psig=AOvVaw2Drdyg4cRcAFKed4MBUbnr&amp;ust=1553865152144663" TargetMode="External"/><Relationship Id="rId5" Type="http://schemas.openxmlformats.org/officeDocument/2006/relationships/image" Target="../media/image17.jpeg"/><Relationship Id="rId4" Type="http://schemas.openxmlformats.org/officeDocument/2006/relationships/hyperlink" Target="http://www.google.co.uk/url?sa=i&amp;rct=j&amp;q=&amp;esrc=s&amp;source=images&amp;cd=&amp;cad=rja&amp;uact=8&amp;ved=2ahUKEwiGm8CR9aThAhW0D2MBHb58CpIQjRx6BAgBEAU&amp;url=http://sitn.hms.harvard.edu/flash/2017/making-new-life-expanding-genetic-alphabet/&amp;psig=AOvVaw2Drdyg4cRcAFKed4MBUbnr&amp;ust=1553865152144663"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355.photobucket.com/albums/r480/mckjilly683/?action=view&amp;current=KitInTheSink21.jpg" TargetMode="External"/><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www.google.co.uk/imgres?imgurl=http://www.cleverlad.com.au/conservation/images/CLC-100-Kitchen-Aerator.jpg&amp;imgrefurl=http://www.cleverlad.com.au/conservation/lmin-aerator-flow-minimiser-p-124.html?osCsid=bpprukajckv&amp;h=484&amp;w=400&amp;sz=23&amp;tbnid=TQmA2N0fY4ByTM:&amp;tbnh=247&amp;tbnw=204&amp;prev=/images?q=tap+aerator+pictures&amp;zoom=1&amp;q=tap+aerator+pictures&amp;hl=en&amp;usg=__K3db2W1t1bSeAQQy-Hjoo4vISk8=&amp;sa=X&amp;ei=8fzGTKXsJMyH4AaRx7DXDw&amp;ved=0CAsQ9QEwAA" TargetMode="Externa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a:blip r:embed="rId3"/>
          <a:stretch>
            <a:fillRect/>
          </a:stretch>
        </p:blipFill>
        <p:spPr>
          <a:xfrm>
            <a:off x="-151159" y="-99392"/>
            <a:ext cx="3271112" cy="2464327"/>
          </a:xfrm>
          <a:prstGeom prst="rect">
            <a:avLst/>
          </a:prstGeom>
        </p:spPr>
      </p:pic>
      <p:grpSp>
        <p:nvGrpSpPr>
          <p:cNvPr id="88" name="Group 87">
            <a:extLst>
              <a:ext uri="{FF2B5EF4-FFF2-40B4-BE49-F238E27FC236}">
                <a16:creationId xmlns:a16="http://schemas.microsoft.com/office/drawing/2014/main" id="{45332D50-E84A-4273-AD43-5B74C42D3825}"/>
              </a:ext>
            </a:extLst>
          </p:cNvPr>
          <p:cNvGrpSpPr/>
          <p:nvPr/>
        </p:nvGrpSpPr>
        <p:grpSpPr>
          <a:xfrm>
            <a:off x="2319583" y="571962"/>
            <a:ext cx="2346446" cy="1854594"/>
            <a:chOff x="1460090" y="190497"/>
            <a:chExt cx="7537899" cy="6564263"/>
          </a:xfrm>
        </p:grpSpPr>
        <p:sp>
          <p:nvSpPr>
            <p:cNvPr id="89" name="Freeform: Shape 2">
              <a:extLst>
                <a:ext uri="{FF2B5EF4-FFF2-40B4-BE49-F238E27FC236}">
                  <a16:creationId xmlns:a16="http://schemas.microsoft.com/office/drawing/2014/main" id="{B54E58FE-0406-42C4-90E8-4953C09A7183}"/>
                </a:ext>
              </a:extLst>
            </p:cNvPr>
            <p:cNvSpPr/>
            <p:nvPr/>
          </p:nvSpPr>
          <p:spPr>
            <a:xfrm>
              <a:off x="2418735" y="4203290"/>
              <a:ext cx="4380271" cy="1961536"/>
            </a:xfrm>
            <a:custGeom>
              <a:avLst/>
              <a:gdLst>
                <a:gd name="connsiteX0" fmla="*/ 0 w 4380271"/>
                <a:gd name="connsiteY0" fmla="*/ 0 h 1961536"/>
                <a:gd name="connsiteX1" fmla="*/ 4380271 w 4380271"/>
                <a:gd name="connsiteY1" fmla="*/ 1961536 h 1961536"/>
              </a:gdLst>
              <a:ahLst/>
              <a:cxnLst>
                <a:cxn ang="0">
                  <a:pos x="connsiteX0" y="connsiteY0"/>
                </a:cxn>
                <a:cxn ang="0">
                  <a:pos x="connsiteX1" y="connsiteY1"/>
                </a:cxn>
              </a:cxnLst>
              <a:rect l="l" t="t" r="r" b="b"/>
              <a:pathLst>
                <a:path w="4380271" h="1961536">
                  <a:moveTo>
                    <a:pt x="0" y="0"/>
                  </a:moveTo>
                  <a:lnTo>
                    <a:pt x="4380271" y="1961536"/>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90" name="Freeform: Shape 5">
              <a:extLst>
                <a:ext uri="{FF2B5EF4-FFF2-40B4-BE49-F238E27FC236}">
                  <a16:creationId xmlns:a16="http://schemas.microsoft.com/office/drawing/2014/main" id="{A04A9CE3-F586-4934-B0F8-7A90614D5F61}"/>
                </a:ext>
              </a:extLst>
            </p:cNvPr>
            <p:cNvSpPr/>
            <p:nvPr/>
          </p:nvSpPr>
          <p:spPr>
            <a:xfrm>
              <a:off x="1460090" y="752168"/>
              <a:ext cx="2064775" cy="2861187"/>
            </a:xfrm>
            <a:custGeom>
              <a:avLst/>
              <a:gdLst>
                <a:gd name="connsiteX0" fmla="*/ 0 w 2064775"/>
                <a:gd name="connsiteY0" fmla="*/ 0 h 2861187"/>
                <a:gd name="connsiteX1" fmla="*/ 2064775 w 2064775"/>
                <a:gd name="connsiteY1" fmla="*/ 383458 h 2861187"/>
                <a:gd name="connsiteX2" fmla="*/ 2050026 w 2064775"/>
                <a:gd name="connsiteY2" fmla="*/ 2861187 h 2861187"/>
              </a:gdLst>
              <a:ahLst/>
              <a:cxnLst>
                <a:cxn ang="0">
                  <a:pos x="connsiteX0" y="connsiteY0"/>
                </a:cxn>
                <a:cxn ang="0">
                  <a:pos x="connsiteX1" y="connsiteY1"/>
                </a:cxn>
                <a:cxn ang="0">
                  <a:pos x="connsiteX2" y="connsiteY2"/>
                </a:cxn>
              </a:cxnLst>
              <a:rect l="l" t="t" r="r" b="b"/>
              <a:pathLst>
                <a:path w="2064775" h="2861187">
                  <a:moveTo>
                    <a:pt x="0" y="0"/>
                  </a:moveTo>
                  <a:lnTo>
                    <a:pt x="2064775" y="383458"/>
                  </a:lnTo>
                  <a:cubicBezTo>
                    <a:pt x="2059859" y="1209368"/>
                    <a:pt x="2054942" y="2035277"/>
                    <a:pt x="2050026" y="2861187"/>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91" name="Freeform: Shape 6">
              <a:extLst>
                <a:ext uri="{FF2B5EF4-FFF2-40B4-BE49-F238E27FC236}">
                  <a16:creationId xmlns:a16="http://schemas.microsoft.com/office/drawing/2014/main" id="{14BEA92A-3D93-47E2-8B82-FB753599D413}"/>
                </a:ext>
              </a:extLst>
            </p:cNvPr>
            <p:cNvSpPr/>
            <p:nvPr/>
          </p:nvSpPr>
          <p:spPr>
            <a:xfrm>
              <a:off x="3480619" y="190497"/>
              <a:ext cx="3032028" cy="959877"/>
            </a:xfrm>
            <a:custGeom>
              <a:avLst/>
              <a:gdLst>
                <a:gd name="connsiteX0" fmla="*/ 0 w 1430594"/>
                <a:gd name="connsiteY0" fmla="*/ 781664 h 781664"/>
                <a:gd name="connsiteX1" fmla="*/ 1430594 w 1430594"/>
                <a:gd name="connsiteY1" fmla="*/ 0 h 781664"/>
              </a:gdLst>
              <a:ahLst/>
              <a:cxnLst>
                <a:cxn ang="0">
                  <a:pos x="connsiteX0" y="connsiteY0"/>
                </a:cxn>
                <a:cxn ang="0">
                  <a:pos x="connsiteX1" y="connsiteY1"/>
                </a:cxn>
              </a:cxnLst>
              <a:rect l="l" t="t" r="r" b="b"/>
              <a:pathLst>
                <a:path w="1430594" h="781664">
                  <a:moveTo>
                    <a:pt x="0" y="781664"/>
                  </a:moveTo>
                  <a:lnTo>
                    <a:pt x="1430594" y="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92" name="Freeform: Shape 8">
              <a:extLst>
                <a:ext uri="{FF2B5EF4-FFF2-40B4-BE49-F238E27FC236}">
                  <a16:creationId xmlns:a16="http://schemas.microsoft.com/office/drawing/2014/main" id="{506CE0C2-8145-4011-ACED-CEB2B5BB25A8}"/>
                </a:ext>
              </a:extLst>
            </p:cNvPr>
            <p:cNvSpPr/>
            <p:nvPr/>
          </p:nvSpPr>
          <p:spPr>
            <a:xfrm>
              <a:off x="3660775" y="575187"/>
              <a:ext cx="4686812" cy="2684207"/>
            </a:xfrm>
            <a:custGeom>
              <a:avLst/>
              <a:gdLst>
                <a:gd name="connsiteX0" fmla="*/ 0 w 4807974"/>
                <a:gd name="connsiteY0" fmla="*/ 1297858 h 2684207"/>
                <a:gd name="connsiteX1" fmla="*/ 4793226 w 4807974"/>
                <a:gd name="connsiteY1" fmla="*/ 0 h 2684207"/>
                <a:gd name="connsiteX2" fmla="*/ 4807974 w 4807974"/>
                <a:gd name="connsiteY2" fmla="*/ 2684207 h 2684207"/>
                <a:gd name="connsiteX3" fmla="*/ 0 w 4807974"/>
                <a:gd name="connsiteY3" fmla="*/ 2536723 h 2684207"/>
                <a:gd name="connsiteX4" fmla="*/ 0 w 4807974"/>
                <a:gd name="connsiteY4" fmla="*/ 1297858 h 2684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7974" h="2684207">
                  <a:moveTo>
                    <a:pt x="0" y="1297858"/>
                  </a:moveTo>
                  <a:lnTo>
                    <a:pt x="4793226" y="0"/>
                  </a:lnTo>
                  <a:lnTo>
                    <a:pt x="4807974" y="2684207"/>
                  </a:lnTo>
                  <a:lnTo>
                    <a:pt x="0" y="2536723"/>
                  </a:lnTo>
                  <a:lnTo>
                    <a:pt x="0" y="1297858"/>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93" name="Freeform: Shape 9">
              <a:extLst>
                <a:ext uri="{FF2B5EF4-FFF2-40B4-BE49-F238E27FC236}">
                  <a16:creationId xmlns:a16="http://schemas.microsoft.com/office/drawing/2014/main" id="{163CD303-1B38-4A26-8362-190DCD3CC9B0}"/>
                </a:ext>
              </a:extLst>
            </p:cNvPr>
            <p:cNvSpPr/>
            <p:nvPr/>
          </p:nvSpPr>
          <p:spPr>
            <a:xfrm>
              <a:off x="8952270" y="368710"/>
              <a:ext cx="45719" cy="6386050"/>
            </a:xfrm>
            <a:custGeom>
              <a:avLst/>
              <a:gdLst>
                <a:gd name="connsiteX0" fmla="*/ 0 w 14748"/>
                <a:gd name="connsiteY0" fmla="*/ 5781367 h 5781367"/>
                <a:gd name="connsiteX1" fmla="*/ 14748 w 14748"/>
                <a:gd name="connsiteY1" fmla="*/ 0 h 5781367"/>
              </a:gdLst>
              <a:ahLst/>
              <a:cxnLst>
                <a:cxn ang="0">
                  <a:pos x="connsiteX0" y="connsiteY0"/>
                </a:cxn>
                <a:cxn ang="0">
                  <a:pos x="connsiteX1" y="connsiteY1"/>
                </a:cxn>
              </a:cxnLst>
              <a:rect l="l" t="t" r="r" b="b"/>
              <a:pathLst>
                <a:path w="14748" h="5781367">
                  <a:moveTo>
                    <a:pt x="0" y="5781367"/>
                  </a:moveTo>
                  <a:lnTo>
                    <a:pt x="14748" y="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94" name="Freeform: Shape 12">
              <a:extLst>
                <a:ext uri="{FF2B5EF4-FFF2-40B4-BE49-F238E27FC236}">
                  <a16:creationId xmlns:a16="http://schemas.microsoft.com/office/drawing/2014/main" id="{775271A8-F091-4CD2-917C-EFCC1137276C}"/>
                </a:ext>
              </a:extLst>
            </p:cNvPr>
            <p:cNvSpPr/>
            <p:nvPr/>
          </p:nvSpPr>
          <p:spPr>
            <a:xfrm>
              <a:off x="5293975" y="3764863"/>
              <a:ext cx="2759316" cy="1559741"/>
            </a:xfrm>
            <a:custGeom>
              <a:avLst/>
              <a:gdLst>
                <a:gd name="connsiteX0" fmla="*/ 1695856 w 2759316"/>
                <a:gd name="connsiteY0" fmla="*/ 790308 h 1559741"/>
                <a:gd name="connsiteX1" fmla="*/ 1241461 w 2759316"/>
                <a:gd name="connsiteY1" fmla="*/ 700550 h 1559741"/>
                <a:gd name="connsiteX2" fmla="*/ 1134874 w 2759316"/>
                <a:gd name="connsiteY2" fmla="*/ 706160 h 1559741"/>
                <a:gd name="connsiteX3" fmla="*/ 130717 w 2759316"/>
                <a:gd name="connsiteY3" fmla="*/ 969822 h 1559741"/>
                <a:gd name="connsiteX4" fmla="*/ 40960 w 2759316"/>
                <a:gd name="connsiteY4" fmla="*/ 992261 h 1559741"/>
                <a:gd name="connsiteX5" fmla="*/ 24131 w 2759316"/>
                <a:gd name="connsiteY5" fmla="*/ 1059579 h 1559741"/>
                <a:gd name="connsiteX6" fmla="*/ 371939 w 2759316"/>
                <a:gd name="connsiteY6" fmla="*/ 1216654 h 1559741"/>
                <a:gd name="connsiteX7" fmla="*/ 1370486 w 2759316"/>
                <a:gd name="connsiteY7" fmla="*/ 1530803 h 1559741"/>
                <a:gd name="connsiteX8" fmla="*/ 1527561 w 2759316"/>
                <a:gd name="connsiteY8" fmla="*/ 1542023 h 1559741"/>
                <a:gd name="connsiteX9" fmla="*/ 1763173 w 2759316"/>
                <a:gd name="connsiteY9" fmla="*/ 1547633 h 1559741"/>
                <a:gd name="connsiteX10" fmla="*/ 2172690 w 2759316"/>
                <a:gd name="connsiteY10" fmla="*/ 1368119 h 1559741"/>
                <a:gd name="connsiteX11" fmla="*/ 2520499 w 2759316"/>
                <a:gd name="connsiteY11" fmla="*/ 1222263 h 1559741"/>
                <a:gd name="connsiteX12" fmla="*/ 2700013 w 2759316"/>
                <a:gd name="connsiteY12" fmla="*/ 1149336 h 1559741"/>
                <a:gd name="connsiteX13" fmla="*/ 2756111 w 2759316"/>
                <a:gd name="connsiteY13" fmla="*/ 1031530 h 1559741"/>
                <a:gd name="connsiteX14" fmla="*/ 2660744 w 2759316"/>
                <a:gd name="connsiteY14" fmla="*/ 981041 h 1559741"/>
                <a:gd name="connsiteX15" fmla="*/ 1931468 w 2759316"/>
                <a:gd name="connsiteY15" fmla="*/ 818357 h 1559741"/>
                <a:gd name="connsiteX16" fmla="*/ 1931468 w 2759316"/>
                <a:gd name="connsiteY16" fmla="*/ 818357 h 1559741"/>
                <a:gd name="connsiteX17" fmla="*/ 1886589 w 2759316"/>
                <a:gd name="connsiteY17" fmla="*/ 504207 h 1559741"/>
                <a:gd name="connsiteX18" fmla="*/ 1875370 w 2759316"/>
                <a:gd name="connsiteY18" fmla="*/ 296644 h 1559741"/>
                <a:gd name="connsiteX19" fmla="*/ 1869760 w 2759316"/>
                <a:gd name="connsiteY19" fmla="*/ 100300 h 1559741"/>
                <a:gd name="connsiteX20" fmla="*/ 1852931 w 2759316"/>
                <a:gd name="connsiteY20" fmla="*/ 38592 h 1559741"/>
                <a:gd name="connsiteX21" fmla="*/ 1802442 w 2759316"/>
                <a:gd name="connsiteY21" fmla="*/ 4933 h 1559741"/>
                <a:gd name="connsiteX22" fmla="*/ 1712685 w 2759316"/>
                <a:gd name="connsiteY22" fmla="*/ 4933 h 1559741"/>
                <a:gd name="connsiteX23" fmla="*/ 1701465 w 2759316"/>
                <a:gd name="connsiteY23" fmla="*/ 49812 h 1559741"/>
                <a:gd name="connsiteX24" fmla="*/ 1606099 w 2759316"/>
                <a:gd name="connsiteY24" fmla="*/ 66641 h 1559741"/>
                <a:gd name="connsiteX25" fmla="*/ 1516342 w 2759316"/>
                <a:gd name="connsiteY25" fmla="*/ 77861 h 1559741"/>
                <a:gd name="connsiteX26" fmla="*/ 1516342 w 2759316"/>
                <a:gd name="connsiteY26" fmla="*/ 100300 h 1559741"/>
                <a:gd name="connsiteX27" fmla="*/ 1639758 w 2759316"/>
                <a:gd name="connsiteY27" fmla="*/ 122739 h 1559741"/>
                <a:gd name="connsiteX28" fmla="*/ 1701465 w 2759316"/>
                <a:gd name="connsiteY28" fmla="*/ 122739 h 1559741"/>
                <a:gd name="connsiteX29" fmla="*/ 1673416 w 2759316"/>
                <a:gd name="connsiteY29" fmla="*/ 313473 h 1559741"/>
                <a:gd name="connsiteX30" fmla="*/ 1600489 w 2759316"/>
                <a:gd name="connsiteY30" fmla="*/ 330303 h 1559741"/>
                <a:gd name="connsiteX31" fmla="*/ 1280729 w 2759316"/>
                <a:gd name="connsiteY31" fmla="*/ 403230 h 1559741"/>
                <a:gd name="connsiteX32" fmla="*/ 1162923 w 2759316"/>
                <a:gd name="connsiteY32" fmla="*/ 431279 h 1559741"/>
                <a:gd name="connsiteX33" fmla="*/ 1129264 w 2759316"/>
                <a:gd name="connsiteY33" fmla="*/ 470548 h 1559741"/>
                <a:gd name="connsiteX34" fmla="*/ 1151704 w 2759316"/>
                <a:gd name="connsiteY34" fmla="*/ 554695 h 1559741"/>
                <a:gd name="connsiteX35" fmla="*/ 1213412 w 2759316"/>
                <a:gd name="connsiteY35" fmla="*/ 560305 h 1559741"/>
                <a:gd name="connsiteX36" fmla="*/ 1426585 w 2759316"/>
                <a:gd name="connsiteY36" fmla="*/ 509817 h 1559741"/>
                <a:gd name="connsiteX37" fmla="*/ 1684636 w 2759316"/>
                <a:gd name="connsiteY37" fmla="*/ 470548 h 1559741"/>
                <a:gd name="connsiteX38" fmla="*/ 1690246 w 2759316"/>
                <a:gd name="connsiteY38" fmla="*/ 481768 h 1559741"/>
                <a:gd name="connsiteX39" fmla="*/ 1701465 w 2759316"/>
                <a:gd name="connsiteY39" fmla="*/ 650062 h 1559741"/>
                <a:gd name="connsiteX40" fmla="*/ 1695856 w 2759316"/>
                <a:gd name="connsiteY40" fmla="*/ 790308 h 155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59316" h="1559741">
                  <a:moveTo>
                    <a:pt x="1695856" y="790308"/>
                  </a:moveTo>
                  <a:cubicBezTo>
                    <a:pt x="1619189" y="798723"/>
                    <a:pt x="1334958" y="714575"/>
                    <a:pt x="1241461" y="700550"/>
                  </a:cubicBezTo>
                  <a:cubicBezTo>
                    <a:pt x="1147964" y="686525"/>
                    <a:pt x="1319998" y="661281"/>
                    <a:pt x="1134874" y="706160"/>
                  </a:cubicBezTo>
                  <a:cubicBezTo>
                    <a:pt x="949750" y="751039"/>
                    <a:pt x="313036" y="922139"/>
                    <a:pt x="130717" y="969822"/>
                  </a:cubicBezTo>
                  <a:cubicBezTo>
                    <a:pt x="-51602" y="1017505"/>
                    <a:pt x="58724" y="977302"/>
                    <a:pt x="40960" y="992261"/>
                  </a:cubicBezTo>
                  <a:cubicBezTo>
                    <a:pt x="23196" y="1007221"/>
                    <a:pt x="-31032" y="1022180"/>
                    <a:pt x="24131" y="1059579"/>
                  </a:cubicBezTo>
                  <a:cubicBezTo>
                    <a:pt x="79294" y="1096978"/>
                    <a:pt x="147546" y="1138117"/>
                    <a:pt x="371939" y="1216654"/>
                  </a:cubicBezTo>
                  <a:cubicBezTo>
                    <a:pt x="596331" y="1295191"/>
                    <a:pt x="1177882" y="1476575"/>
                    <a:pt x="1370486" y="1530803"/>
                  </a:cubicBezTo>
                  <a:cubicBezTo>
                    <a:pt x="1563090" y="1585031"/>
                    <a:pt x="1462113" y="1539218"/>
                    <a:pt x="1527561" y="1542023"/>
                  </a:cubicBezTo>
                  <a:cubicBezTo>
                    <a:pt x="1593009" y="1544828"/>
                    <a:pt x="1655652" y="1576617"/>
                    <a:pt x="1763173" y="1547633"/>
                  </a:cubicBezTo>
                  <a:cubicBezTo>
                    <a:pt x="1870694" y="1518649"/>
                    <a:pt x="2046469" y="1422347"/>
                    <a:pt x="2172690" y="1368119"/>
                  </a:cubicBezTo>
                  <a:cubicBezTo>
                    <a:pt x="2298911" y="1313891"/>
                    <a:pt x="2520499" y="1222263"/>
                    <a:pt x="2520499" y="1222263"/>
                  </a:cubicBezTo>
                  <a:cubicBezTo>
                    <a:pt x="2608386" y="1185799"/>
                    <a:pt x="2660744" y="1181125"/>
                    <a:pt x="2700013" y="1149336"/>
                  </a:cubicBezTo>
                  <a:cubicBezTo>
                    <a:pt x="2739282" y="1117547"/>
                    <a:pt x="2762656" y="1059579"/>
                    <a:pt x="2756111" y="1031530"/>
                  </a:cubicBezTo>
                  <a:cubicBezTo>
                    <a:pt x="2749566" y="1003481"/>
                    <a:pt x="2798184" y="1016570"/>
                    <a:pt x="2660744" y="981041"/>
                  </a:cubicBezTo>
                  <a:cubicBezTo>
                    <a:pt x="2523304" y="945512"/>
                    <a:pt x="1931468" y="818357"/>
                    <a:pt x="1931468" y="818357"/>
                  </a:cubicBezTo>
                  <a:lnTo>
                    <a:pt x="1931468" y="818357"/>
                  </a:lnTo>
                  <a:cubicBezTo>
                    <a:pt x="1923988" y="765999"/>
                    <a:pt x="1895939" y="591159"/>
                    <a:pt x="1886589" y="504207"/>
                  </a:cubicBezTo>
                  <a:cubicBezTo>
                    <a:pt x="1877239" y="417255"/>
                    <a:pt x="1878175" y="363962"/>
                    <a:pt x="1875370" y="296644"/>
                  </a:cubicBezTo>
                  <a:cubicBezTo>
                    <a:pt x="1872565" y="229326"/>
                    <a:pt x="1873500" y="143309"/>
                    <a:pt x="1869760" y="100300"/>
                  </a:cubicBezTo>
                  <a:cubicBezTo>
                    <a:pt x="1866020" y="57291"/>
                    <a:pt x="1864151" y="54486"/>
                    <a:pt x="1852931" y="38592"/>
                  </a:cubicBezTo>
                  <a:cubicBezTo>
                    <a:pt x="1841711" y="22698"/>
                    <a:pt x="1825816" y="10543"/>
                    <a:pt x="1802442" y="4933"/>
                  </a:cubicBezTo>
                  <a:cubicBezTo>
                    <a:pt x="1779068" y="-677"/>
                    <a:pt x="1729514" y="-2547"/>
                    <a:pt x="1712685" y="4933"/>
                  </a:cubicBezTo>
                  <a:cubicBezTo>
                    <a:pt x="1695856" y="12413"/>
                    <a:pt x="1719229" y="39527"/>
                    <a:pt x="1701465" y="49812"/>
                  </a:cubicBezTo>
                  <a:cubicBezTo>
                    <a:pt x="1683701" y="60097"/>
                    <a:pt x="1636953" y="61966"/>
                    <a:pt x="1606099" y="66641"/>
                  </a:cubicBezTo>
                  <a:cubicBezTo>
                    <a:pt x="1575245" y="71316"/>
                    <a:pt x="1516342" y="77861"/>
                    <a:pt x="1516342" y="77861"/>
                  </a:cubicBezTo>
                  <a:cubicBezTo>
                    <a:pt x="1501383" y="83471"/>
                    <a:pt x="1495773" y="92820"/>
                    <a:pt x="1516342" y="100300"/>
                  </a:cubicBezTo>
                  <a:cubicBezTo>
                    <a:pt x="1536911" y="107780"/>
                    <a:pt x="1608904" y="118999"/>
                    <a:pt x="1639758" y="122739"/>
                  </a:cubicBezTo>
                  <a:cubicBezTo>
                    <a:pt x="1670612" y="126479"/>
                    <a:pt x="1695855" y="90950"/>
                    <a:pt x="1701465" y="122739"/>
                  </a:cubicBezTo>
                  <a:cubicBezTo>
                    <a:pt x="1707075" y="154528"/>
                    <a:pt x="1690245" y="278879"/>
                    <a:pt x="1673416" y="313473"/>
                  </a:cubicBezTo>
                  <a:cubicBezTo>
                    <a:pt x="1656587" y="348067"/>
                    <a:pt x="1600489" y="330303"/>
                    <a:pt x="1600489" y="330303"/>
                  </a:cubicBezTo>
                  <a:lnTo>
                    <a:pt x="1280729" y="403230"/>
                  </a:lnTo>
                  <a:cubicBezTo>
                    <a:pt x="1207801" y="420059"/>
                    <a:pt x="1188167" y="420059"/>
                    <a:pt x="1162923" y="431279"/>
                  </a:cubicBezTo>
                  <a:cubicBezTo>
                    <a:pt x="1137679" y="442499"/>
                    <a:pt x="1131134" y="449979"/>
                    <a:pt x="1129264" y="470548"/>
                  </a:cubicBezTo>
                  <a:cubicBezTo>
                    <a:pt x="1127394" y="491117"/>
                    <a:pt x="1137679" y="539736"/>
                    <a:pt x="1151704" y="554695"/>
                  </a:cubicBezTo>
                  <a:cubicBezTo>
                    <a:pt x="1165729" y="569654"/>
                    <a:pt x="1167599" y="567785"/>
                    <a:pt x="1213412" y="560305"/>
                  </a:cubicBezTo>
                  <a:cubicBezTo>
                    <a:pt x="1259225" y="552825"/>
                    <a:pt x="1348048" y="524776"/>
                    <a:pt x="1426585" y="509817"/>
                  </a:cubicBezTo>
                  <a:cubicBezTo>
                    <a:pt x="1505122" y="494857"/>
                    <a:pt x="1640693" y="475223"/>
                    <a:pt x="1684636" y="470548"/>
                  </a:cubicBezTo>
                  <a:cubicBezTo>
                    <a:pt x="1728579" y="465873"/>
                    <a:pt x="1687441" y="451849"/>
                    <a:pt x="1690246" y="481768"/>
                  </a:cubicBezTo>
                  <a:cubicBezTo>
                    <a:pt x="1693051" y="511687"/>
                    <a:pt x="1702400" y="600509"/>
                    <a:pt x="1701465" y="650062"/>
                  </a:cubicBezTo>
                  <a:cubicBezTo>
                    <a:pt x="1700530" y="699615"/>
                    <a:pt x="1772523" y="781893"/>
                    <a:pt x="1695856" y="790308"/>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95" name="Freeform: Shape 13">
              <a:extLst>
                <a:ext uri="{FF2B5EF4-FFF2-40B4-BE49-F238E27FC236}">
                  <a16:creationId xmlns:a16="http://schemas.microsoft.com/office/drawing/2014/main" id="{525569A7-0C5D-4569-9A16-1E5901091209}"/>
                </a:ext>
              </a:extLst>
            </p:cNvPr>
            <p:cNvSpPr/>
            <p:nvPr/>
          </p:nvSpPr>
          <p:spPr>
            <a:xfrm>
              <a:off x="6445679" y="4200885"/>
              <a:ext cx="66968" cy="135291"/>
            </a:xfrm>
            <a:custGeom>
              <a:avLst/>
              <a:gdLst>
                <a:gd name="connsiteX0" fmla="*/ 0 w 66968"/>
                <a:gd name="connsiteY0" fmla="*/ 6477 h 135291"/>
                <a:gd name="connsiteX1" fmla="*/ 61708 w 66968"/>
                <a:gd name="connsiteY1" fmla="*/ 6477 h 135291"/>
                <a:gd name="connsiteX2" fmla="*/ 61708 w 66968"/>
                <a:gd name="connsiteY2" fmla="*/ 73795 h 135291"/>
                <a:gd name="connsiteX3" fmla="*/ 44878 w 66968"/>
                <a:gd name="connsiteY3" fmla="*/ 129893 h 135291"/>
                <a:gd name="connsiteX4" fmla="*/ 39268 w 66968"/>
                <a:gd name="connsiteY4" fmla="*/ 129893 h 135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8" h="135291">
                  <a:moveTo>
                    <a:pt x="0" y="6477"/>
                  </a:moveTo>
                  <a:cubicBezTo>
                    <a:pt x="25711" y="867"/>
                    <a:pt x="51423" y="-4743"/>
                    <a:pt x="61708" y="6477"/>
                  </a:cubicBezTo>
                  <a:cubicBezTo>
                    <a:pt x="71993" y="17697"/>
                    <a:pt x="64513" y="53226"/>
                    <a:pt x="61708" y="73795"/>
                  </a:cubicBezTo>
                  <a:cubicBezTo>
                    <a:pt x="58903" y="94364"/>
                    <a:pt x="44878" y="129893"/>
                    <a:pt x="44878" y="129893"/>
                  </a:cubicBezTo>
                  <a:cubicBezTo>
                    <a:pt x="41138" y="139243"/>
                    <a:pt x="40203" y="134568"/>
                    <a:pt x="39268" y="129893"/>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96" name="Freeform: Shape 14">
              <a:extLst>
                <a:ext uri="{FF2B5EF4-FFF2-40B4-BE49-F238E27FC236}">
                  <a16:creationId xmlns:a16="http://schemas.microsoft.com/office/drawing/2014/main" id="{74CDA4CD-60A9-472E-8E3E-22285B6653E9}"/>
                </a:ext>
              </a:extLst>
            </p:cNvPr>
            <p:cNvSpPr/>
            <p:nvPr/>
          </p:nvSpPr>
          <p:spPr>
            <a:xfrm>
              <a:off x="6501777" y="4140044"/>
              <a:ext cx="667568" cy="544152"/>
            </a:xfrm>
            <a:custGeom>
              <a:avLst/>
              <a:gdLst>
                <a:gd name="connsiteX0" fmla="*/ 0 w 667568"/>
                <a:gd name="connsiteY0" fmla="*/ 151465 h 544152"/>
                <a:gd name="connsiteX1" fmla="*/ 448785 w 667568"/>
                <a:gd name="connsiteY1" fmla="*/ 67318 h 544152"/>
                <a:gd name="connsiteX2" fmla="*/ 589030 w 667568"/>
                <a:gd name="connsiteY2" fmla="*/ 0 h 544152"/>
                <a:gd name="connsiteX3" fmla="*/ 605860 w 667568"/>
                <a:gd name="connsiteY3" fmla="*/ 72928 h 544152"/>
                <a:gd name="connsiteX4" fmla="*/ 656348 w 667568"/>
                <a:gd name="connsiteY4" fmla="*/ 381468 h 544152"/>
                <a:gd name="connsiteX5" fmla="*/ 667568 w 667568"/>
                <a:gd name="connsiteY5" fmla="*/ 544152 h 54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568" h="544152">
                  <a:moveTo>
                    <a:pt x="0" y="151465"/>
                  </a:moveTo>
                  <a:lnTo>
                    <a:pt x="448785" y="67318"/>
                  </a:lnTo>
                  <a:lnTo>
                    <a:pt x="589030" y="0"/>
                  </a:lnTo>
                  <a:lnTo>
                    <a:pt x="605860" y="72928"/>
                  </a:lnTo>
                  <a:lnTo>
                    <a:pt x="656348" y="381468"/>
                  </a:lnTo>
                  <a:lnTo>
                    <a:pt x="667568" y="54415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97" name="Freeform: Shape 16">
              <a:extLst>
                <a:ext uri="{FF2B5EF4-FFF2-40B4-BE49-F238E27FC236}">
                  <a16:creationId xmlns:a16="http://schemas.microsoft.com/office/drawing/2014/main" id="{8C33549C-1146-4DA7-8466-87DF9EFD1955}"/>
                </a:ext>
              </a:extLst>
            </p:cNvPr>
            <p:cNvSpPr/>
            <p:nvPr/>
          </p:nvSpPr>
          <p:spPr>
            <a:xfrm>
              <a:off x="6989831" y="3781016"/>
              <a:ext cx="119675" cy="356208"/>
            </a:xfrm>
            <a:custGeom>
              <a:avLst/>
              <a:gdLst>
                <a:gd name="connsiteX0" fmla="*/ 11219 w 119675"/>
                <a:gd name="connsiteY0" fmla="*/ 0 h 356208"/>
                <a:gd name="connsiteX1" fmla="*/ 112196 w 119675"/>
                <a:gd name="connsiteY1" fmla="*/ 56098 h 356208"/>
                <a:gd name="connsiteX2" fmla="*/ 112196 w 119675"/>
                <a:gd name="connsiteY2" fmla="*/ 201953 h 356208"/>
                <a:gd name="connsiteX3" fmla="*/ 112196 w 119675"/>
                <a:gd name="connsiteY3" fmla="*/ 330979 h 356208"/>
                <a:gd name="connsiteX4" fmla="*/ 112196 w 119675"/>
                <a:gd name="connsiteY4" fmla="*/ 342199 h 356208"/>
                <a:gd name="connsiteX5" fmla="*/ 106586 w 119675"/>
                <a:gd name="connsiteY5" fmla="*/ 353418 h 356208"/>
                <a:gd name="connsiteX6" fmla="*/ 0 w 119675"/>
                <a:gd name="connsiteY6" fmla="*/ 286101 h 3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5" h="356208">
                  <a:moveTo>
                    <a:pt x="11219" y="0"/>
                  </a:moveTo>
                  <a:cubicBezTo>
                    <a:pt x="53293" y="11219"/>
                    <a:pt x="95367" y="22439"/>
                    <a:pt x="112196" y="56098"/>
                  </a:cubicBezTo>
                  <a:cubicBezTo>
                    <a:pt x="129025" y="89757"/>
                    <a:pt x="112196" y="201953"/>
                    <a:pt x="112196" y="201953"/>
                  </a:cubicBezTo>
                  <a:lnTo>
                    <a:pt x="112196" y="330979"/>
                  </a:lnTo>
                  <a:lnTo>
                    <a:pt x="112196" y="342199"/>
                  </a:lnTo>
                  <a:cubicBezTo>
                    <a:pt x="111261" y="345939"/>
                    <a:pt x="125285" y="362768"/>
                    <a:pt x="106586" y="353418"/>
                  </a:cubicBezTo>
                  <a:cubicBezTo>
                    <a:pt x="87887" y="344068"/>
                    <a:pt x="43943" y="315084"/>
                    <a:pt x="0" y="28610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98" name="Freeform: Shape 17">
              <a:extLst>
                <a:ext uri="{FF2B5EF4-FFF2-40B4-BE49-F238E27FC236}">
                  <a16:creationId xmlns:a16="http://schemas.microsoft.com/office/drawing/2014/main" id="{1F301C12-3DB5-4F45-B025-6345C161DEF6}"/>
                </a:ext>
              </a:extLst>
            </p:cNvPr>
            <p:cNvSpPr/>
            <p:nvPr/>
          </p:nvSpPr>
          <p:spPr>
            <a:xfrm>
              <a:off x="5496579" y="4582923"/>
              <a:ext cx="2065662" cy="648999"/>
            </a:xfrm>
            <a:custGeom>
              <a:avLst/>
              <a:gdLst>
                <a:gd name="connsiteX0" fmla="*/ 2020574 w 2065662"/>
                <a:gd name="connsiteY0" fmla="*/ 308837 h 648999"/>
                <a:gd name="connsiteX1" fmla="*/ 1599838 w 2065662"/>
                <a:gd name="connsiteY1" fmla="*/ 191030 h 648999"/>
                <a:gd name="connsiteX2" fmla="*/ 1139833 w 2065662"/>
                <a:gd name="connsiteY2" fmla="*/ 78834 h 648999"/>
                <a:gd name="connsiteX3" fmla="*/ 853733 w 2065662"/>
                <a:gd name="connsiteY3" fmla="*/ 297 h 648999"/>
                <a:gd name="connsiteX4" fmla="*/ 461046 w 2065662"/>
                <a:gd name="connsiteY4" fmla="*/ 106883 h 648999"/>
                <a:gd name="connsiteX5" fmla="*/ 96408 w 2065662"/>
                <a:gd name="connsiteY5" fmla="*/ 202250 h 648999"/>
                <a:gd name="connsiteX6" fmla="*/ 45919 w 2065662"/>
                <a:gd name="connsiteY6" fmla="*/ 219079 h 648999"/>
                <a:gd name="connsiteX7" fmla="*/ 685438 w 2065662"/>
                <a:gd name="connsiteY7" fmla="*/ 454692 h 648999"/>
                <a:gd name="connsiteX8" fmla="*/ 1280079 w 2065662"/>
                <a:gd name="connsiteY8" fmla="*/ 645425 h 648999"/>
                <a:gd name="connsiteX9" fmla="*/ 1560569 w 2065662"/>
                <a:gd name="connsiteY9" fmla="*/ 566888 h 648999"/>
                <a:gd name="connsiteX10" fmla="*/ 1913988 w 2065662"/>
                <a:gd name="connsiteY10" fmla="*/ 415423 h 648999"/>
                <a:gd name="connsiteX11" fmla="*/ 2037404 w 2065662"/>
                <a:gd name="connsiteY11" fmla="*/ 364935 h 648999"/>
                <a:gd name="connsiteX12" fmla="*/ 2020574 w 2065662"/>
                <a:gd name="connsiteY12" fmla="*/ 308837 h 64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5662" h="648999">
                  <a:moveTo>
                    <a:pt x="2020574" y="308837"/>
                  </a:moveTo>
                  <a:cubicBezTo>
                    <a:pt x="1947646" y="279853"/>
                    <a:pt x="1746628" y="229364"/>
                    <a:pt x="1599838" y="191030"/>
                  </a:cubicBezTo>
                  <a:cubicBezTo>
                    <a:pt x="1453048" y="152696"/>
                    <a:pt x="1264184" y="110623"/>
                    <a:pt x="1139833" y="78834"/>
                  </a:cubicBezTo>
                  <a:cubicBezTo>
                    <a:pt x="1015482" y="47045"/>
                    <a:pt x="966864" y="-4378"/>
                    <a:pt x="853733" y="297"/>
                  </a:cubicBezTo>
                  <a:cubicBezTo>
                    <a:pt x="740602" y="4972"/>
                    <a:pt x="461046" y="106883"/>
                    <a:pt x="461046" y="106883"/>
                  </a:cubicBezTo>
                  <a:lnTo>
                    <a:pt x="96408" y="202250"/>
                  </a:lnTo>
                  <a:cubicBezTo>
                    <a:pt x="27220" y="220949"/>
                    <a:pt x="-52253" y="177005"/>
                    <a:pt x="45919" y="219079"/>
                  </a:cubicBezTo>
                  <a:cubicBezTo>
                    <a:pt x="144091" y="261153"/>
                    <a:pt x="479745" y="383634"/>
                    <a:pt x="685438" y="454692"/>
                  </a:cubicBezTo>
                  <a:cubicBezTo>
                    <a:pt x="891131" y="525750"/>
                    <a:pt x="1134224" y="626726"/>
                    <a:pt x="1280079" y="645425"/>
                  </a:cubicBezTo>
                  <a:cubicBezTo>
                    <a:pt x="1425934" y="664124"/>
                    <a:pt x="1454918" y="605222"/>
                    <a:pt x="1560569" y="566888"/>
                  </a:cubicBezTo>
                  <a:cubicBezTo>
                    <a:pt x="1666220" y="528554"/>
                    <a:pt x="1834515" y="449082"/>
                    <a:pt x="1913988" y="415423"/>
                  </a:cubicBezTo>
                  <a:cubicBezTo>
                    <a:pt x="1993460" y="381764"/>
                    <a:pt x="2013095" y="378025"/>
                    <a:pt x="2037404" y="364935"/>
                  </a:cubicBezTo>
                  <a:cubicBezTo>
                    <a:pt x="2061713" y="351846"/>
                    <a:pt x="2093502" y="337821"/>
                    <a:pt x="2020574" y="308837"/>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99" name="Freeform: Shape 19">
              <a:extLst>
                <a:ext uri="{FF2B5EF4-FFF2-40B4-BE49-F238E27FC236}">
                  <a16:creationId xmlns:a16="http://schemas.microsoft.com/office/drawing/2014/main" id="{ACC5B474-B2D7-470A-87A6-ECF811BE063B}"/>
                </a:ext>
              </a:extLst>
            </p:cNvPr>
            <p:cNvSpPr/>
            <p:nvPr/>
          </p:nvSpPr>
          <p:spPr>
            <a:xfrm>
              <a:off x="6013723" y="4901846"/>
              <a:ext cx="1065865" cy="219916"/>
            </a:xfrm>
            <a:custGeom>
              <a:avLst/>
              <a:gdLst>
                <a:gd name="connsiteX0" fmla="*/ 1065865 w 1065865"/>
                <a:gd name="connsiteY0" fmla="*/ 219916 h 219916"/>
                <a:gd name="connsiteX1" fmla="*/ 387077 w 1065865"/>
                <a:gd name="connsiteY1" fmla="*/ 6743 h 219916"/>
                <a:gd name="connsiteX2" fmla="*/ 0 w 1065865"/>
                <a:gd name="connsiteY2" fmla="*/ 74061 h 219916"/>
              </a:gdLst>
              <a:ahLst/>
              <a:cxnLst>
                <a:cxn ang="0">
                  <a:pos x="connsiteX0" y="connsiteY0"/>
                </a:cxn>
                <a:cxn ang="0">
                  <a:pos x="connsiteX1" y="connsiteY1"/>
                </a:cxn>
                <a:cxn ang="0">
                  <a:pos x="connsiteX2" y="connsiteY2"/>
                </a:cxn>
              </a:cxnLst>
              <a:rect l="l" t="t" r="r" b="b"/>
              <a:pathLst>
                <a:path w="1065865" h="219916">
                  <a:moveTo>
                    <a:pt x="1065865" y="219916"/>
                  </a:moveTo>
                  <a:cubicBezTo>
                    <a:pt x="815293" y="125484"/>
                    <a:pt x="564721" y="31052"/>
                    <a:pt x="387077" y="6743"/>
                  </a:cubicBezTo>
                  <a:cubicBezTo>
                    <a:pt x="209433" y="-17566"/>
                    <a:pt x="104716" y="28247"/>
                    <a:pt x="0" y="7406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00" name="Freeform: Shape 20">
              <a:extLst>
                <a:ext uri="{FF2B5EF4-FFF2-40B4-BE49-F238E27FC236}">
                  <a16:creationId xmlns:a16="http://schemas.microsoft.com/office/drawing/2014/main" id="{B9D26E46-8926-43C1-BF9E-0B9089BB4ED3}"/>
                </a:ext>
              </a:extLst>
            </p:cNvPr>
            <p:cNvSpPr/>
            <p:nvPr/>
          </p:nvSpPr>
          <p:spPr>
            <a:xfrm>
              <a:off x="6995440" y="4566390"/>
              <a:ext cx="173905" cy="121586"/>
            </a:xfrm>
            <a:custGeom>
              <a:avLst/>
              <a:gdLst>
                <a:gd name="connsiteX0" fmla="*/ 0 w 173905"/>
                <a:gd name="connsiteY0" fmla="*/ 0 h 121586"/>
                <a:gd name="connsiteX1" fmla="*/ 16830 w 173905"/>
                <a:gd name="connsiteY1" fmla="*/ 72928 h 121586"/>
                <a:gd name="connsiteX2" fmla="*/ 50489 w 173905"/>
                <a:gd name="connsiteY2" fmla="*/ 117806 h 121586"/>
                <a:gd name="connsiteX3" fmla="*/ 134636 w 173905"/>
                <a:gd name="connsiteY3" fmla="*/ 117806 h 121586"/>
                <a:gd name="connsiteX4" fmla="*/ 173905 w 173905"/>
                <a:gd name="connsiteY4" fmla="*/ 106587 h 1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05" h="121586">
                  <a:moveTo>
                    <a:pt x="0" y="0"/>
                  </a:moveTo>
                  <a:cubicBezTo>
                    <a:pt x="4207" y="26647"/>
                    <a:pt x="8415" y="53294"/>
                    <a:pt x="16830" y="72928"/>
                  </a:cubicBezTo>
                  <a:cubicBezTo>
                    <a:pt x="25245" y="92562"/>
                    <a:pt x="30855" y="110326"/>
                    <a:pt x="50489" y="117806"/>
                  </a:cubicBezTo>
                  <a:cubicBezTo>
                    <a:pt x="70123" y="125286"/>
                    <a:pt x="114067" y="119676"/>
                    <a:pt x="134636" y="117806"/>
                  </a:cubicBezTo>
                  <a:cubicBezTo>
                    <a:pt x="155205" y="115936"/>
                    <a:pt x="164555" y="111261"/>
                    <a:pt x="173905" y="106587"/>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01" name="Freeform: Shape 21">
              <a:extLst>
                <a:ext uri="{FF2B5EF4-FFF2-40B4-BE49-F238E27FC236}">
                  <a16:creationId xmlns:a16="http://schemas.microsoft.com/office/drawing/2014/main" id="{0B446657-1488-4669-BA84-F936F296C217}"/>
                </a:ext>
              </a:extLst>
            </p:cNvPr>
            <p:cNvSpPr/>
            <p:nvPr/>
          </p:nvSpPr>
          <p:spPr>
            <a:xfrm>
              <a:off x="7096417" y="4830052"/>
              <a:ext cx="994965" cy="1138792"/>
            </a:xfrm>
            <a:custGeom>
              <a:avLst/>
              <a:gdLst>
                <a:gd name="connsiteX0" fmla="*/ 948059 w 994965"/>
                <a:gd name="connsiteY0" fmla="*/ 0 h 1138792"/>
                <a:gd name="connsiteX1" fmla="*/ 942449 w 994965"/>
                <a:gd name="connsiteY1" fmla="*/ 532932 h 1138792"/>
                <a:gd name="connsiteX2" fmla="*/ 920010 w 994965"/>
                <a:gd name="connsiteY2" fmla="*/ 645128 h 1138792"/>
                <a:gd name="connsiteX3" fmla="*/ 0 w 994965"/>
                <a:gd name="connsiteY3" fmla="*/ 1138792 h 1138792"/>
              </a:gdLst>
              <a:ahLst/>
              <a:cxnLst>
                <a:cxn ang="0">
                  <a:pos x="connsiteX0" y="connsiteY0"/>
                </a:cxn>
                <a:cxn ang="0">
                  <a:pos x="connsiteX1" y="connsiteY1"/>
                </a:cxn>
                <a:cxn ang="0">
                  <a:pos x="connsiteX2" y="connsiteY2"/>
                </a:cxn>
                <a:cxn ang="0">
                  <a:pos x="connsiteX3" y="connsiteY3"/>
                </a:cxn>
              </a:cxnLst>
              <a:rect l="l" t="t" r="r" b="b"/>
              <a:pathLst>
                <a:path w="994965" h="1138792">
                  <a:moveTo>
                    <a:pt x="948059" y="0"/>
                  </a:moveTo>
                  <a:cubicBezTo>
                    <a:pt x="947591" y="212705"/>
                    <a:pt x="947124" y="425411"/>
                    <a:pt x="942449" y="532932"/>
                  </a:cubicBezTo>
                  <a:cubicBezTo>
                    <a:pt x="937774" y="640453"/>
                    <a:pt x="1077085" y="544151"/>
                    <a:pt x="920010" y="645128"/>
                  </a:cubicBezTo>
                  <a:cubicBezTo>
                    <a:pt x="762935" y="746105"/>
                    <a:pt x="381467" y="942448"/>
                    <a:pt x="0" y="113879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02" name="Freeform: Shape 22">
              <a:extLst>
                <a:ext uri="{FF2B5EF4-FFF2-40B4-BE49-F238E27FC236}">
                  <a16:creationId xmlns:a16="http://schemas.microsoft.com/office/drawing/2014/main" id="{2162E4F3-BDEB-4898-A411-F35F27AD7EA3}"/>
                </a:ext>
              </a:extLst>
            </p:cNvPr>
            <p:cNvSpPr/>
            <p:nvPr/>
          </p:nvSpPr>
          <p:spPr>
            <a:xfrm>
              <a:off x="5301276" y="4802002"/>
              <a:ext cx="1823190" cy="1247163"/>
            </a:xfrm>
            <a:custGeom>
              <a:avLst/>
              <a:gdLst>
                <a:gd name="connsiteX0" fmla="*/ 1823190 w 1823190"/>
                <a:gd name="connsiteY0" fmla="*/ 1166842 h 1247163"/>
                <a:gd name="connsiteX1" fmla="*/ 1739043 w 1823190"/>
                <a:gd name="connsiteY1" fmla="*/ 1206111 h 1247163"/>
                <a:gd name="connsiteX2" fmla="*/ 1548309 w 1823190"/>
                <a:gd name="connsiteY2" fmla="*/ 1228550 h 1247163"/>
                <a:gd name="connsiteX3" fmla="*/ 1357576 w 1823190"/>
                <a:gd name="connsiteY3" fmla="*/ 1206111 h 1247163"/>
                <a:gd name="connsiteX4" fmla="*/ 347809 w 1823190"/>
                <a:gd name="connsiteY4" fmla="*/ 768545 h 1247163"/>
                <a:gd name="connsiteX5" fmla="*/ 112196 w 1823190"/>
                <a:gd name="connsiteY5" fmla="*/ 673178 h 1247163"/>
                <a:gd name="connsiteX6" fmla="*/ 33659 w 1823190"/>
                <a:gd name="connsiteY6" fmla="*/ 617080 h 1247163"/>
                <a:gd name="connsiteX7" fmla="*/ 28049 w 1823190"/>
                <a:gd name="connsiteY7" fmla="*/ 409517 h 1247163"/>
                <a:gd name="connsiteX8" fmla="*/ 0 w 1823190"/>
                <a:gd name="connsiteY8" fmla="*/ 0 h 124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190" h="1247163">
                  <a:moveTo>
                    <a:pt x="1823190" y="1166842"/>
                  </a:moveTo>
                  <a:cubicBezTo>
                    <a:pt x="1804023" y="1181334"/>
                    <a:pt x="1784857" y="1195826"/>
                    <a:pt x="1739043" y="1206111"/>
                  </a:cubicBezTo>
                  <a:cubicBezTo>
                    <a:pt x="1693229" y="1216396"/>
                    <a:pt x="1611887" y="1228550"/>
                    <a:pt x="1548309" y="1228550"/>
                  </a:cubicBezTo>
                  <a:cubicBezTo>
                    <a:pt x="1484731" y="1228550"/>
                    <a:pt x="1557659" y="1282779"/>
                    <a:pt x="1357576" y="1206111"/>
                  </a:cubicBezTo>
                  <a:cubicBezTo>
                    <a:pt x="1157493" y="1129443"/>
                    <a:pt x="555372" y="857367"/>
                    <a:pt x="347809" y="768545"/>
                  </a:cubicBezTo>
                  <a:cubicBezTo>
                    <a:pt x="140246" y="679723"/>
                    <a:pt x="164554" y="698422"/>
                    <a:pt x="112196" y="673178"/>
                  </a:cubicBezTo>
                  <a:cubicBezTo>
                    <a:pt x="59838" y="647934"/>
                    <a:pt x="47683" y="661023"/>
                    <a:pt x="33659" y="617080"/>
                  </a:cubicBezTo>
                  <a:cubicBezTo>
                    <a:pt x="19634" y="573136"/>
                    <a:pt x="33659" y="512364"/>
                    <a:pt x="28049" y="409517"/>
                  </a:cubicBezTo>
                  <a:cubicBezTo>
                    <a:pt x="22439" y="306670"/>
                    <a:pt x="11219" y="153335"/>
                    <a:pt x="0"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03" name="Freeform: Shape 23">
              <a:extLst>
                <a:ext uri="{FF2B5EF4-FFF2-40B4-BE49-F238E27FC236}">
                  <a16:creationId xmlns:a16="http://schemas.microsoft.com/office/drawing/2014/main" id="{5B0E0E7C-9F08-4CC9-98B0-8CDBF9982953}"/>
                </a:ext>
              </a:extLst>
            </p:cNvPr>
            <p:cNvSpPr/>
            <p:nvPr/>
          </p:nvSpPr>
          <p:spPr>
            <a:xfrm>
              <a:off x="8033256" y="5329325"/>
              <a:ext cx="903181" cy="286101"/>
            </a:xfrm>
            <a:custGeom>
              <a:avLst/>
              <a:gdLst>
                <a:gd name="connsiteX0" fmla="*/ 903181 w 903181"/>
                <a:gd name="connsiteY0" fmla="*/ 286101 h 286101"/>
                <a:gd name="connsiteX1" fmla="*/ 0 w 903181"/>
                <a:gd name="connsiteY1" fmla="*/ 0 h 286101"/>
              </a:gdLst>
              <a:ahLst/>
              <a:cxnLst>
                <a:cxn ang="0">
                  <a:pos x="connsiteX0" y="connsiteY0"/>
                </a:cxn>
                <a:cxn ang="0">
                  <a:pos x="connsiteX1" y="connsiteY1"/>
                </a:cxn>
              </a:cxnLst>
              <a:rect l="l" t="t" r="r" b="b"/>
              <a:pathLst>
                <a:path w="903181" h="286101">
                  <a:moveTo>
                    <a:pt x="903181" y="286101"/>
                  </a:moveTo>
                  <a:lnTo>
                    <a:pt x="0" y="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04" name="Freeform: Shape 24">
              <a:extLst>
                <a:ext uri="{FF2B5EF4-FFF2-40B4-BE49-F238E27FC236}">
                  <a16:creationId xmlns:a16="http://schemas.microsoft.com/office/drawing/2014/main" id="{88623BA2-8842-4BA1-8F9D-D99497256DCF}"/>
                </a:ext>
              </a:extLst>
            </p:cNvPr>
            <p:cNvSpPr/>
            <p:nvPr/>
          </p:nvSpPr>
          <p:spPr>
            <a:xfrm>
              <a:off x="4039067" y="4403706"/>
              <a:ext cx="1284648" cy="778120"/>
            </a:xfrm>
            <a:custGeom>
              <a:avLst/>
              <a:gdLst>
                <a:gd name="connsiteX0" fmla="*/ 0 w 1284648"/>
                <a:gd name="connsiteY0" fmla="*/ 0 h 778120"/>
                <a:gd name="connsiteX1" fmla="*/ 11220 w 1284648"/>
                <a:gd name="connsiteY1" fmla="*/ 454395 h 778120"/>
                <a:gd name="connsiteX2" fmla="*/ 11220 w 1284648"/>
                <a:gd name="connsiteY2" fmla="*/ 454395 h 778120"/>
                <a:gd name="connsiteX3" fmla="*/ 274881 w 1284648"/>
                <a:gd name="connsiteY3" fmla="*/ 572201 h 778120"/>
                <a:gd name="connsiteX4" fmla="*/ 667569 w 1284648"/>
                <a:gd name="connsiteY4" fmla="*/ 751715 h 778120"/>
                <a:gd name="connsiteX5" fmla="*/ 948059 w 1284648"/>
                <a:gd name="connsiteY5" fmla="*/ 768544 h 778120"/>
                <a:gd name="connsiteX6" fmla="*/ 1284648 w 1284648"/>
                <a:gd name="connsiteY6" fmla="*/ 667568 h 77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4648" h="778120">
                  <a:moveTo>
                    <a:pt x="0" y="0"/>
                  </a:moveTo>
                  <a:lnTo>
                    <a:pt x="11220" y="454395"/>
                  </a:lnTo>
                  <a:lnTo>
                    <a:pt x="11220" y="454395"/>
                  </a:lnTo>
                  <a:lnTo>
                    <a:pt x="274881" y="572201"/>
                  </a:lnTo>
                  <a:cubicBezTo>
                    <a:pt x="384272" y="621754"/>
                    <a:pt x="555373" y="718991"/>
                    <a:pt x="667569" y="751715"/>
                  </a:cubicBezTo>
                  <a:cubicBezTo>
                    <a:pt x="779765" y="784439"/>
                    <a:pt x="845213" y="782568"/>
                    <a:pt x="948059" y="768544"/>
                  </a:cubicBezTo>
                  <a:cubicBezTo>
                    <a:pt x="1050905" y="754520"/>
                    <a:pt x="1167776" y="711044"/>
                    <a:pt x="1284648" y="667568"/>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05" name="Freeform: Shape 25">
              <a:extLst>
                <a:ext uri="{FF2B5EF4-FFF2-40B4-BE49-F238E27FC236}">
                  <a16:creationId xmlns:a16="http://schemas.microsoft.com/office/drawing/2014/main" id="{8A5A0B47-6056-4D78-A29F-A59F088FA7D2}"/>
                </a:ext>
              </a:extLst>
            </p:cNvPr>
            <p:cNvSpPr/>
            <p:nvPr/>
          </p:nvSpPr>
          <p:spPr>
            <a:xfrm>
              <a:off x="4919809" y="3590282"/>
              <a:ext cx="1166841" cy="953669"/>
            </a:xfrm>
            <a:custGeom>
              <a:avLst/>
              <a:gdLst>
                <a:gd name="connsiteX0" fmla="*/ 1166841 w 1166841"/>
                <a:gd name="connsiteY0" fmla="*/ 953669 h 953669"/>
                <a:gd name="connsiteX1" fmla="*/ 1161231 w 1166841"/>
                <a:gd name="connsiteY1" fmla="*/ 819033 h 953669"/>
                <a:gd name="connsiteX2" fmla="*/ 1116353 w 1166841"/>
                <a:gd name="connsiteY2" fmla="*/ 762935 h 953669"/>
                <a:gd name="connsiteX3" fmla="*/ 639519 w 1166841"/>
                <a:gd name="connsiteY3" fmla="*/ 656349 h 953669"/>
                <a:gd name="connsiteX4" fmla="*/ 633909 w 1166841"/>
                <a:gd name="connsiteY4" fmla="*/ 140246 h 953669"/>
                <a:gd name="connsiteX5" fmla="*/ 628299 w 1166841"/>
                <a:gd name="connsiteY5" fmla="*/ 33659 h 953669"/>
                <a:gd name="connsiteX6" fmla="*/ 560981 w 1166841"/>
                <a:gd name="connsiteY6" fmla="*/ 0 h 953669"/>
                <a:gd name="connsiteX7" fmla="*/ 504883 w 1166841"/>
                <a:gd name="connsiteY7" fmla="*/ 0 h 953669"/>
                <a:gd name="connsiteX8" fmla="*/ 488054 w 1166841"/>
                <a:gd name="connsiteY8" fmla="*/ 28049 h 953669"/>
                <a:gd name="connsiteX9" fmla="*/ 488054 w 1166841"/>
                <a:gd name="connsiteY9" fmla="*/ 56098 h 953669"/>
                <a:gd name="connsiteX10" fmla="*/ 398297 w 1166841"/>
                <a:gd name="connsiteY10" fmla="*/ 61708 h 953669"/>
                <a:gd name="connsiteX11" fmla="*/ 342198 w 1166841"/>
                <a:gd name="connsiteY11" fmla="*/ 61708 h 953669"/>
                <a:gd name="connsiteX12" fmla="*/ 342198 w 1166841"/>
                <a:gd name="connsiteY12" fmla="*/ 117806 h 953669"/>
                <a:gd name="connsiteX13" fmla="*/ 488054 w 1166841"/>
                <a:gd name="connsiteY13" fmla="*/ 117806 h 953669"/>
                <a:gd name="connsiteX14" fmla="*/ 471224 w 1166841"/>
                <a:gd name="connsiteY14" fmla="*/ 235612 h 953669"/>
                <a:gd name="connsiteX15" fmla="*/ 0 w 1166841"/>
                <a:gd name="connsiteY15" fmla="*/ 330979 h 953669"/>
                <a:gd name="connsiteX16" fmla="*/ 0 w 1166841"/>
                <a:gd name="connsiteY16" fmla="*/ 330979 h 953669"/>
                <a:gd name="connsiteX17" fmla="*/ 544152 w 1166841"/>
                <a:gd name="connsiteY17" fmla="*/ 302930 h 953669"/>
                <a:gd name="connsiteX18" fmla="*/ 572201 w 1166841"/>
                <a:gd name="connsiteY18" fmla="*/ 78538 h 953669"/>
                <a:gd name="connsiteX19" fmla="*/ 504883 w 1166841"/>
                <a:gd name="connsiteY19" fmla="*/ 28049 h 95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6841" h="953669">
                  <a:moveTo>
                    <a:pt x="1166841" y="953669"/>
                  </a:moveTo>
                  <a:lnTo>
                    <a:pt x="1161231" y="819033"/>
                  </a:lnTo>
                  <a:lnTo>
                    <a:pt x="1116353" y="762935"/>
                  </a:lnTo>
                  <a:lnTo>
                    <a:pt x="639519" y="656349"/>
                  </a:lnTo>
                  <a:lnTo>
                    <a:pt x="633909" y="140246"/>
                  </a:lnTo>
                  <a:lnTo>
                    <a:pt x="628299" y="33659"/>
                  </a:lnTo>
                  <a:lnTo>
                    <a:pt x="560981" y="0"/>
                  </a:lnTo>
                  <a:lnTo>
                    <a:pt x="504883" y="0"/>
                  </a:lnTo>
                  <a:lnTo>
                    <a:pt x="488054" y="28049"/>
                  </a:lnTo>
                  <a:lnTo>
                    <a:pt x="488054" y="56098"/>
                  </a:lnTo>
                  <a:lnTo>
                    <a:pt x="398297" y="61708"/>
                  </a:lnTo>
                  <a:lnTo>
                    <a:pt x="342198" y="61708"/>
                  </a:lnTo>
                  <a:lnTo>
                    <a:pt x="342198" y="117806"/>
                  </a:lnTo>
                  <a:lnTo>
                    <a:pt x="488054" y="117806"/>
                  </a:lnTo>
                  <a:lnTo>
                    <a:pt x="471224" y="235612"/>
                  </a:lnTo>
                  <a:lnTo>
                    <a:pt x="0" y="330979"/>
                  </a:lnTo>
                  <a:lnTo>
                    <a:pt x="0" y="330979"/>
                  </a:lnTo>
                  <a:lnTo>
                    <a:pt x="544152" y="302930"/>
                  </a:lnTo>
                  <a:lnTo>
                    <a:pt x="572201" y="78538"/>
                  </a:lnTo>
                  <a:lnTo>
                    <a:pt x="504883" y="28049"/>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06" name="Freeform: Shape 26">
              <a:extLst>
                <a:ext uri="{FF2B5EF4-FFF2-40B4-BE49-F238E27FC236}">
                  <a16:creationId xmlns:a16="http://schemas.microsoft.com/office/drawing/2014/main" id="{C241AD6D-28F4-4C52-AD26-538688D31C29}"/>
                </a:ext>
              </a:extLst>
            </p:cNvPr>
            <p:cNvSpPr/>
            <p:nvPr/>
          </p:nvSpPr>
          <p:spPr>
            <a:xfrm>
              <a:off x="5396643" y="3820285"/>
              <a:ext cx="95367" cy="56098"/>
            </a:xfrm>
            <a:custGeom>
              <a:avLst/>
              <a:gdLst>
                <a:gd name="connsiteX0" fmla="*/ 0 w 95367"/>
                <a:gd name="connsiteY0" fmla="*/ 0 h 56098"/>
                <a:gd name="connsiteX1" fmla="*/ 95367 w 95367"/>
                <a:gd name="connsiteY1" fmla="*/ 56098 h 56098"/>
              </a:gdLst>
              <a:ahLst/>
              <a:cxnLst>
                <a:cxn ang="0">
                  <a:pos x="connsiteX0" y="connsiteY0"/>
                </a:cxn>
                <a:cxn ang="0">
                  <a:pos x="connsiteX1" y="connsiteY1"/>
                </a:cxn>
              </a:cxnLst>
              <a:rect l="l" t="t" r="r" b="b"/>
              <a:pathLst>
                <a:path w="95367" h="56098">
                  <a:moveTo>
                    <a:pt x="0" y="0"/>
                  </a:moveTo>
                  <a:lnTo>
                    <a:pt x="95367" y="56098"/>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07" name="Freeform: Shape 27">
              <a:extLst>
                <a:ext uri="{FF2B5EF4-FFF2-40B4-BE49-F238E27FC236}">
                  <a16:creationId xmlns:a16="http://schemas.microsoft.com/office/drawing/2014/main" id="{B155D534-C06A-4CF1-B068-4EFFA95F9128}"/>
                </a:ext>
              </a:extLst>
            </p:cNvPr>
            <p:cNvSpPr/>
            <p:nvPr/>
          </p:nvSpPr>
          <p:spPr>
            <a:xfrm>
              <a:off x="4876106" y="3926871"/>
              <a:ext cx="700051" cy="388147"/>
            </a:xfrm>
            <a:custGeom>
              <a:avLst/>
              <a:gdLst>
                <a:gd name="connsiteX0" fmla="*/ 15654 w 700051"/>
                <a:gd name="connsiteY0" fmla="*/ 0 h 388147"/>
                <a:gd name="connsiteX1" fmla="*/ 15654 w 700051"/>
                <a:gd name="connsiteY1" fmla="*/ 95367 h 388147"/>
                <a:gd name="connsiteX2" fmla="*/ 178338 w 700051"/>
                <a:gd name="connsiteY2" fmla="*/ 72928 h 388147"/>
                <a:gd name="connsiteX3" fmla="*/ 509317 w 700051"/>
                <a:gd name="connsiteY3" fmla="*/ 33659 h 388147"/>
                <a:gd name="connsiteX4" fmla="*/ 509317 w 700051"/>
                <a:gd name="connsiteY4" fmla="*/ 33659 h 388147"/>
                <a:gd name="connsiteX5" fmla="*/ 520537 w 700051"/>
                <a:gd name="connsiteY5" fmla="*/ 263662 h 388147"/>
                <a:gd name="connsiteX6" fmla="*/ 520537 w 700051"/>
                <a:gd name="connsiteY6" fmla="*/ 336589 h 388147"/>
                <a:gd name="connsiteX7" fmla="*/ 537366 w 700051"/>
                <a:gd name="connsiteY7" fmla="*/ 387077 h 388147"/>
                <a:gd name="connsiteX8" fmla="*/ 638343 w 700051"/>
                <a:gd name="connsiteY8" fmla="*/ 364638 h 388147"/>
                <a:gd name="connsiteX9" fmla="*/ 700051 w 700051"/>
                <a:gd name="connsiteY9" fmla="*/ 291711 h 38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051" h="388147">
                  <a:moveTo>
                    <a:pt x="15654" y="0"/>
                  </a:moveTo>
                  <a:cubicBezTo>
                    <a:pt x="2097" y="41606"/>
                    <a:pt x="-11460" y="83212"/>
                    <a:pt x="15654" y="95367"/>
                  </a:cubicBezTo>
                  <a:cubicBezTo>
                    <a:pt x="42768" y="107522"/>
                    <a:pt x="178338" y="72928"/>
                    <a:pt x="178338" y="72928"/>
                  </a:cubicBezTo>
                  <a:lnTo>
                    <a:pt x="509317" y="33659"/>
                  </a:lnTo>
                  <a:lnTo>
                    <a:pt x="509317" y="33659"/>
                  </a:lnTo>
                  <a:cubicBezTo>
                    <a:pt x="511187" y="71993"/>
                    <a:pt x="518667" y="213174"/>
                    <a:pt x="520537" y="263662"/>
                  </a:cubicBezTo>
                  <a:cubicBezTo>
                    <a:pt x="522407" y="314150"/>
                    <a:pt x="517732" y="316020"/>
                    <a:pt x="520537" y="336589"/>
                  </a:cubicBezTo>
                  <a:cubicBezTo>
                    <a:pt x="523342" y="357158"/>
                    <a:pt x="517732" y="382402"/>
                    <a:pt x="537366" y="387077"/>
                  </a:cubicBezTo>
                  <a:cubicBezTo>
                    <a:pt x="557000" y="391752"/>
                    <a:pt x="611229" y="380532"/>
                    <a:pt x="638343" y="364638"/>
                  </a:cubicBezTo>
                  <a:cubicBezTo>
                    <a:pt x="665457" y="348744"/>
                    <a:pt x="682754" y="320227"/>
                    <a:pt x="700051" y="29171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08" name="Freeform: Shape 28">
              <a:extLst>
                <a:ext uri="{FF2B5EF4-FFF2-40B4-BE49-F238E27FC236}">
                  <a16:creationId xmlns:a16="http://schemas.microsoft.com/office/drawing/2014/main" id="{5EEF59B7-F597-4069-AD11-770FCDF51491}"/>
                </a:ext>
              </a:extLst>
            </p:cNvPr>
            <p:cNvSpPr/>
            <p:nvPr/>
          </p:nvSpPr>
          <p:spPr>
            <a:xfrm>
              <a:off x="4192044" y="4263307"/>
              <a:ext cx="1503011" cy="338053"/>
            </a:xfrm>
            <a:custGeom>
              <a:avLst/>
              <a:gdLst>
                <a:gd name="connsiteX0" fmla="*/ 806302 w 1503011"/>
                <a:gd name="connsiteY0" fmla="*/ 153 h 338053"/>
                <a:gd name="connsiteX1" fmla="*/ 1221428 w 1503011"/>
                <a:gd name="connsiteY1" fmla="*/ 106740 h 338053"/>
                <a:gd name="connsiteX2" fmla="*/ 1501919 w 1503011"/>
                <a:gd name="connsiteY2" fmla="*/ 196497 h 338053"/>
                <a:gd name="connsiteX3" fmla="*/ 1120452 w 1503011"/>
                <a:gd name="connsiteY3" fmla="*/ 241375 h 338053"/>
                <a:gd name="connsiteX4" fmla="*/ 654837 w 1503011"/>
                <a:gd name="connsiteY4" fmla="*/ 331132 h 338053"/>
                <a:gd name="connsiteX5" fmla="*/ 542641 w 1503011"/>
                <a:gd name="connsiteY5" fmla="*/ 314303 h 338053"/>
                <a:gd name="connsiteX6" fmla="*/ 99465 w 1503011"/>
                <a:gd name="connsiteY6" fmla="*/ 174057 h 338053"/>
                <a:gd name="connsiteX7" fmla="*/ 4098 w 1503011"/>
                <a:gd name="connsiteY7" fmla="*/ 129179 h 338053"/>
                <a:gd name="connsiteX8" fmla="*/ 183612 w 1503011"/>
                <a:gd name="connsiteY8" fmla="*/ 84300 h 338053"/>
                <a:gd name="connsiteX9" fmla="*/ 806302 w 1503011"/>
                <a:gd name="connsiteY9" fmla="*/ 153 h 33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3011" h="338053">
                  <a:moveTo>
                    <a:pt x="806302" y="153"/>
                  </a:moveTo>
                  <a:cubicBezTo>
                    <a:pt x="979271" y="3893"/>
                    <a:pt x="1105492" y="74016"/>
                    <a:pt x="1221428" y="106740"/>
                  </a:cubicBezTo>
                  <a:cubicBezTo>
                    <a:pt x="1337364" y="139464"/>
                    <a:pt x="1518748" y="174058"/>
                    <a:pt x="1501919" y="196497"/>
                  </a:cubicBezTo>
                  <a:cubicBezTo>
                    <a:pt x="1485090" y="218936"/>
                    <a:pt x="1261632" y="218936"/>
                    <a:pt x="1120452" y="241375"/>
                  </a:cubicBezTo>
                  <a:cubicBezTo>
                    <a:pt x="979272" y="263814"/>
                    <a:pt x="751139" y="318977"/>
                    <a:pt x="654837" y="331132"/>
                  </a:cubicBezTo>
                  <a:cubicBezTo>
                    <a:pt x="558535" y="343287"/>
                    <a:pt x="635203" y="340482"/>
                    <a:pt x="542641" y="314303"/>
                  </a:cubicBezTo>
                  <a:cubicBezTo>
                    <a:pt x="450079" y="288124"/>
                    <a:pt x="189222" y="204911"/>
                    <a:pt x="99465" y="174057"/>
                  </a:cubicBezTo>
                  <a:cubicBezTo>
                    <a:pt x="9708" y="143203"/>
                    <a:pt x="-9926" y="144138"/>
                    <a:pt x="4098" y="129179"/>
                  </a:cubicBezTo>
                  <a:cubicBezTo>
                    <a:pt x="18122" y="114220"/>
                    <a:pt x="49911" y="106739"/>
                    <a:pt x="183612" y="84300"/>
                  </a:cubicBezTo>
                  <a:cubicBezTo>
                    <a:pt x="317313" y="61861"/>
                    <a:pt x="633333" y="-3587"/>
                    <a:pt x="806302" y="153"/>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09" name="Freeform: Shape 29">
              <a:extLst>
                <a:ext uri="{FF2B5EF4-FFF2-40B4-BE49-F238E27FC236}">
                  <a16:creationId xmlns:a16="http://schemas.microsoft.com/office/drawing/2014/main" id="{7F477E34-FC1D-481D-A25F-91B6902D9773}"/>
                </a:ext>
              </a:extLst>
            </p:cNvPr>
            <p:cNvSpPr/>
            <p:nvPr/>
          </p:nvSpPr>
          <p:spPr>
            <a:xfrm>
              <a:off x="3986397" y="4149448"/>
              <a:ext cx="2089034" cy="546892"/>
            </a:xfrm>
            <a:custGeom>
              <a:avLst/>
              <a:gdLst>
                <a:gd name="connsiteX0" fmla="*/ 2089034 w 2089034"/>
                <a:gd name="connsiteY0" fmla="*/ 265477 h 546892"/>
                <a:gd name="connsiteX1" fmla="*/ 1415856 w 2089034"/>
                <a:gd name="connsiteY1" fmla="*/ 444991 h 546892"/>
                <a:gd name="connsiteX2" fmla="*/ 849264 w 2089034"/>
                <a:gd name="connsiteY2" fmla="*/ 545968 h 546892"/>
                <a:gd name="connsiteX3" fmla="*/ 406089 w 2089034"/>
                <a:gd name="connsiteY3" fmla="*/ 388893 h 546892"/>
                <a:gd name="connsiteX4" fmla="*/ 41451 w 2089034"/>
                <a:gd name="connsiteY4" fmla="*/ 265477 h 546892"/>
                <a:gd name="connsiteX5" fmla="*/ 35841 w 2089034"/>
                <a:gd name="connsiteY5" fmla="*/ 226208 h 546892"/>
                <a:gd name="connsiteX6" fmla="*/ 288283 w 2089034"/>
                <a:gd name="connsiteY6" fmla="*/ 158891 h 546892"/>
                <a:gd name="connsiteX7" fmla="*/ 1039998 w 2089034"/>
                <a:gd name="connsiteY7" fmla="*/ 18645 h 546892"/>
                <a:gd name="connsiteX8" fmla="*/ 1146585 w 2089034"/>
                <a:gd name="connsiteY8" fmla="*/ 1816 h 546892"/>
                <a:gd name="connsiteX9" fmla="*/ 1253171 w 2089034"/>
                <a:gd name="connsiteY9" fmla="*/ 7426 h 546892"/>
                <a:gd name="connsiteX10" fmla="*/ 1393416 w 2089034"/>
                <a:gd name="connsiteY10" fmla="*/ 63524 h 54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9034" h="546892">
                  <a:moveTo>
                    <a:pt x="2089034" y="265477"/>
                  </a:moveTo>
                  <a:cubicBezTo>
                    <a:pt x="1855759" y="331859"/>
                    <a:pt x="1622484" y="398242"/>
                    <a:pt x="1415856" y="444991"/>
                  </a:cubicBezTo>
                  <a:cubicBezTo>
                    <a:pt x="1209228" y="491740"/>
                    <a:pt x="1017559" y="555318"/>
                    <a:pt x="849264" y="545968"/>
                  </a:cubicBezTo>
                  <a:cubicBezTo>
                    <a:pt x="680969" y="536618"/>
                    <a:pt x="406089" y="388893"/>
                    <a:pt x="406089" y="388893"/>
                  </a:cubicBezTo>
                  <a:cubicBezTo>
                    <a:pt x="271453" y="342144"/>
                    <a:pt x="103159" y="292591"/>
                    <a:pt x="41451" y="265477"/>
                  </a:cubicBezTo>
                  <a:cubicBezTo>
                    <a:pt x="-20257" y="238363"/>
                    <a:pt x="-5298" y="243972"/>
                    <a:pt x="35841" y="226208"/>
                  </a:cubicBezTo>
                  <a:cubicBezTo>
                    <a:pt x="76980" y="208444"/>
                    <a:pt x="120923" y="193485"/>
                    <a:pt x="288283" y="158891"/>
                  </a:cubicBezTo>
                  <a:cubicBezTo>
                    <a:pt x="455642" y="124297"/>
                    <a:pt x="896948" y="44824"/>
                    <a:pt x="1039998" y="18645"/>
                  </a:cubicBezTo>
                  <a:cubicBezTo>
                    <a:pt x="1183048" y="-7534"/>
                    <a:pt x="1111056" y="3686"/>
                    <a:pt x="1146585" y="1816"/>
                  </a:cubicBezTo>
                  <a:cubicBezTo>
                    <a:pt x="1182114" y="-54"/>
                    <a:pt x="1212032" y="-2859"/>
                    <a:pt x="1253171" y="7426"/>
                  </a:cubicBezTo>
                  <a:cubicBezTo>
                    <a:pt x="1294309" y="17711"/>
                    <a:pt x="1343862" y="40617"/>
                    <a:pt x="1393416" y="63524"/>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10" name="Freeform: Shape 30">
              <a:extLst>
                <a:ext uri="{FF2B5EF4-FFF2-40B4-BE49-F238E27FC236}">
                  <a16:creationId xmlns:a16="http://schemas.microsoft.com/office/drawing/2014/main" id="{BC0B665D-73A6-45C8-BC1E-5C53BB2E729A}"/>
                </a:ext>
              </a:extLst>
            </p:cNvPr>
            <p:cNvSpPr/>
            <p:nvPr/>
          </p:nvSpPr>
          <p:spPr>
            <a:xfrm>
              <a:off x="6047382" y="4319558"/>
              <a:ext cx="28049" cy="207563"/>
            </a:xfrm>
            <a:custGeom>
              <a:avLst/>
              <a:gdLst>
                <a:gd name="connsiteX0" fmla="*/ 0 w 28049"/>
                <a:gd name="connsiteY0" fmla="*/ 0 h 207563"/>
                <a:gd name="connsiteX1" fmla="*/ 28049 w 28049"/>
                <a:gd name="connsiteY1" fmla="*/ 207563 h 207563"/>
              </a:gdLst>
              <a:ahLst/>
              <a:cxnLst>
                <a:cxn ang="0">
                  <a:pos x="connsiteX0" y="connsiteY0"/>
                </a:cxn>
                <a:cxn ang="0">
                  <a:pos x="connsiteX1" y="connsiteY1"/>
                </a:cxn>
              </a:cxnLst>
              <a:rect l="l" t="t" r="r" b="b"/>
              <a:pathLst>
                <a:path w="28049" h="207563">
                  <a:moveTo>
                    <a:pt x="0" y="0"/>
                  </a:moveTo>
                  <a:lnTo>
                    <a:pt x="28049" y="207563"/>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11" name="Freeform: Shape 31">
              <a:extLst>
                <a:ext uri="{FF2B5EF4-FFF2-40B4-BE49-F238E27FC236}">
                  <a16:creationId xmlns:a16="http://schemas.microsoft.com/office/drawing/2014/main" id="{3577D66B-F961-4438-B026-CC34E2A05094}"/>
                </a:ext>
              </a:extLst>
            </p:cNvPr>
            <p:cNvSpPr/>
            <p:nvPr/>
          </p:nvSpPr>
          <p:spPr>
            <a:xfrm>
              <a:off x="4891760" y="3881993"/>
              <a:ext cx="370247" cy="103476"/>
            </a:xfrm>
            <a:custGeom>
              <a:avLst/>
              <a:gdLst>
                <a:gd name="connsiteX0" fmla="*/ 0 w 370247"/>
                <a:gd name="connsiteY0" fmla="*/ 44878 h 103476"/>
                <a:gd name="connsiteX1" fmla="*/ 44878 w 370247"/>
                <a:gd name="connsiteY1" fmla="*/ 100976 h 103476"/>
                <a:gd name="connsiteX2" fmla="*/ 117806 w 370247"/>
                <a:gd name="connsiteY2" fmla="*/ 84147 h 103476"/>
                <a:gd name="connsiteX3" fmla="*/ 370247 w 370247"/>
                <a:gd name="connsiteY3" fmla="*/ 0 h 103476"/>
              </a:gdLst>
              <a:ahLst/>
              <a:cxnLst>
                <a:cxn ang="0">
                  <a:pos x="connsiteX0" y="connsiteY0"/>
                </a:cxn>
                <a:cxn ang="0">
                  <a:pos x="connsiteX1" y="connsiteY1"/>
                </a:cxn>
                <a:cxn ang="0">
                  <a:pos x="connsiteX2" y="connsiteY2"/>
                </a:cxn>
                <a:cxn ang="0">
                  <a:pos x="connsiteX3" y="connsiteY3"/>
                </a:cxn>
              </a:cxnLst>
              <a:rect l="l" t="t" r="r" b="b"/>
              <a:pathLst>
                <a:path w="370247" h="103476">
                  <a:moveTo>
                    <a:pt x="0" y="44878"/>
                  </a:moveTo>
                  <a:cubicBezTo>
                    <a:pt x="12622" y="69654"/>
                    <a:pt x="25244" y="94431"/>
                    <a:pt x="44878" y="100976"/>
                  </a:cubicBezTo>
                  <a:cubicBezTo>
                    <a:pt x="64512" y="107521"/>
                    <a:pt x="63578" y="100976"/>
                    <a:pt x="117806" y="84147"/>
                  </a:cubicBezTo>
                  <a:cubicBezTo>
                    <a:pt x="172034" y="67318"/>
                    <a:pt x="271140" y="33659"/>
                    <a:pt x="370247"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12" name="Freeform: Shape 18">
              <a:extLst>
                <a:ext uri="{FF2B5EF4-FFF2-40B4-BE49-F238E27FC236}">
                  <a16:creationId xmlns:a16="http://schemas.microsoft.com/office/drawing/2014/main" id="{4C263E60-6123-40E9-8C2F-0E3148C970C8}"/>
                </a:ext>
              </a:extLst>
            </p:cNvPr>
            <p:cNvSpPr/>
            <p:nvPr/>
          </p:nvSpPr>
          <p:spPr>
            <a:xfrm>
              <a:off x="3841750" y="3476625"/>
              <a:ext cx="1028700" cy="723900"/>
            </a:xfrm>
            <a:custGeom>
              <a:avLst/>
              <a:gdLst>
                <a:gd name="connsiteX0" fmla="*/ 1019175 w 1028700"/>
                <a:gd name="connsiteY0" fmla="*/ 723900 h 723900"/>
                <a:gd name="connsiteX1" fmla="*/ 1028700 w 1028700"/>
                <a:gd name="connsiteY1" fmla="*/ 635000 h 723900"/>
                <a:gd name="connsiteX2" fmla="*/ 641350 w 1028700"/>
                <a:gd name="connsiteY2" fmla="*/ 523875 h 723900"/>
                <a:gd name="connsiteX3" fmla="*/ 650875 w 1028700"/>
                <a:gd name="connsiteY3" fmla="*/ 28575 h 723900"/>
                <a:gd name="connsiteX4" fmla="*/ 619125 w 1028700"/>
                <a:gd name="connsiteY4" fmla="*/ 12700 h 723900"/>
                <a:gd name="connsiteX5" fmla="*/ 561975 w 1028700"/>
                <a:gd name="connsiteY5" fmla="*/ 0 h 723900"/>
                <a:gd name="connsiteX6" fmla="*/ 530225 w 1028700"/>
                <a:gd name="connsiteY6" fmla="*/ 22225 h 723900"/>
                <a:gd name="connsiteX7" fmla="*/ 333375 w 1028700"/>
                <a:gd name="connsiteY7" fmla="*/ 6350 h 723900"/>
                <a:gd name="connsiteX8" fmla="*/ 339725 w 1028700"/>
                <a:gd name="connsiteY8" fmla="*/ 76200 h 723900"/>
                <a:gd name="connsiteX9" fmla="*/ 508000 w 1028700"/>
                <a:gd name="connsiteY9" fmla="*/ 85725 h 723900"/>
                <a:gd name="connsiteX10" fmla="*/ 514350 w 1028700"/>
                <a:gd name="connsiteY10" fmla="*/ 200025 h 723900"/>
                <a:gd name="connsiteX11" fmla="*/ 466725 w 1028700"/>
                <a:gd name="connsiteY11" fmla="*/ 203200 h 723900"/>
                <a:gd name="connsiteX12" fmla="*/ 73025 w 1028700"/>
                <a:gd name="connsiteY12" fmla="*/ 234950 h 723900"/>
                <a:gd name="connsiteX13" fmla="*/ 9525 w 1028700"/>
                <a:gd name="connsiteY13" fmla="*/ 247650 h 723900"/>
                <a:gd name="connsiteX14" fmla="*/ 0 w 1028700"/>
                <a:gd name="connsiteY14" fmla="*/ 298450 h 723900"/>
                <a:gd name="connsiteX15" fmla="*/ 15875 w 1028700"/>
                <a:gd name="connsiteY15" fmla="*/ 346075 h 723900"/>
                <a:gd name="connsiteX16" fmla="*/ 498475 w 1028700"/>
                <a:gd name="connsiteY16" fmla="*/ 295275 h 723900"/>
                <a:gd name="connsiteX17" fmla="*/ 523875 w 1028700"/>
                <a:gd name="connsiteY17" fmla="*/ 311150 h 723900"/>
                <a:gd name="connsiteX18" fmla="*/ 533400 w 1028700"/>
                <a:gd name="connsiteY18" fmla="*/ 568325 h 723900"/>
                <a:gd name="connsiteX19" fmla="*/ 558800 w 1028700"/>
                <a:gd name="connsiteY19" fmla="*/ 577850 h 723900"/>
                <a:gd name="connsiteX20" fmla="*/ 587375 w 1028700"/>
                <a:gd name="connsiteY20" fmla="*/ 577850 h 723900"/>
                <a:gd name="connsiteX21" fmla="*/ 619125 w 1028700"/>
                <a:gd name="connsiteY21" fmla="*/ 577850 h 723900"/>
                <a:gd name="connsiteX22" fmla="*/ 654050 w 1028700"/>
                <a:gd name="connsiteY22" fmla="*/ 555625 h 723900"/>
                <a:gd name="connsiteX23" fmla="*/ 657225 w 1028700"/>
                <a:gd name="connsiteY23" fmla="*/ 52705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8700" h="723900">
                  <a:moveTo>
                    <a:pt x="1019175" y="723900"/>
                  </a:moveTo>
                  <a:lnTo>
                    <a:pt x="1028700" y="635000"/>
                  </a:lnTo>
                  <a:lnTo>
                    <a:pt x="641350" y="523875"/>
                  </a:lnTo>
                  <a:lnTo>
                    <a:pt x="650875" y="28575"/>
                  </a:lnTo>
                  <a:lnTo>
                    <a:pt x="619125" y="12700"/>
                  </a:lnTo>
                  <a:lnTo>
                    <a:pt x="561975" y="0"/>
                  </a:lnTo>
                  <a:lnTo>
                    <a:pt x="530225" y="22225"/>
                  </a:lnTo>
                  <a:lnTo>
                    <a:pt x="333375" y="6350"/>
                  </a:lnTo>
                  <a:lnTo>
                    <a:pt x="339725" y="76200"/>
                  </a:lnTo>
                  <a:lnTo>
                    <a:pt x="508000" y="85725"/>
                  </a:lnTo>
                  <a:lnTo>
                    <a:pt x="514350" y="200025"/>
                  </a:lnTo>
                  <a:lnTo>
                    <a:pt x="466725" y="203200"/>
                  </a:lnTo>
                  <a:lnTo>
                    <a:pt x="73025" y="234950"/>
                  </a:lnTo>
                  <a:lnTo>
                    <a:pt x="9525" y="247650"/>
                  </a:lnTo>
                  <a:lnTo>
                    <a:pt x="0" y="298450"/>
                  </a:lnTo>
                  <a:lnTo>
                    <a:pt x="15875" y="346075"/>
                  </a:lnTo>
                  <a:lnTo>
                    <a:pt x="498475" y="295275"/>
                  </a:lnTo>
                  <a:lnTo>
                    <a:pt x="523875" y="311150"/>
                  </a:lnTo>
                  <a:lnTo>
                    <a:pt x="533400" y="568325"/>
                  </a:lnTo>
                  <a:lnTo>
                    <a:pt x="558800" y="577850"/>
                  </a:lnTo>
                  <a:lnTo>
                    <a:pt x="587375" y="577850"/>
                  </a:lnTo>
                  <a:lnTo>
                    <a:pt x="619125" y="577850"/>
                  </a:lnTo>
                  <a:lnTo>
                    <a:pt x="654050" y="555625"/>
                  </a:lnTo>
                  <a:lnTo>
                    <a:pt x="657225" y="52705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13" name="Freeform: Shape 33">
              <a:extLst>
                <a:ext uri="{FF2B5EF4-FFF2-40B4-BE49-F238E27FC236}">
                  <a16:creationId xmlns:a16="http://schemas.microsoft.com/office/drawing/2014/main" id="{2F935F83-97FC-4C4F-A75A-649D914022DE}"/>
                </a:ext>
              </a:extLst>
            </p:cNvPr>
            <p:cNvSpPr/>
            <p:nvPr/>
          </p:nvSpPr>
          <p:spPr>
            <a:xfrm>
              <a:off x="3200400" y="3959225"/>
              <a:ext cx="1666875" cy="352425"/>
            </a:xfrm>
            <a:custGeom>
              <a:avLst/>
              <a:gdLst>
                <a:gd name="connsiteX0" fmla="*/ 1162050 w 1666875"/>
                <a:gd name="connsiteY0" fmla="*/ 28575 h 352425"/>
                <a:gd name="connsiteX1" fmla="*/ 1104900 w 1666875"/>
                <a:gd name="connsiteY1" fmla="*/ 0 h 352425"/>
                <a:gd name="connsiteX2" fmla="*/ 95250 w 1666875"/>
                <a:gd name="connsiteY2" fmla="*/ 120650 h 352425"/>
                <a:gd name="connsiteX3" fmla="*/ 28575 w 1666875"/>
                <a:gd name="connsiteY3" fmla="*/ 130175 h 352425"/>
                <a:gd name="connsiteX4" fmla="*/ 0 w 1666875"/>
                <a:gd name="connsiteY4" fmla="*/ 133350 h 352425"/>
                <a:gd name="connsiteX5" fmla="*/ 0 w 1666875"/>
                <a:gd name="connsiteY5" fmla="*/ 177800 h 352425"/>
                <a:gd name="connsiteX6" fmla="*/ 393700 w 1666875"/>
                <a:gd name="connsiteY6" fmla="*/ 323850 h 352425"/>
                <a:gd name="connsiteX7" fmla="*/ 444500 w 1666875"/>
                <a:gd name="connsiteY7" fmla="*/ 352425 h 352425"/>
                <a:gd name="connsiteX8" fmla="*/ 533400 w 1666875"/>
                <a:gd name="connsiteY8" fmla="*/ 352425 h 352425"/>
                <a:gd name="connsiteX9" fmla="*/ 971550 w 1666875"/>
                <a:gd name="connsiteY9" fmla="*/ 298450 h 352425"/>
                <a:gd name="connsiteX10" fmla="*/ 1666875 w 1666875"/>
                <a:gd name="connsiteY10" fmla="*/ 1651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6875" h="352425">
                  <a:moveTo>
                    <a:pt x="1162050" y="28575"/>
                  </a:moveTo>
                  <a:lnTo>
                    <a:pt x="1104900" y="0"/>
                  </a:lnTo>
                  <a:lnTo>
                    <a:pt x="95250" y="120650"/>
                  </a:lnTo>
                  <a:lnTo>
                    <a:pt x="28575" y="130175"/>
                  </a:lnTo>
                  <a:lnTo>
                    <a:pt x="0" y="133350"/>
                  </a:lnTo>
                  <a:lnTo>
                    <a:pt x="0" y="177800"/>
                  </a:lnTo>
                  <a:lnTo>
                    <a:pt x="393700" y="323850"/>
                  </a:lnTo>
                  <a:lnTo>
                    <a:pt x="444500" y="352425"/>
                  </a:lnTo>
                  <a:lnTo>
                    <a:pt x="533400" y="352425"/>
                  </a:lnTo>
                  <a:lnTo>
                    <a:pt x="971550" y="298450"/>
                  </a:lnTo>
                  <a:lnTo>
                    <a:pt x="1666875" y="1651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14" name="Freeform: Shape 34">
              <a:extLst>
                <a:ext uri="{FF2B5EF4-FFF2-40B4-BE49-F238E27FC236}">
                  <a16:creationId xmlns:a16="http://schemas.microsoft.com/office/drawing/2014/main" id="{71D7071F-3A95-4C8B-8CCA-E0EAFE178930}"/>
                </a:ext>
              </a:extLst>
            </p:cNvPr>
            <p:cNvSpPr/>
            <p:nvPr/>
          </p:nvSpPr>
          <p:spPr>
            <a:xfrm>
              <a:off x="3336925" y="4035425"/>
              <a:ext cx="1149350" cy="228600"/>
            </a:xfrm>
            <a:custGeom>
              <a:avLst/>
              <a:gdLst>
                <a:gd name="connsiteX0" fmla="*/ 1063625 w 1149350"/>
                <a:gd name="connsiteY0" fmla="*/ 120650 h 228600"/>
                <a:gd name="connsiteX1" fmla="*/ 1149350 w 1149350"/>
                <a:gd name="connsiteY1" fmla="*/ 120650 h 228600"/>
                <a:gd name="connsiteX2" fmla="*/ 1149350 w 1149350"/>
                <a:gd name="connsiteY2" fmla="*/ 120650 h 228600"/>
                <a:gd name="connsiteX3" fmla="*/ 784225 w 1149350"/>
                <a:gd name="connsiteY3" fmla="*/ 0 h 228600"/>
                <a:gd name="connsiteX4" fmla="*/ 0 w 1149350"/>
                <a:gd name="connsiteY4" fmla="*/ 79375 h 228600"/>
                <a:gd name="connsiteX5" fmla="*/ 0 w 1149350"/>
                <a:gd name="connsiteY5" fmla="*/ 79375 h 228600"/>
                <a:gd name="connsiteX6" fmla="*/ 349250 w 1149350"/>
                <a:gd name="connsiteY6" fmla="*/ 228600 h 228600"/>
                <a:gd name="connsiteX7" fmla="*/ 1063625 w 1149350"/>
                <a:gd name="connsiteY7" fmla="*/ 1206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9350" h="228600">
                  <a:moveTo>
                    <a:pt x="1063625" y="120650"/>
                  </a:moveTo>
                  <a:lnTo>
                    <a:pt x="1149350" y="120650"/>
                  </a:lnTo>
                  <a:lnTo>
                    <a:pt x="1149350" y="120650"/>
                  </a:lnTo>
                  <a:lnTo>
                    <a:pt x="784225" y="0"/>
                  </a:lnTo>
                  <a:lnTo>
                    <a:pt x="0" y="79375"/>
                  </a:lnTo>
                  <a:lnTo>
                    <a:pt x="0" y="79375"/>
                  </a:lnTo>
                  <a:lnTo>
                    <a:pt x="349250" y="228600"/>
                  </a:lnTo>
                  <a:lnTo>
                    <a:pt x="1063625" y="120650"/>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15" name="Freeform: Shape 35">
              <a:extLst>
                <a:ext uri="{FF2B5EF4-FFF2-40B4-BE49-F238E27FC236}">
                  <a16:creationId xmlns:a16="http://schemas.microsoft.com/office/drawing/2014/main" id="{F1DA1BA2-D6F5-4501-B0BF-EBDAB21DC349}"/>
                </a:ext>
              </a:extLst>
            </p:cNvPr>
            <p:cNvSpPr/>
            <p:nvPr/>
          </p:nvSpPr>
          <p:spPr>
            <a:xfrm>
              <a:off x="3200400" y="4133850"/>
              <a:ext cx="822325" cy="555625"/>
            </a:xfrm>
            <a:custGeom>
              <a:avLst/>
              <a:gdLst>
                <a:gd name="connsiteX0" fmla="*/ 0 w 822325"/>
                <a:gd name="connsiteY0" fmla="*/ 0 h 555625"/>
                <a:gd name="connsiteX1" fmla="*/ 0 w 822325"/>
                <a:gd name="connsiteY1" fmla="*/ 349250 h 555625"/>
                <a:gd name="connsiteX2" fmla="*/ 82550 w 822325"/>
                <a:gd name="connsiteY2" fmla="*/ 396875 h 555625"/>
                <a:gd name="connsiteX3" fmla="*/ 403225 w 822325"/>
                <a:gd name="connsiteY3" fmla="*/ 542925 h 555625"/>
                <a:gd name="connsiteX4" fmla="*/ 498475 w 822325"/>
                <a:gd name="connsiteY4" fmla="*/ 555625 h 555625"/>
                <a:gd name="connsiteX5" fmla="*/ 822325 w 822325"/>
                <a:gd name="connsiteY5" fmla="*/ 527050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325" h="555625">
                  <a:moveTo>
                    <a:pt x="0" y="0"/>
                  </a:moveTo>
                  <a:lnTo>
                    <a:pt x="0" y="349250"/>
                  </a:lnTo>
                  <a:lnTo>
                    <a:pt x="82550" y="396875"/>
                  </a:lnTo>
                  <a:lnTo>
                    <a:pt x="403225" y="542925"/>
                  </a:lnTo>
                  <a:lnTo>
                    <a:pt x="498475" y="555625"/>
                  </a:lnTo>
                  <a:lnTo>
                    <a:pt x="822325" y="52705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16" name="Freeform: Shape 36">
              <a:extLst>
                <a:ext uri="{FF2B5EF4-FFF2-40B4-BE49-F238E27FC236}">
                  <a16:creationId xmlns:a16="http://schemas.microsoft.com/office/drawing/2014/main" id="{2F79D830-9D6B-46A8-A783-ECF10B1E1BF1}"/>
                </a:ext>
              </a:extLst>
            </p:cNvPr>
            <p:cNvSpPr/>
            <p:nvPr/>
          </p:nvSpPr>
          <p:spPr>
            <a:xfrm>
              <a:off x="4362450" y="3508375"/>
              <a:ext cx="117475" cy="28575"/>
            </a:xfrm>
            <a:custGeom>
              <a:avLst/>
              <a:gdLst>
                <a:gd name="connsiteX0" fmla="*/ 0 w 117475"/>
                <a:gd name="connsiteY0" fmla="*/ 0 h 28575"/>
                <a:gd name="connsiteX1" fmla="*/ 63500 w 117475"/>
                <a:gd name="connsiteY1" fmla="*/ 28575 h 28575"/>
                <a:gd name="connsiteX2" fmla="*/ 63500 w 117475"/>
                <a:gd name="connsiteY2" fmla="*/ 28575 h 28575"/>
                <a:gd name="connsiteX3" fmla="*/ 117475 w 117475"/>
                <a:gd name="connsiteY3" fmla="*/ 12700 h 28575"/>
              </a:gdLst>
              <a:ahLst/>
              <a:cxnLst>
                <a:cxn ang="0">
                  <a:pos x="connsiteX0" y="connsiteY0"/>
                </a:cxn>
                <a:cxn ang="0">
                  <a:pos x="connsiteX1" y="connsiteY1"/>
                </a:cxn>
                <a:cxn ang="0">
                  <a:pos x="connsiteX2" y="connsiteY2"/>
                </a:cxn>
                <a:cxn ang="0">
                  <a:pos x="connsiteX3" y="connsiteY3"/>
                </a:cxn>
              </a:cxnLst>
              <a:rect l="l" t="t" r="r" b="b"/>
              <a:pathLst>
                <a:path w="117475" h="28575">
                  <a:moveTo>
                    <a:pt x="0" y="0"/>
                  </a:moveTo>
                  <a:lnTo>
                    <a:pt x="63500" y="28575"/>
                  </a:lnTo>
                  <a:lnTo>
                    <a:pt x="63500" y="28575"/>
                  </a:lnTo>
                  <a:lnTo>
                    <a:pt x="117475" y="127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17" name="Freeform: Shape 37">
              <a:extLst>
                <a:ext uri="{FF2B5EF4-FFF2-40B4-BE49-F238E27FC236}">
                  <a16:creationId xmlns:a16="http://schemas.microsoft.com/office/drawing/2014/main" id="{EEB38D64-88FD-48D6-8C75-7572554BBEBA}"/>
                </a:ext>
              </a:extLst>
            </p:cNvPr>
            <p:cNvSpPr/>
            <p:nvPr/>
          </p:nvSpPr>
          <p:spPr>
            <a:xfrm>
              <a:off x="2644775" y="3403600"/>
              <a:ext cx="1422400" cy="673100"/>
            </a:xfrm>
            <a:custGeom>
              <a:avLst/>
              <a:gdLst>
                <a:gd name="connsiteX0" fmla="*/ 365125 w 1422400"/>
                <a:gd name="connsiteY0" fmla="*/ 673100 h 673100"/>
                <a:gd name="connsiteX1" fmla="*/ 1384300 w 1422400"/>
                <a:gd name="connsiteY1" fmla="*/ 574675 h 673100"/>
                <a:gd name="connsiteX2" fmla="*/ 1422400 w 1422400"/>
                <a:gd name="connsiteY2" fmla="*/ 536575 h 673100"/>
                <a:gd name="connsiteX3" fmla="*/ 1377950 w 1422400"/>
                <a:gd name="connsiteY3" fmla="*/ 492125 h 673100"/>
                <a:gd name="connsiteX4" fmla="*/ 1241425 w 1422400"/>
                <a:gd name="connsiteY4" fmla="*/ 476250 h 673100"/>
                <a:gd name="connsiteX5" fmla="*/ 1155700 w 1422400"/>
                <a:gd name="connsiteY5" fmla="*/ 438150 h 673100"/>
                <a:gd name="connsiteX6" fmla="*/ 1143000 w 1422400"/>
                <a:gd name="connsiteY6" fmla="*/ 114300 h 673100"/>
                <a:gd name="connsiteX7" fmla="*/ 1120775 w 1422400"/>
                <a:gd name="connsiteY7" fmla="*/ 41275 h 673100"/>
                <a:gd name="connsiteX8" fmla="*/ 1114425 w 1422400"/>
                <a:gd name="connsiteY8" fmla="*/ 0 h 673100"/>
                <a:gd name="connsiteX9" fmla="*/ 1047750 w 1422400"/>
                <a:gd name="connsiteY9" fmla="*/ 34925 h 673100"/>
                <a:gd name="connsiteX10" fmla="*/ 1009650 w 1422400"/>
                <a:gd name="connsiteY10" fmla="*/ 34925 h 673100"/>
                <a:gd name="connsiteX11" fmla="*/ 917575 w 1422400"/>
                <a:gd name="connsiteY11" fmla="*/ 12700 h 673100"/>
                <a:gd name="connsiteX12" fmla="*/ 889000 w 1422400"/>
                <a:gd name="connsiteY12" fmla="*/ 19050 h 673100"/>
                <a:gd name="connsiteX13" fmla="*/ 904875 w 1422400"/>
                <a:gd name="connsiteY13" fmla="*/ 57150 h 673100"/>
                <a:gd name="connsiteX14" fmla="*/ 1035050 w 1422400"/>
                <a:gd name="connsiteY14" fmla="*/ 76200 h 673100"/>
                <a:gd name="connsiteX15" fmla="*/ 1057275 w 1422400"/>
                <a:gd name="connsiteY15" fmla="*/ 79375 h 673100"/>
                <a:gd name="connsiteX16" fmla="*/ 1079500 w 1422400"/>
                <a:gd name="connsiteY16" fmla="*/ 107950 h 673100"/>
                <a:gd name="connsiteX17" fmla="*/ 1079500 w 1422400"/>
                <a:gd name="connsiteY17" fmla="*/ 142875 h 673100"/>
                <a:gd name="connsiteX18" fmla="*/ 1050925 w 1422400"/>
                <a:gd name="connsiteY18" fmla="*/ 171450 h 673100"/>
                <a:gd name="connsiteX19" fmla="*/ 866775 w 1422400"/>
                <a:gd name="connsiteY19" fmla="*/ 193675 h 673100"/>
                <a:gd name="connsiteX20" fmla="*/ 695325 w 1422400"/>
                <a:gd name="connsiteY20" fmla="*/ 206375 h 673100"/>
                <a:gd name="connsiteX21" fmla="*/ 615950 w 1422400"/>
                <a:gd name="connsiteY21" fmla="*/ 212725 h 673100"/>
                <a:gd name="connsiteX22" fmla="*/ 615950 w 1422400"/>
                <a:gd name="connsiteY22" fmla="*/ 212725 h 673100"/>
                <a:gd name="connsiteX23" fmla="*/ 644525 w 1422400"/>
                <a:gd name="connsiteY23" fmla="*/ 279400 h 673100"/>
                <a:gd name="connsiteX24" fmla="*/ 793750 w 1422400"/>
                <a:gd name="connsiteY24" fmla="*/ 263525 h 673100"/>
                <a:gd name="connsiteX25" fmla="*/ 1028700 w 1422400"/>
                <a:gd name="connsiteY25" fmla="*/ 260350 h 673100"/>
                <a:gd name="connsiteX26" fmla="*/ 1057275 w 1422400"/>
                <a:gd name="connsiteY26" fmla="*/ 282575 h 673100"/>
                <a:gd name="connsiteX27" fmla="*/ 1044575 w 1422400"/>
                <a:gd name="connsiteY27" fmla="*/ 422275 h 673100"/>
                <a:gd name="connsiteX28" fmla="*/ 1006475 w 1422400"/>
                <a:gd name="connsiteY28" fmla="*/ 415925 h 673100"/>
                <a:gd name="connsiteX29" fmla="*/ 968375 w 1422400"/>
                <a:gd name="connsiteY29" fmla="*/ 409575 h 673100"/>
                <a:gd name="connsiteX30" fmla="*/ 904875 w 1422400"/>
                <a:gd name="connsiteY30" fmla="*/ 393700 h 673100"/>
                <a:gd name="connsiteX31" fmla="*/ 657225 w 1422400"/>
                <a:gd name="connsiteY31" fmla="*/ 438150 h 673100"/>
                <a:gd name="connsiteX32" fmla="*/ 317500 w 1422400"/>
                <a:gd name="connsiteY32" fmla="*/ 469900 h 673100"/>
                <a:gd name="connsiteX33" fmla="*/ 98425 w 1422400"/>
                <a:gd name="connsiteY33" fmla="*/ 492125 h 673100"/>
                <a:gd name="connsiteX34" fmla="*/ 0 w 1422400"/>
                <a:gd name="connsiteY34" fmla="*/ 508000 h 673100"/>
                <a:gd name="connsiteX35" fmla="*/ 25400 w 1422400"/>
                <a:gd name="connsiteY35" fmla="*/ 561975 h 673100"/>
                <a:gd name="connsiteX36" fmla="*/ 365125 w 1422400"/>
                <a:gd name="connsiteY36"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22400" h="673100">
                  <a:moveTo>
                    <a:pt x="365125" y="673100"/>
                  </a:moveTo>
                  <a:lnTo>
                    <a:pt x="1384300" y="574675"/>
                  </a:lnTo>
                  <a:lnTo>
                    <a:pt x="1422400" y="536575"/>
                  </a:lnTo>
                  <a:lnTo>
                    <a:pt x="1377950" y="492125"/>
                  </a:lnTo>
                  <a:lnTo>
                    <a:pt x="1241425" y="476250"/>
                  </a:lnTo>
                  <a:lnTo>
                    <a:pt x="1155700" y="438150"/>
                  </a:lnTo>
                  <a:lnTo>
                    <a:pt x="1143000" y="114300"/>
                  </a:lnTo>
                  <a:lnTo>
                    <a:pt x="1120775" y="41275"/>
                  </a:lnTo>
                  <a:lnTo>
                    <a:pt x="1114425" y="0"/>
                  </a:lnTo>
                  <a:lnTo>
                    <a:pt x="1047750" y="34925"/>
                  </a:lnTo>
                  <a:lnTo>
                    <a:pt x="1009650" y="34925"/>
                  </a:lnTo>
                  <a:lnTo>
                    <a:pt x="917575" y="12700"/>
                  </a:lnTo>
                  <a:lnTo>
                    <a:pt x="889000" y="19050"/>
                  </a:lnTo>
                  <a:lnTo>
                    <a:pt x="904875" y="57150"/>
                  </a:lnTo>
                  <a:lnTo>
                    <a:pt x="1035050" y="76200"/>
                  </a:lnTo>
                  <a:lnTo>
                    <a:pt x="1057275" y="79375"/>
                  </a:lnTo>
                  <a:lnTo>
                    <a:pt x="1079500" y="107950"/>
                  </a:lnTo>
                  <a:lnTo>
                    <a:pt x="1079500" y="142875"/>
                  </a:lnTo>
                  <a:lnTo>
                    <a:pt x="1050925" y="171450"/>
                  </a:lnTo>
                  <a:lnTo>
                    <a:pt x="866775" y="193675"/>
                  </a:lnTo>
                  <a:lnTo>
                    <a:pt x="695325" y="206375"/>
                  </a:lnTo>
                  <a:lnTo>
                    <a:pt x="615950" y="212725"/>
                  </a:lnTo>
                  <a:lnTo>
                    <a:pt x="615950" y="212725"/>
                  </a:lnTo>
                  <a:lnTo>
                    <a:pt x="644525" y="279400"/>
                  </a:lnTo>
                  <a:lnTo>
                    <a:pt x="793750" y="263525"/>
                  </a:lnTo>
                  <a:lnTo>
                    <a:pt x="1028700" y="260350"/>
                  </a:lnTo>
                  <a:lnTo>
                    <a:pt x="1057275" y="282575"/>
                  </a:lnTo>
                  <a:lnTo>
                    <a:pt x="1044575" y="422275"/>
                  </a:lnTo>
                  <a:lnTo>
                    <a:pt x="1006475" y="415925"/>
                  </a:lnTo>
                  <a:lnTo>
                    <a:pt x="968375" y="409575"/>
                  </a:lnTo>
                  <a:lnTo>
                    <a:pt x="904875" y="393700"/>
                  </a:lnTo>
                  <a:lnTo>
                    <a:pt x="657225" y="438150"/>
                  </a:lnTo>
                  <a:lnTo>
                    <a:pt x="317500" y="469900"/>
                  </a:lnTo>
                  <a:lnTo>
                    <a:pt x="98425" y="492125"/>
                  </a:lnTo>
                  <a:lnTo>
                    <a:pt x="0" y="508000"/>
                  </a:lnTo>
                  <a:lnTo>
                    <a:pt x="25400" y="561975"/>
                  </a:lnTo>
                  <a:lnTo>
                    <a:pt x="365125" y="673100"/>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18" name="Freeform: Shape 38">
              <a:extLst>
                <a:ext uri="{FF2B5EF4-FFF2-40B4-BE49-F238E27FC236}">
                  <a16:creationId xmlns:a16="http://schemas.microsoft.com/office/drawing/2014/main" id="{741F8271-3217-4115-8F12-682B92102B2A}"/>
                </a:ext>
              </a:extLst>
            </p:cNvPr>
            <p:cNvSpPr/>
            <p:nvPr/>
          </p:nvSpPr>
          <p:spPr>
            <a:xfrm>
              <a:off x="2819400" y="3863975"/>
              <a:ext cx="841375" cy="161925"/>
            </a:xfrm>
            <a:custGeom>
              <a:avLst/>
              <a:gdLst>
                <a:gd name="connsiteX0" fmla="*/ 209550 w 841375"/>
                <a:gd name="connsiteY0" fmla="*/ 161925 h 161925"/>
                <a:gd name="connsiteX1" fmla="*/ 571500 w 841375"/>
                <a:gd name="connsiteY1" fmla="*/ 123825 h 161925"/>
                <a:gd name="connsiteX2" fmla="*/ 828675 w 841375"/>
                <a:gd name="connsiteY2" fmla="*/ 98425 h 161925"/>
                <a:gd name="connsiteX3" fmla="*/ 841375 w 841375"/>
                <a:gd name="connsiteY3" fmla="*/ 85725 h 161925"/>
                <a:gd name="connsiteX4" fmla="*/ 771525 w 841375"/>
                <a:gd name="connsiteY4" fmla="*/ 28575 h 161925"/>
                <a:gd name="connsiteX5" fmla="*/ 698500 w 841375"/>
                <a:gd name="connsiteY5" fmla="*/ 0 h 161925"/>
                <a:gd name="connsiteX6" fmla="*/ 523875 w 841375"/>
                <a:gd name="connsiteY6" fmla="*/ 12700 h 161925"/>
                <a:gd name="connsiteX7" fmla="*/ 215900 w 841375"/>
                <a:gd name="connsiteY7" fmla="*/ 41275 h 161925"/>
                <a:gd name="connsiteX8" fmla="*/ 0 w 841375"/>
                <a:gd name="connsiteY8" fmla="*/ 76200 h 161925"/>
                <a:gd name="connsiteX9" fmla="*/ 209550 w 841375"/>
                <a:gd name="connsiteY9"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75" h="161925">
                  <a:moveTo>
                    <a:pt x="209550" y="161925"/>
                  </a:moveTo>
                  <a:lnTo>
                    <a:pt x="571500" y="123825"/>
                  </a:lnTo>
                  <a:lnTo>
                    <a:pt x="828675" y="98425"/>
                  </a:lnTo>
                  <a:lnTo>
                    <a:pt x="841375" y="85725"/>
                  </a:lnTo>
                  <a:lnTo>
                    <a:pt x="771525" y="28575"/>
                  </a:lnTo>
                  <a:lnTo>
                    <a:pt x="698500" y="0"/>
                  </a:lnTo>
                  <a:lnTo>
                    <a:pt x="523875" y="12700"/>
                  </a:lnTo>
                  <a:lnTo>
                    <a:pt x="215900" y="41275"/>
                  </a:lnTo>
                  <a:lnTo>
                    <a:pt x="0" y="76200"/>
                  </a:lnTo>
                  <a:lnTo>
                    <a:pt x="209550" y="161925"/>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19" name="Freeform: Shape 39">
              <a:extLst>
                <a:ext uri="{FF2B5EF4-FFF2-40B4-BE49-F238E27FC236}">
                  <a16:creationId xmlns:a16="http://schemas.microsoft.com/office/drawing/2014/main" id="{D46E4776-8FC6-4A3E-A176-2F994B83051D}"/>
                </a:ext>
              </a:extLst>
            </p:cNvPr>
            <p:cNvSpPr/>
            <p:nvPr/>
          </p:nvSpPr>
          <p:spPr>
            <a:xfrm>
              <a:off x="2644775" y="3949700"/>
              <a:ext cx="552450" cy="431800"/>
            </a:xfrm>
            <a:custGeom>
              <a:avLst/>
              <a:gdLst>
                <a:gd name="connsiteX0" fmla="*/ 0 w 552450"/>
                <a:gd name="connsiteY0" fmla="*/ 0 h 431800"/>
                <a:gd name="connsiteX1" fmla="*/ 6350 w 552450"/>
                <a:gd name="connsiteY1" fmla="*/ 288925 h 431800"/>
                <a:gd name="connsiteX2" fmla="*/ 98425 w 552450"/>
                <a:gd name="connsiteY2" fmla="*/ 358775 h 431800"/>
                <a:gd name="connsiteX3" fmla="*/ 320675 w 552450"/>
                <a:gd name="connsiteY3" fmla="*/ 425450 h 431800"/>
                <a:gd name="connsiteX4" fmla="*/ 390525 w 552450"/>
                <a:gd name="connsiteY4" fmla="*/ 431800 h 431800"/>
                <a:gd name="connsiteX5" fmla="*/ 552450 w 552450"/>
                <a:gd name="connsiteY5" fmla="*/ 42545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450" h="431800">
                  <a:moveTo>
                    <a:pt x="0" y="0"/>
                  </a:moveTo>
                  <a:lnTo>
                    <a:pt x="6350" y="288925"/>
                  </a:lnTo>
                  <a:lnTo>
                    <a:pt x="98425" y="358775"/>
                  </a:lnTo>
                  <a:lnTo>
                    <a:pt x="320675" y="425450"/>
                  </a:lnTo>
                  <a:lnTo>
                    <a:pt x="390525" y="431800"/>
                  </a:lnTo>
                  <a:lnTo>
                    <a:pt x="552450" y="42545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20" name="Freeform: Shape 40">
              <a:extLst>
                <a:ext uri="{FF2B5EF4-FFF2-40B4-BE49-F238E27FC236}">
                  <a16:creationId xmlns:a16="http://schemas.microsoft.com/office/drawing/2014/main" id="{6AC36E58-6D93-4AC8-9075-680E88F64E95}"/>
                </a:ext>
              </a:extLst>
            </p:cNvPr>
            <p:cNvSpPr/>
            <p:nvPr/>
          </p:nvSpPr>
          <p:spPr>
            <a:xfrm>
              <a:off x="3514725" y="3670300"/>
              <a:ext cx="0" cy="127000"/>
            </a:xfrm>
            <a:custGeom>
              <a:avLst/>
              <a:gdLst>
                <a:gd name="connsiteX0" fmla="*/ 0 w 0"/>
                <a:gd name="connsiteY0" fmla="*/ 0 h 127000"/>
                <a:gd name="connsiteX1" fmla="*/ 0 w 0"/>
                <a:gd name="connsiteY1" fmla="*/ 127000 h 127000"/>
              </a:gdLst>
              <a:ahLst/>
              <a:cxnLst>
                <a:cxn ang="0">
                  <a:pos x="connsiteX0" y="connsiteY0"/>
                </a:cxn>
                <a:cxn ang="0">
                  <a:pos x="connsiteX1" y="connsiteY1"/>
                </a:cxn>
              </a:cxnLst>
              <a:rect l="l" t="t" r="r" b="b"/>
              <a:pathLst>
                <a:path h="127000">
                  <a:moveTo>
                    <a:pt x="0" y="0"/>
                  </a:moveTo>
                  <a:lnTo>
                    <a:pt x="0" y="1270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21" name="Freeform: Shape 41">
              <a:extLst>
                <a:ext uri="{FF2B5EF4-FFF2-40B4-BE49-F238E27FC236}">
                  <a16:creationId xmlns:a16="http://schemas.microsoft.com/office/drawing/2014/main" id="{B0970C7F-1FB9-4792-95F7-C750BE97960F}"/>
                </a:ext>
              </a:extLst>
            </p:cNvPr>
            <p:cNvSpPr/>
            <p:nvPr/>
          </p:nvSpPr>
          <p:spPr>
            <a:xfrm>
              <a:off x="2509069" y="5753099"/>
              <a:ext cx="1977206" cy="1001661"/>
            </a:xfrm>
            <a:custGeom>
              <a:avLst/>
              <a:gdLst>
                <a:gd name="connsiteX0" fmla="*/ 0 w 971550"/>
                <a:gd name="connsiteY0" fmla="*/ 0 h 419100"/>
                <a:gd name="connsiteX1" fmla="*/ 971550 w 971550"/>
                <a:gd name="connsiteY1" fmla="*/ 419100 h 419100"/>
              </a:gdLst>
              <a:ahLst/>
              <a:cxnLst>
                <a:cxn ang="0">
                  <a:pos x="connsiteX0" y="connsiteY0"/>
                </a:cxn>
                <a:cxn ang="0">
                  <a:pos x="connsiteX1" y="connsiteY1"/>
                </a:cxn>
              </a:cxnLst>
              <a:rect l="l" t="t" r="r" b="b"/>
              <a:pathLst>
                <a:path w="971550" h="419100">
                  <a:moveTo>
                    <a:pt x="0" y="0"/>
                  </a:moveTo>
                  <a:lnTo>
                    <a:pt x="971550" y="4191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22" name="Freeform: Shape 42">
              <a:extLst>
                <a:ext uri="{FF2B5EF4-FFF2-40B4-BE49-F238E27FC236}">
                  <a16:creationId xmlns:a16="http://schemas.microsoft.com/office/drawing/2014/main" id="{ADE40B4C-4C97-4C5A-A6CF-5F14333D0359}"/>
                </a:ext>
              </a:extLst>
            </p:cNvPr>
            <p:cNvSpPr/>
            <p:nvPr/>
          </p:nvSpPr>
          <p:spPr>
            <a:xfrm>
              <a:off x="1466850" y="4229100"/>
              <a:ext cx="1047750" cy="2038350"/>
            </a:xfrm>
            <a:custGeom>
              <a:avLst/>
              <a:gdLst>
                <a:gd name="connsiteX0" fmla="*/ 971550 w 1047750"/>
                <a:gd name="connsiteY0" fmla="*/ 0 h 2038350"/>
                <a:gd name="connsiteX1" fmla="*/ 1047750 w 1047750"/>
                <a:gd name="connsiteY1" fmla="*/ 1485900 h 2038350"/>
                <a:gd name="connsiteX2" fmla="*/ 0 w 1047750"/>
                <a:gd name="connsiteY2" fmla="*/ 2038350 h 2038350"/>
              </a:gdLst>
              <a:ahLst/>
              <a:cxnLst>
                <a:cxn ang="0">
                  <a:pos x="connsiteX0" y="connsiteY0"/>
                </a:cxn>
                <a:cxn ang="0">
                  <a:pos x="connsiteX1" y="connsiteY1"/>
                </a:cxn>
                <a:cxn ang="0">
                  <a:pos x="connsiteX2" y="connsiteY2"/>
                </a:cxn>
              </a:cxnLst>
              <a:rect l="l" t="t" r="r" b="b"/>
              <a:pathLst>
                <a:path w="1047750" h="2038350">
                  <a:moveTo>
                    <a:pt x="971550" y="0"/>
                  </a:moveTo>
                  <a:lnTo>
                    <a:pt x="1047750" y="1485900"/>
                  </a:lnTo>
                  <a:lnTo>
                    <a:pt x="0" y="203835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23" name="Freeform: Shape 43">
              <a:extLst>
                <a:ext uri="{FF2B5EF4-FFF2-40B4-BE49-F238E27FC236}">
                  <a16:creationId xmlns:a16="http://schemas.microsoft.com/office/drawing/2014/main" id="{ABEFC9BE-9183-40BB-A0AD-FCFDCE71735D}"/>
                </a:ext>
              </a:extLst>
            </p:cNvPr>
            <p:cNvSpPr/>
            <p:nvPr/>
          </p:nvSpPr>
          <p:spPr>
            <a:xfrm>
              <a:off x="6819900" y="5657850"/>
              <a:ext cx="2095500" cy="895350"/>
            </a:xfrm>
            <a:custGeom>
              <a:avLst/>
              <a:gdLst>
                <a:gd name="connsiteX0" fmla="*/ 2095500 w 2095500"/>
                <a:gd name="connsiteY0" fmla="*/ 0 h 895350"/>
                <a:gd name="connsiteX1" fmla="*/ 647700 w 2095500"/>
                <a:gd name="connsiteY1" fmla="*/ 895350 h 895350"/>
                <a:gd name="connsiteX2" fmla="*/ 0 w 2095500"/>
                <a:gd name="connsiteY2" fmla="*/ 514350 h 895350"/>
              </a:gdLst>
              <a:ahLst/>
              <a:cxnLst>
                <a:cxn ang="0">
                  <a:pos x="connsiteX0" y="connsiteY0"/>
                </a:cxn>
                <a:cxn ang="0">
                  <a:pos x="connsiteX1" y="connsiteY1"/>
                </a:cxn>
                <a:cxn ang="0">
                  <a:pos x="connsiteX2" y="connsiteY2"/>
                </a:cxn>
              </a:cxnLst>
              <a:rect l="l" t="t" r="r" b="b"/>
              <a:pathLst>
                <a:path w="2095500" h="895350">
                  <a:moveTo>
                    <a:pt x="2095500" y="0"/>
                  </a:moveTo>
                  <a:lnTo>
                    <a:pt x="647700" y="895350"/>
                  </a:lnTo>
                  <a:lnTo>
                    <a:pt x="0" y="51435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pic>
          <p:nvPicPr>
            <p:cNvPr id="124" name="Picture 123" descr="A white circle with a black background&#10;&#10;Description automatically generated with low confidence">
              <a:extLst>
                <a:ext uri="{FF2B5EF4-FFF2-40B4-BE49-F238E27FC236}">
                  <a16:creationId xmlns:a16="http://schemas.microsoft.com/office/drawing/2014/main" id="{AC583010-9D7F-422A-B03C-6657AEDE50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97330" y="6025894"/>
              <a:ext cx="241556" cy="241556"/>
            </a:xfrm>
            <a:prstGeom prst="rect">
              <a:avLst/>
            </a:prstGeom>
            <a:ln w="38100">
              <a:noFill/>
            </a:ln>
          </p:spPr>
        </p:pic>
        <p:pic>
          <p:nvPicPr>
            <p:cNvPr id="125" name="Picture 124" descr="A white circle with a black background&#10;&#10;Description automatically generated with low confidence">
              <a:extLst>
                <a:ext uri="{FF2B5EF4-FFF2-40B4-BE49-F238E27FC236}">
                  <a16:creationId xmlns:a16="http://schemas.microsoft.com/office/drawing/2014/main" id="{8A9A4A17-51FC-4083-BFC2-7DA41FE1EF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56398" y="5873549"/>
              <a:ext cx="241556" cy="241556"/>
            </a:xfrm>
            <a:prstGeom prst="rect">
              <a:avLst/>
            </a:prstGeom>
            <a:ln w="38100">
              <a:noFill/>
            </a:ln>
          </p:spPr>
        </p:pic>
        <p:pic>
          <p:nvPicPr>
            <p:cNvPr id="126" name="Picture 125" descr="A white circle with a black background&#10;&#10;Description automatically generated with low confidence">
              <a:extLst>
                <a:ext uri="{FF2B5EF4-FFF2-40B4-BE49-F238E27FC236}">
                  <a16:creationId xmlns:a16="http://schemas.microsoft.com/office/drawing/2014/main" id="{0F6FCD27-E728-4D59-8DC7-980C58F28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62241" y="4734772"/>
              <a:ext cx="241556" cy="241556"/>
            </a:xfrm>
            <a:prstGeom prst="rect">
              <a:avLst/>
            </a:prstGeom>
            <a:ln w="38100">
              <a:noFill/>
            </a:ln>
          </p:spPr>
        </p:pic>
        <p:pic>
          <p:nvPicPr>
            <p:cNvPr id="127" name="Picture 126" descr="A white circle with a black background&#10;&#10;Description automatically generated with low confidence">
              <a:extLst>
                <a:ext uri="{FF2B5EF4-FFF2-40B4-BE49-F238E27FC236}">
                  <a16:creationId xmlns:a16="http://schemas.microsoft.com/office/drawing/2014/main" id="{23A53B2E-922F-4680-BFA2-0CA572B111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54772" y="4304870"/>
              <a:ext cx="162392" cy="162392"/>
            </a:xfrm>
            <a:prstGeom prst="rect">
              <a:avLst/>
            </a:prstGeom>
            <a:ln w="38100">
              <a:noFill/>
            </a:ln>
          </p:spPr>
        </p:pic>
        <p:pic>
          <p:nvPicPr>
            <p:cNvPr id="128" name="Picture 127" descr="A white circle with a black background&#10;&#10;Description automatically generated with low confidence">
              <a:extLst>
                <a:ext uri="{FF2B5EF4-FFF2-40B4-BE49-F238E27FC236}">
                  <a16:creationId xmlns:a16="http://schemas.microsoft.com/office/drawing/2014/main" id="{7A0A5FC8-BEA8-41B2-8B42-62BD00A838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471551" y="3992989"/>
              <a:ext cx="140451" cy="140451"/>
            </a:xfrm>
            <a:prstGeom prst="rect">
              <a:avLst/>
            </a:prstGeom>
            <a:ln w="38100">
              <a:noFill/>
            </a:ln>
          </p:spPr>
        </p:pic>
        <p:pic>
          <p:nvPicPr>
            <p:cNvPr id="129" name="Picture 128" descr="A white circle with a black background&#10;&#10;Description automatically generated with low confidence">
              <a:extLst>
                <a:ext uri="{FF2B5EF4-FFF2-40B4-BE49-F238E27FC236}">
                  <a16:creationId xmlns:a16="http://schemas.microsoft.com/office/drawing/2014/main" id="{BE6216AE-6D9D-4D4A-913E-4380DAA279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90056" y="3550110"/>
              <a:ext cx="175195" cy="175195"/>
            </a:xfrm>
            <a:prstGeom prst="rect">
              <a:avLst/>
            </a:prstGeom>
            <a:ln w="38100">
              <a:noFill/>
            </a:ln>
          </p:spPr>
        </p:pic>
        <p:pic>
          <p:nvPicPr>
            <p:cNvPr id="130" name="Picture 129" descr="A white circle with a black background&#10;&#10;Description automatically generated with low confidence">
              <a:extLst>
                <a:ext uri="{FF2B5EF4-FFF2-40B4-BE49-F238E27FC236}">
                  <a16:creationId xmlns:a16="http://schemas.microsoft.com/office/drawing/2014/main" id="{733E88B5-71C3-4361-9021-B9C169313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72806" y="4864175"/>
              <a:ext cx="241556" cy="241556"/>
            </a:xfrm>
            <a:prstGeom prst="rect">
              <a:avLst/>
            </a:prstGeom>
            <a:ln w="38100">
              <a:noFill/>
            </a:ln>
          </p:spPr>
        </p:pic>
        <p:pic>
          <p:nvPicPr>
            <p:cNvPr id="131" name="Picture 130" descr="A white circle with a black background&#10;&#10;Description automatically generated with low confidence">
              <a:extLst>
                <a:ext uri="{FF2B5EF4-FFF2-40B4-BE49-F238E27FC236}">
                  <a16:creationId xmlns:a16="http://schemas.microsoft.com/office/drawing/2014/main" id="{A88C39C9-4B08-4C51-91B4-6E375E0ACB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30692" y="6105525"/>
              <a:ext cx="241556" cy="241556"/>
            </a:xfrm>
            <a:prstGeom prst="rect">
              <a:avLst/>
            </a:prstGeom>
            <a:ln w="38100">
              <a:noFill/>
            </a:ln>
          </p:spPr>
        </p:pic>
        <p:pic>
          <p:nvPicPr>
            <p:cNvPr id="132" name="Picture 131" descr="A white circle with a black background&#10;&#10;Description automatically generated with low confidence">
              <a:extLst>
                <a:ext uri="{FF2B5EF4-FFF2-40B4-BE49-F238E27FC236}">
                  <a16:creationId xmlns:a16="http://schemas.microsoft.com/office/drawing/2014/main" id="{F686A464-71D0-4029-909B-6DC9E852F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85515" y="6254611"/>
              <a:ext cx="241556" cy="241556"/>
            </a:xfrm>
            <a:prstGeom prst="rect">
              <a:avLst/>
            </a:prstGeom>
            <a:ln w="38100">
              <a:noFill/>
            </a:ln>
          </p:spPr>
        </p:pic>
        <p:sp>
          <p:nvSpPr>
            <p:cNvPr id="133" name="Freeform: Shape 59">
              <a:extLst>
                <a:ext uri="{FF2B5EF4-FFF2-40B4-BE49-F238E27FC236}">
                  <a16:creationId xmlns:a16="http://schemas.microsoft.com/office/drawing/2014/main" id="{53038E5E-9DD0-470E-9FF2-0E01B9840F19}"/>
                </a:ext>
              </a:extLst>
            </p:cNvPr>
            <p:cNvSpPr/>
            <p:nvPr/>
          </p:nvSpPr>
          <p:spPr>
            <a:xfrm>
              <a:off x="4180114" y="2002971"/>
              <a:ext cx="130629" cy="275772"/>
            </a:xfrm>
            <a:custGeom>
              <a:avLst/>
              <a:gdLst>
                <a:gd name="connsiteX0" fmla="*/ 130629 w 130629"/>
                <a:gd name="connsiteY0" fmla="*/ 0 h 275772"/>
                <a:gd name="connsiteX1" fmla="*/ 0 w 130629"/>
                <a:gd name="connsiteY1" fmla="*/ 275772 h 275772"/>
              </a:gdLst>
              <a:ahLst/>
              <a:cxnLst>
                <a:cxn ang="0">
                  <a:pos x="connsiteX0" y="connsiteY0"/>
                </a:cxn>
                <a:cxn ang="0">
                  <a:pos x="connsiteX1" y="connsiteY1"/>
                </a:cxn>
              </a:cxnLst>
              <a:rect l="l" t="t" r="r" b="b"/>
              <a:pathLst>
                <a:path w="130629" h="275772">
                  <a:moveTo>
                    <a:pt x="130629" y="0"/>
                  </a:moveTo>
                  <a:lnTo>
                    <a:pt x="0" y="27577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34" name="Freeform: Shape 60">
              <a:extLst>
                <a:ext uri="{FF2B5EF4-FFF2-40B4-BE49-F238E27FC236}">
                  <a16:creationId xmlns:a16="http://schemas.microsoft.com/office/drawing/2014/main" id="{8CAAD2F3-6EC0-4D8C-B58B-D4423C78B3BC}"/>
                </a:ext>
              </a:extLst>
            </p:cNvPr>
            <p:cNvSpPr/>
            <p:nvPr/>
          </p:nvSpPr>
          <p:spPr>
            <a:xfrm>
              <a:off x="4192044" y="1985691"/>
              <a:ext cx="242533" cy="507933"/>
            </a:xfrm>
            <a:custGeom>
              <a:avLst/>
              <a:gdLst>
                <a:gd name="connsiteX0" fmla="*/ 130629 w 130629"/>
                <a:gd name="connsiteY0" fmla="*/ 0 h 275772"/>
                <a:gd name="connsiteX1" fmla="*/ 0 w 130629"/>
                <a:gd name="connsiteY1" fmla="*/ 275772 h 275772"/>
              </a:gdLst>
              <a:ahLst/>
              <a:cxnLst>
                <a:cxn ang="0">
                  <a:pos x="connsiteX0" y="connsiteY0"/>
                </a:cxn>
                <a:cxn ang="0">
                  <a:pos x="connsiteX1" y="connsiteY1"/>
                </a:cxn>
              </a:cxnLst>
              <a:rect l="l" t="t" r="r" b="b"/>
              <a:pathLst>
                <a:path w="130629" h="275772">
                  <a:moveTo>
                    <a:pt x="130629" y="0"/>
                  </a:moveTo>
                  <a:lnTo>
                    <a:pt x="0" y="27577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35" name="Freeform: Shape 61">
              <a:extLst>
                <a:ext uri="{FF2B5EF4-FFF2-40B4-BE49-F238E27FC236}">
                  <a16:creationId xmlns:a16="http://schemas.microsoft.com/office/drawing/2014/main" id="{83F86B92-23F3-4220-92F1-610F0FDE1400}"/>
                </a:ext>
              </a:extLst>
            </p:cNvPr>
            <p:cNvSpPr/>
            <p:nvPr/>
          </p:nvSpPr>
          <p:spPr>
            <a:xfrm>
              <a:off x="6003117" y="1618182"/>
              <a:ext cx="359237" cy="799787"/>
            </a:xfrm>
            <a:custGeom>
              <a:avLst/>
              <a:gdLst>
                <a:gd name="connsiteX0" fmla="*/ 130629 w 130629"/>
                <a:gd name="connsiteY0" fmla="*/ 0 h 275772"/>
                <a:gd name="connsiteX1" fmla="*/ 0 w 130629"/>
                <a:gd name="connsiteY1" fmla="*/ 275772 h 275772"/>
              </a:gdLst>
              <a:ahLst/>
              <a:cxnLst>
                <a:cxn ang="0">
                  <a:pos x="connsiteX0" y="connsiteY0"/>
                </a:cxn>
                <a:cxn ang="0">
                  <a:pos x="connsiteX1" y="connsiteY1"/>
                </a:cxn>
              </a:cxnLst>
              <a:rect l="l" t="t" r="r" b="b"/>
              <a:pathLst>
                <a:path w="130629" h="275772">
                  <a:moveTo>
                    <a:pt x="130629" y="0"/>
                  </a:moveTo>
                  <a:lnTo>
                    <a:pt x="0" y="27577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36" name="Freeform: Shape 62">
              <a:extLst>
                <a:ext uri="{FF2B5EF4-FFF2-40B4-BE49-F238E27FC236}">
                  <a16:creationId xmlns:a16="http://schemas.microsoft.com/office/drawing/2014/main" id="{F18ABBA8-5CB2-4C42-B355-00E44F3C3061}"/>
                </a:ext>
              </a:extLst>
            </p:cNvPr>
            <p:cNvSpPr/>
            <p:nvPr/>
          </p:nvSpPr>
          <p:spPr>
            <a:xfrm>
              <a:off x="6047382" y="1276964"/>
              <a:ext cx="666980" cy="1473095"/>
            </a:xfrm>
            <a:custGeom>
              <a:avLst/>
              <a:gdLst>
                <a:gd name="connsiteX0" fmla="*/ 130629 w 130629"/>
                <a:gd name="connsiteY0" fmla="*/ 0 h 275772"/>
                <a:gd name="connsiteX1" fmla="*/ 0 w 130629"/>
                <a:gd name="connsiteY1" fmla="*/ 275772 h 275772"/>
              </a:gdLst>
              <a:ahLst/>
              <a:cxnLst>
                <a:cxn ang="0">
                  <a:pos x="connsiteX0" y="connsiteY0"/>
                </a:cxn>
                <a:cxn ang="0">
                  <a:pos x="connsiteX1" y="connsiteY1"/>
                </a:cxn>
              </a:cxnLst>
              <a:rect l="l" t="t" r="r" b="b"/>
              <a:pathLst>
                <a:path w="130629" h="275772">
                  <a:moveTo>
                    <a:pt x="130629" y="0"/>
                  </a:moveTo>
                  <a:lnTo>
                    <a:pt x="0" y="27577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sp>
          <p:nvSpPr>
            <p:cNvPr id="137" name="Freeform: Shape 63">
              <a:extLst>
                <a:ext uri="{FF2B5EF4-FFF2-40B4-BE49-F238E27FC236}">
                  <a16:creationId xmlns:a16="http://schemas.microsoft.com/office/drawing/2014/main" id="{A667806F-43A5-41FA-AE40-1BE3CAADFD26}"/>
                </a:ext>
              </a:extLst>
            </p:cNvPr>
            <p:cNvSpPr/>
            <p:nvPr/>
          </p:nvSpPr>
          <p:spPr>
            <a:xfrm>
              <a:off x="6096000" y="947213"/>
              <a:ext cx="1000417" cy="2082640"/>
            </a:xfrm>
            <a:custGeom>
              <a:avLst/>
              <a:gdLst>
                <a:gd name="connsiteX0" fmla="*/ 130629 w 130629"/>
                <a:gd name="connsiteY0" fmla="*/ 0 h 275772"/>
                <a:gd name="connsiteX1" fmla="*/ 0 w 130629"/>
                <a:gd name="connsiteY1" fmla="*/ 275772 h 275772"/>
              </a:gdLst>
              <a:ahLst/>
              <a:cxnLst>
                <a:cxn ang="0">
                  <a:pos x="connsiteX0" y="connsiteY0"/>
                </a:cxn>
                <a:cxn ang="0">
                  <a:pos x="connsiteX1" y="connsiteY1"/>
                </a:cxn>
              </a:cxnLst>
              <a:rect l="l" t="t" r="r" b="b"/>
              <a:pathLst>
                <a:path w="130629" h="275772">
                  <a:moveTo>
                    <a:pt x="130629" y="0"/>
                  </a:moveTo>
                  <a:lnTo>
                    <a:pt x="0" y="27577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HK" sz="1350">
                <a:solidFill>
                  <a:prstClr val="white"/>
                </a:solidFill>
                <a:latin typeface="Calibri" panose="020F0502020204030204"/>
              </a:endParaRPr>
            </a:p>
          </p:txBody>
        </p:sp>
      </p:grpSp>
      <p:pic>
        <p:nvPicPr>
          <p:cNvPr id="139" name="Picture 138"/>
          <p:cNvPicPr>
            <a:picLocks noChangeAspect="1"/>
          </p:cNvPicPr>
          <p:nvPr/>
        </p:nvPicPr>
        <p:blipFill>
          <a:blip r:embed="rId8"/>
          <a:stretch>
            <a:fillRect/>
          </a:stretch>
        </p:blipFill>
        <p:spPr>
          <a:xfrm>
            <a:off x="6566726" y="824602"/>
            <a:ext cx="2198912" cy="2319984"/>
          </a:xfrm>
          <a:prstGeom prst="rect">
            <a:avLst/>
          </a:prstGeom>
        </p:spPr>
      </p:pic>
      <p:pic>
        <p:nvPicPr>
          <p:cNvPr id="140" name="Picture 1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3343">
            <a:off x="7201071" y="539826"/>
            <a:ext cx="1056596" cy="1018919"/>
          </a:xfrm>
          <a:prstGeom prst="rect">
            <a:avLst/>
          </a:prstGeom>
        </p:spPr>
      </p:pic>
      <p:pic>
        <p:nvPicPr>
          <p:cNvPr id="144" name="Picture 143"/>
          <p:cNvPicPr>
            <a:picLocks noChangeAspect="1"/>
          </p:cNvPicPr>
          <p:nvPr/>
        </p:nvPicPr>
        <p:blipFill>
          <a:blip r:embed="rId10"/>
          <a:stretch>
            <a:fillRect/>
          </a:stretch>
        </p:blipFill>
        <p:spPr>
          <a:xfrm>
            <a:off x="7510889" y="5162466"/>
            <a:ext cx="1564481" cy="1707803"/>
          </a:xfrm>
          <a:prstGeom prst="rect">
            <a:avLst/>
          </a:prstGeom>
        </p:spPr>
      </p:pic>
      <p:pic>
        <p:nvPicPr>
          <p:cNvPr id="145" name="Picture 144"/>
          <p:cNvPicPr>
            <a:picLocks noChangeAspect="1"/>
          </p:cNvPicPr>
          <p:nvPr/>
        </p:nvPicPr>
        <p:blipFill>
          <a:blip r:embed="rId11"/>
          <a:stretch>
            <a:fillRect/>
          </a:stretch>
        </p:blipFill>
        <p:spPr>
          <a:xfrm rot="20957336">
            <a:off x="3617786" y="3526224"/>
            <a:ext cx="4726940" cy="2881247"/>
          </a:xfrm>
          <a:prstGeom prst="rect">
            <a:avLst/>
          </a:prstGeom>
        </p:spPr>
      </p:pic>
      <p:pic>
        <p:nvPicPr>
          <p:cNvPr id="147" name="Picture 1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31486" y="81086"/>
            <a:ext cx="1056596" cy="1018919"/>
          </a:xfrm>
          <a:prstGeom prst="rect">
            <a:avLst/>
          </a:prstGeom>
        </p:spPr>
      </p:pic>
      <p:pic>
        <p:nvPicPr>
          <p:cNvPr id="37" name="Picture 36"/>
          <p:cNvPicPr>
            <a:picLocks noChangeAspect="1"/>
          </p:cNvPicPr>
          <p:nvPr/>
        </p:nvPicPr>
        <p:blipFill>
          <a:blip r:embed="rId12"/>
          <a:stretch>
            <a:fillRect/>
          </a:stretch>
        </p:blipFill>
        <p:spPr>
          <a:xfrm>
            <a:off x="5259732" y="4454223"/>
            <a:ext cx="1522052" cy="1500020"/>
          </a:xfrm>
          <a:prstGeom prst="rect">
            <a:avLst/>
          </a:prstGeom>
        </p:spPr>
      </p:pic>
      <p:pic>
        <p:nvPicPr>
          <p:cNvPr id="38" name="Picture 37"/>
          <p:cNvPicPr>
            <a:picLocks noChangeAspect="1"/>
          </p:cNvPicPr>
          <p:nvPr/>
        </p:nvPicPr>
        <p:blipFill>
          <a:blip r:embed="rId13"/>
          <a:stretch>
            <a:fillRect/>
          </a:stretch>
        </p:blipFill>
        <p:spPr>
          <a:xfrm>
            <a:off x="5025310" y="409368"/>
            <a:ext cx="1178719" cy="1600200"/>
          </a:xfrm>
          <a:prstGeom prst="rect">
            <a:avLst/>
          </a:prstGeom>
        </p:spPr>
      </p:pic>
      <p:pic>
        <p:nvPicPr>
          <p:cNvPr id="47" name="Picture 46"/>
          <p:cNvPicPr>
            <a:picLocks noChangeAspect="1"/>
          </p:cNvPicPr>
          <p:nvPr/>
        </p:nvPicPr>
        <p:blipFill>
          <a:blip r:embed="rId14"/>
          <a:stretch>
            <a:fillRect/>
          </a:stretch>
        </p:blipFill>
        <p:spPr>
          <a:xfrm>
            <a:off x="1801436" y="4674398"/>
            <a:ext cx="1501556" cy="896968"/>
          </a:xfrm>
          <a:prstGeom prst="rect">
            <a:avLst/>
          </a:prstGeom>
        </p:spPr>
      </p:pic>
      <p:pic>
        <p:nvPicPr>
          <p:cNvPr id="138" name="Picture 137"/>
          <p:cNvPicPr>
            <a:picLocks noChangeAspect="1"/>
          </p:cNvPicPr>
          <p:nvPr/>
        </p:nvPicPr>
        <p:blipFill>
          <a:blip r:embed="rId15"/>
          <a:stretch>
            <a:fillRect/>
          </a:stretch>
        </p:blipFill>
        <p:spPr>
          <a:xfrm>
            <a:off x="259252" y="2299403"/>
            <a:ext cx="2418798" cy="2025572"/>
          </a:xfrm>
          <a:prstGeom prst="rect">
            <a:avLst/>
          </a:prstGeom>
        </p:spPr>
      </p:pic>
      <p:sp>
        <p:nvSpPr>
          <p:cNvPr id="49" name="Cloud 48"/>
          <p:cNvSpPr/>
          <p:nvPr/>
        </p:nvSpPr>
        <p:spPr>
          <a:xfrm>
            <a:off x="925835" y="4799426"/>
            <a:ext cx="1382253" cy="1711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2" name="TextBox 1"/>
          <p:cNvSpPr txBox="1"/>
          <p:nvPr/>
        </p:nvSpPr>
        <p:spPr>
          <a:xfrm>
            <a:off x="357386" y="5721426"/>
            <a:ext cx="3147896" cy="1015663"/>
          </a:xfrm>
          <a:prstGeom prst="rect">
            <a:avLst/>
          </a:prstGeom>
          <a:noFill/>
        </p:spPr>
        <p:txBody>
          <a:bodyPr wrap="square" rtlCol="0">
            <a:spAutoFit/>
          </a:bodyPr>
          <a:lstStyle/>
          <a:p>
            <a:pPr algn="ctr" defTabSz="685800"/>
            <a:r>
              <a:rPr lang="en-GB" sz="2000" b="1" i="1" dirty="0">
                <a:solidFill>
                  <a:srgbClr val="002060"/>
                </a:solidFill>
                <a:latin typeface="Calibri" panose="020F0502020204030204"/>
              </a:rPr>
              <a:t>Stephanie J. </a:t>
            </a:r>
            <a:r>
              <a:rPr lang="en-GB" sz="2000" b="1" i="1" dirty="0" smtClean="0">
                <a:solidFill>
                  <a:srgbClr val="002060"/>
                </a:solidFill>
                <a:latin typeface="Calibri" panose="020F0502020204030204"/>
              </a:rPr>
              <a:t>Dancer </a:t>
            </a:r>
          </a:p>
          <a:p>
            <a:pPr algn="ctr" defTabSz="685800"/>
            <a:r>
              <a:rPr lang="en-GB" sz="2000" b="1" i="1" dirty="0" smtClean="0">
                <a:solidFill>
                  <a:srgbClr val="002060"/>
                </a:solidFill>
                <a:latin typeface="Calibri" panose="020F0502020204030204"/>
              </a:rPr>
              <a:t>NHS </a:t>
            </a:r>
            <a:r>
              <a:rPr lang="en-GB" sz="2000" b="1" i="1" dirty="0">
                <a:solidFill>
                  <a:srgbClr val="002060"/>
                </a:solidFill>
                <a:latin typeface="Calibri" panose="020F0502020204030204"/>
              </a:rPr>
              <a:t>Lanarkshire and Edinburgh Napier University</a:t>
            </a:r>
          </a:p>
        </p:txBody>
      </p:sp>
      <p:sp>
        <p:nvSpPr>
          <p:cNvPr id="3" name="Rectangle 2"/>
          <p:cNvSpPr/>
          <p:nvPr/>
        </p:nvSpPr>
        <p:spPr>
          <a:xfrm>
            <a:off x="3332097" y="2781179"/>
            <a:ext cx="2629543" cy="18932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rPr>
              <a:t>Infection Prevention and Control Takes Centre Stage</a:t>
            </a:r>
          </a:p>
        </p:txBody>
      </p:sp>
    </p:spTree>
    <p:extLst>
      <p:ext uri="{BB962C8B-B14F-4D97-AF65-F5344CB8AC3E}">
        <p14:creationId xmlns:p14="http://schemas.microsoft.com/office/powerpoint/2010/main" val="989830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640" y="764704"/>
            <a:ext cx="8784976" cy="5904656"/>
          </a:xfrm>
          <a:prstGeom prst="rect">
            <a:avLst/>
          </a:prstGeom>
          <a:noFill/>
        </p:spPr>
      </p:pic>
      <p:sp>
        <p:nvSpPr>
          <p:cNvPr id="3" name="TextBox 2"/>
          <p:cNvSpPr txBox="1"/>
          <p:nvPr/>
        </p:nvSpPr>
        <p:spPr>
          <a:xfrm>
            <a:off x="5652120" y="6300028"/>
            <a:ext cx="3312368" cy="369332"/>
          </a:xfrm>
          <a:prstGeom prst="rect">
            <a:avLst/>
          </a:prstGeom>
          <a:noFill/>
        </p:spPr>
        <p:txBody>
          <a:bodyPr wrap="square" rtlCol="0">
            <a:spAutoFit/>
          </a:bodyPr>
          <a:lstStyle/>
          <a:p>
            <a:r>
              <a:rPr lang="en-GB" b="1" i="1" dirty="0" smtClean="0">
                <a:latin typeface="+mj-lt"/>
              </a:rPr>
              <a:t>Smith et al, J Hosp Infect 2018</a:t>
            </a:r>
            <a:endParaRPr lang="en-GB" b="1" i="1" dirty="0">
              <a:latin typeface="+mj-lt"/>
            </a:endParaRPr>
          </a:p>
        </p:txBody>
      </p:sp>
      <p:sp>
        <p:nvSpPr>
          <p:cNvPr id="4" name="Rectangle 3"/>
          <p:cNvSpPr/>
          <p:nvPr/>
        </p:nvSpPr>
        <p:spPr>
          <a:xfrm>
            <a:off x="611560" y="260648"/>
            <a:ext cx="7920880" cy="523220"/>
          </a:xfrm>
          <a:prstGeom prst="rect">
            <a:avLst/>
          </a:prstGeom>
        </p:spPr>
        <p:txBody>
          <a:bodyPr wrap="square">
            <a:spAutoFit/>
          </a:bodyPr>
          <a:lstStyle/>
          <a:p>
            <a:pPr algn="ctr"/>
            <a:r>
              <a:rPr lang="en-GB" sz="2800" b="1" dirty="0" smtClean="0">
                <a:latin typeface="+mj-lt"/>
              </a:rPr>
              <a:t>Is surface bioburden associated with air bioburden? </a:t>
            </a:r>
            <a:endParaRPr lang="en-GB" sz="2800" b="1" dirty="0">
              <a:latin typeface="+mj-lt"/>
            </a:endParaRPr>
          </a:p>
        </p:txBody>
      </p:sp>
      <p:sp>
        <p:nvSpPr>
          <p:cNvPr id="5" name="TextBox 4"/>
          <p:cNvSpPr txBox="1"/>
          <p:nvPr/>
        </p:nvSpPr>
        <p:spPr>
          <a:xfrm>
            <a:off x="827584" y="903040"/>
            <a:ext cx="7714463" cy="369332"/>
          </a:xfrm>
          <a:prstGeom prst="rect">
            <a:avLst/>
          </a:prstGeom>
          <a:solidFill>
            <a:schemeClr val="bg1"/>
          </a:solidFill>
        </p:spPr>
        <p:txBody>
          <a:bodyPr wrap="square" rtlCol="0">
            <a:spAutoFit/>
          </a:bodyPr>
          <a:lstStyle/>
          <a:p>
            <a:r>
              <a:rPr lang="en-GB" b="1" dirty="0" smtClean="0">
                <a:latin typeface="+mj-lt"/>
              </a:rPr>
              <a:t>Agreement % between Surface and Air Counts in a mechanically ventilated ICU       </a:t>
            </a:r>
            <a:endParaRPr lang="en-GB" b="1" dirty="0">
              <a:latin typeface="+mj-lt"/>
            </a:endParaRPr>
          </a:p>
        </p:txBody>
      </p:sp>
      <p:sp>
        <p:nvSpPr>
          <p:cNvPr id="10" name="TextBox 9"/>
          <p:cNvSpPr txBox="1"/>
          <p:nvPr/>
        </p:nvSpPr>
        <p:spPr>
          <a:xfrm>
            <a:off x="2699792" y="2492896"/>
            <a:ext cx="576064" cy="369332"/>
          </a:xfrm>
          <a:prstGeom prst="rect">
            <a:avLst/>
          </a:prstGeom>
          <a:noFill/>
          <a:ln>
            <a:solidFill>
              <a:srgbClr val="FF0000"/>
            </a:solidFill>
          </a:ln>
        </p:spPr>
        <p:txBody>
          <a:bodyPr wrap="square" rtlCol="0">
            <a:spAutoFit/>
          </a:bodyPr>
          <a:lstStyle/>
          <a:p>
            <a:endParaRPr lang="en-GB" dirty="0"/>
          </a:p>
        </p:txBody>
      </p:sp>
    </p:spTree>
    <p:extLst>
      <p:ext uri="{BB962C8B-B14F-4D97-AF65-F5344CB8AC3E}">
        <p14:creationId xmlns:p14="http://schemas.microsoft.com/office/powerpoint/2010/main" val="27576380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44372"/>
            <a:ext cx="9144000" cy="693685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757" y="2067719"/>
            <a:ext cx="1850011" cy="188475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133123">
            <a:off x="5766100" y="158603"/>
            <a:ext cx="2743205" cy="274320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970482">
            <a:off x="-46400" y="509592"/>
            <a:ext cx="1685045" cy="1684129"/>
          </a:xfrm>
          <a:prstGeom prst="rect">
            <a:avLst/>
          </a:prstGeom>
        </p:spPr>
      </p:pic>
      <p:sp>
        <p:nvSpPr>
          <p:cNvPr id="2" name="TextBox 1"/>
          <p:cNvSpPr txBox="1"/>
          <p:nvPr/>
        </p:nvSpPr>
        <p:spPr>
          <a:xfrm rot="19596273">
            <a:off x="224475" y="1406000"/>
            <a:ext cx="5393342" cy="1323439"/>
          </a:xfrm>
          <a:prstGeom prst="rect">
            <a:avLst/>
          </a:prstGeom>
          <a:noFill/>
        </p:spPr>
        <p:txBody>
          <a:bodyPr wrap="square" rtlCol="0">
            <a:spAutoFit/>
          </a:bodyPr>
          <a:lstStyle/>
          <a:p>
            <a:r>
              <a:rPr lang="en-GB" sz="8000" b="1" i="1" dirty="0" smtClean="0"/>
              <a:t>PANDEMIC!</a:t>
            </a:r>
            <a:endParaRPr lang="en-GB" sz="8000" b="1" i="1" dirty="0"/>
          </a:p>
        </p:txBody>
      </p:sp>
    </p:spTree>
    <p:extLst>
      <p:ext uri="{BB962C8B-B14F-4D97-AF65-F5344CB8AC3E}">
        <p14:creationId xmlns:p14="http://schemas.microsoft.com/office/powerpoint/2010/main" val="5182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2132856"/>
            <a:ext cx="8162575" cy="3477875"/>
          </a:xfrm>
          <a:prstGeom prst="rect">
            <a:avLst/>
          </a:prstGeom>
        </p:spPr>
        <p:txBody>
          <a:bodyPr wrap="square">
            <a:spAutoFit/>
          </a:bodyPr>
          <a:lstStyle/>
          <a:p>
            <a:pPr marL="285750" indent="-285750">
              <a:buFont typeface="Arial" panose="020B0604020202020204" pitchFamily="34" charset="0"/>
              <a:buChar char="•"/>
            </a:pPr>
            <a:r>
              <a:rPr lang="en-GB" sz="2000" i="1" dirty="0" smtClean="0"/>
              <a:t>Natural </a:t>
            </a:r>
            <a:r>
              <a:rPr lang="en-GB" sz="2000" dirty="0" smtClean="0"/>
              <a:t>ventilation: open windows &amp; doors</a:t>
            </a:r>
          </a:p>
          <a:p>
            <a:pPr marL="285750" indent="-285750">
              <a:buFont typeface="Arial" panose="020B0604020202020204" pitchFamily="34" charset="0"/>
              <a:buChar char="•"/>
            </a:pPr>
            <a:r>
              <a:rPr lang="en-GB" sz="2000" dirty="0" smtClean="0"/>
              <a:t>Open trickle vents!</a:t>
            </a:r>
          </a:p>
          <a:p>
            <a:pPr marL="285750" indent="-285750">
              <a:buFont typeface="Arial" panose="020B0604020202020204" pitchFamily="34" charset="0"/>
              <a:buChar char="•"/>
            </a:pPr>
            <a:r>
              <a:rPr lang="en-GB" sz="2000" dirty="0" smtClean="0"/>
              <a:t>Bathroom </a:t>
            </a:r>
            <a:r>
              <a:rPr lang="en-GB" sz="2000" dirty="0"/>
              <a:t>or </a:t>
            </a:r>
            <a:r>
              <a:rPr lang="en-GB" sz="2000" dirty="0" smtClean="0"/>
              <a:t>kitchen </a:t>
            </a:r>
            <a:r>
              <a:rPr lang="en-GB" sz="2000" dirty="0"/>
              <a:t>exhaust </a:t>
            </a:r>
            <a:r>
              <a:rPr lang="en-GB" sz="2000" dirty="0" smtClean="0"/>
              <a:t>fans; portable air </a:t>
            </a:r>
            <a:r>
              <a:rPr lang="en-GB" sz="2000" dirty="0"/>
              <a:t>conditioning units </a:t>
            </a:r>
            <a:endParaRPr lang="en-GB" sz="2000" dirty="0" smtClean="0"/>
          </a:p>
          <a:p>
            <a:pPr marL="285750" indent="-285750">
              <a:buFont typeface="Arial" panose="020B0604020202020204" pitchFamily="34" charset="0"/>
              <a:buChar char="•"/>
            </a:pPr>
            <a:r>
              <a:rPr lang="en-GB" sz="2000" dirty="0" smtClean="0"/>
              <a:t>Reduce ward occupancy rates</a:t>
            </a:r>
          </a:p>
          <a:p>
            <a:pPr marL="285750" indent="-285750">
              <a:buFont typeface="Arial" panose="020B0604020202020204" pitchFamily="34" charset="0"/>
              <a:buChar char="•"/>
            </a:pPr>
            <a:r>
              <a:rPr lang="en-GB" sz="2000" dirty="0" smtClean="0"/>
              <a:t>Stagger staff breaks, social distancing, restrict time spent face-to-face</a:t>
            </a:r>
          </a:p>
          <a:p>
            <a:pPr marL="285750" indent="-285750">
              <a:buFont typeface="Arial" panose="020B0604020202020204" pitchFamily="34" charset="0"/>
              <a:buChar char="•"/>
            </a:pPr>
            <a:r>
              <a:rPr lang="en-GB" sz="2000" dirty="0" smtClean="0"/>
              <a:t>Appropriate use of PPE (personal </a:t>
            </a:r>
            <a:r>
              <a:rPr lang="en-GB" sz="2000" dirty="0"/>
              <a:t>p</a:t>
            </a:r>
            <a:r>
              <a:rPr lang="en-GB" sz="2000" dirty="0" smtClean="0"/>
              <a:t>rotective equipment)</a:t>
            </a:r>
          </a:p>
          <a:p>
            <a:pPr marL="285750" indent="-285750">
              <a:buFont typeface="Arial" panose="020B0604020202020204" pitchFamily="34" charset="0"/>
              <a:buChar char="•"/>
            </a:pPr>
            <a:r>
              <a:rPr lang="en-GB" sz="2000" dirty="0" smtClean="0"/>
              <a:t>Heating</a:t>
            </a:r>
            <a:r>
              <a:rPr lang="en-GB" sz="2000" dirty="0"/>
              <a:t>, ventilating and air conditioning (HVAC) </a:t>
            </a:r>
            <a:r>
              <a:rPr lang="en-GB" sz="2000" dirty="0" smtClean="0"/>
              <a:t>systems, providing at least 6 air changes/hour and avoiding recirculation of used air unless filtered or disinfected; use 100% outside air</a:t>
            </a:r>
          </a:p>
          <a:p>
            <a:pPr marL="285750" indent="-285750">
              <a:buFont typeface="Arial" panose="020B0604020202020204" pitchFamily="34" charset="0"/>
              <a:buChar char="•"/>
            </a:pPr>
            <a:r>
              <a:rPr lang="en-GB" sz="2000" dirty="0" smtClean="0"/>
              <a:t>Air filtration: High Efficiency Particle Air (HEPA) filters</a:t>
            </a:r>
          </a:p>
          <a:p>
            <a:pPr marL="285750" indent="-285750">
              <a:buFont typeface="Arial" panose="020B0604020202020204" pitchFamily="34" charset="0"/>
              <a:buChar char="•"/>
            </a:pPr>
            <a:r>
              <a:rPr lang="en-GB" sz="2000" dirty="0" smtClean="0"/>
              <a:t>Air purification: UV germicidal light</a:t>
            </a:r>
            <a:endParaRPr lang="en-GB" sz="2000" dirty="0"/>
          </a:p>
        </p:txBody>
      </p:sp>
      <p:sp>
        <p:nvSpPr>
          <p:cNvPr id="3" name="TextBox 2"/>
          <p:cNvSpPr txBox="1"/>
          <p:nvPr/>
        </p:nvSpPr>
        <p:spPr>
          <a:xfrm>
            <a:off x="179512" y="692696"/>
            <a:ext cx="5688632" cy="1077218"/>
          </a:xfrm>
          <a:prstGeom prst="rect">
            <a:avLst/>
          </a:prstGeom>
          <a:noFill/>
        </p:spPr>
        <p:txBody>
          <a:bodyPr wrap="square" rtlCol="0">
            <a:spAutoFit/>
          </a:bodyPr>
          <a:lstStyle/>
          <a:p>
            <a:pPr algn="ctr"/>
            <a:r>
              <a:rPr lang="en-GB" sz="3200" b="1" dirty="0" smtClean="0">
                <a:solidFill>
                  <a:srgbClr val="002060"/>
                </a:solidFill>
              </a:rPr>
              <a:t>How should we protect patients from respiratory viruses?</a:t>
            </a:r>
            <a:endParaRPr lang="en-GB" sz="3200" b="1" dirty="0">
              <a:solidFill>
                <a:srgbClr val="002060"/>
              </a:solidFill>
            </a:endParaRPr>
          </a:p>
        </p:txBody>
      </p:sp>
      <p:sp>
        <p:nvSpPr>
          <p:cNvPr id="4" name="TextBox 3"/>
          <p:cNvSpPr txBox="1"/>
          <p:nvPr/>
        </p:nvSpPr>
        <p:spPr>
          <a:xfrm>
            <a:off x="1331640" y="6093296"/>
            <a:ext cx="6696744" cy="646331"/>
          </a:xfrm>
          <a:prstGeom prst="rect">
            <a:avLst/>
          </a:prstGeom>
          <a:noFill/>
        </p:spPr>
        <p:txBody>
          <a:bodyPr wrap="square" rtlCol="0">
            <a:spAutoFit/>
          </a:bodyPr>
          <a:lstStyle/>
          <a:p>
            <a:r>
              <a:rPr lang="en-GB" i="1" dirty="0" err="1" smtClean="0"/>
              <a:t>Morawska</a:t>
            </a:r>
            <a:r>
              <a:rPr lang="en-GB" i="1" dirty="0" smtClean="0"/>
              <a:t> L, et al. Environ </a:t>
            </a:r>
            <a:r>
              <a:rPr lang="en-GB" i="1" dirty="0" err="1" smtClean="0"/>
              <a:t>Int</a:t>
            </a:r>
            <a:r>
              <a:rPr lang="en-GB" i="1" dirty="0" smtClean="0"/>
              <a:t> 2020; 142:105832</a:t>
            </a:r>
            <a:r>
              <a:rPr lang="en-GB" i="1" dirty="0"/>
              <a:t>.</a:t>
            </a:r>
            <a:endParaRPr lang="en-GB" i="1" dirty="0" smtClean="0"/>
          </a:p>
          <a:p>
            <a:r>
              <a:rPr lang="en-GB" i="1" dirty="0"/>
              <a:t> Lynch RM, Goring R. </a:t>
            </a:r>
            <a:r>
              <a:rPr lang="en-GB" i="1" dirty="0" smtClean="0"/>
              <a:t>J </a:t>
            </a:r>
            <a:r>
              <a:rPr lang="en-GB" i="1" dirty="0"/>
              <a:t>Am Med Dir </a:t>
            </a:r>
            <a:r>
              <a:rPr lang="en-GB" i="1" dirty="0" err="1" smtClean="0"/>
              <a:t>Assoc</a:t>
            </a:r>
            <a:r>
              <a:rPr lang="en-GB" i="1" dirty="0" smtClean="0"/>
              <a:t> </a:t>
            </a:r>
            <a:r>
              <a:rPr lang="en-GB" i="1" dirty="0"/>
              <a:t>2020 Jul;21(7):893-894.</a:t>
            </a:r>
          </a:p>
        </p:txBody>
      </p:sp>
      <p:pic>
        <p:nvPicPr>
          <p:cNvPr id="5" name="Picture 4"/>
          <p:cNvPicPr>
            <a:picLocks noChangeAspect="1"/>
          </p:cNvPicPr>
          <p:nvPr/>
        </p:nvPicPr>
        <p:blipFill>
          <a:blip r:embed="rId3"/>
          <a:stretch>
            <a:fillRect/>
          </a:stretch>
        </p:blipFill>
        <p:spPr>
          <a:xfrm>
            <a:off x="6084168" y="-27383"/>
            <a:ext cx="2992760" cy="2664296"/>
          </a:xfrm>
          <a:prstGeom prst="rect">
            <a:avLst/>
          </a:prstGeom>
        </p:spPr>
      </p:pic>
    </p:spTree>
    <p:extLst>
      <p:ext uri="{BB962C8B-B14F-4D97-AF65-F5344CB8AC3E}">
        <p14:creationId xmlns:p14="http://schemas.microsoft.com/office/powerpoint/2010/main" val="4033691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188913"/>
            <a:ext cx="9290050" cy="719137"/>
          </a:xfrm>
          <a:prstGeom prst="rect">
            <a:avLst/>
          </a:prstGeom>
          <a:noFill/>
          <a:ln w="9525">
            <a:noFill/>
            <a:miter lim="800000"/>
            <a:headEnd/>
            <a:tailEnd/>
          </a:ln>
        </p:spPr>
        <p:txBody>
          <a:bodyPr anchor="ctr"/>
          <a:lstStyle/>
          <a:p>
            <a:pPr algn="ctr"/>
            <a:r>
              <a:rPr lang="en-GB" sz="3200" b="1" i="1" dirty="0" smtClean="0">
                <a:latin typeface="+mn-lt"/>
              </a:rPr>
              <a:t>The ‘Open Air Factor’….. and sunlight??</a:t>
            </a:r>
            <a:endParaRPr lang="en-GB" sz="3200" b="1" i="1" dirty="0">
              <a:latin typeface="+mn-lt"/>
            </a:endParaRPr>
          </a:p>
        </p:txBody>
      </p:sp>
      <p:sp>
        <p:nvSpPr>
          <p:cNvPr id="31747" name="Text Box 5"/>
          <p:cNvSpPr txBox="1">
            <a:spLocks noChangeArrowheads="1"/>
          </p:cNvSpPr>
          <p:nvPr/>
        </p:nvSpPr>
        <p:spPr bwMode="auto">
          <a:xfrm>
            <a:off x="7216775" y="2655888"/>
            <a:ext cx="184150" cy="366712"/>
          </a:xfrm>
          <a:prstGeom prst="rect">
            <a:avLst/>
          </a:prstGeom>
          <a:noFill/>
          <a:ln w="9525">
            <a:noFill/>
            <a:miter lim="800000"/>
            <a:headEnd/>
            <a:tailEnd/>
          </a:ln>
        </p:spPr>
        <p:txBody>
          <a:bodyPr wrap="none">
            <a:spAutoFit/>
          </a:bodyPr>
          <a:lstStyle/>
          <a:p>
            <a:endParaRPr lang="en-US" sz="1800"/>
          </a:p>
        </p:txBody>
      </p:sp>
      <p:sp>
        <p:nvSpPr>
          <p:cNvPr id="31749" name="Text Box 8"/>
          <p:cNvSpPr txBox="1">
            <a:spLocks noChangeArrowheads="1"/>
          </p:cNvSpPr>
          <p:nvPr/>
        </p:nvSpPr>
        <p:spPr bwMode="auto">
          <a:xfrm>
            <a:off x="5085157" y="2362418"/>
            <a:ext cx="3077820" cy="307777"/>
          </a:xfrm>
          <a:prstGeom prst="rect">
            <a:avLst/>
          </a:prstGeom>
          <a:noFill/>
          <a:ln w="9525">
            <a:noFill/>
            <a:miter lim="800000"/>
            <a:headEnd/>
            <a:tailEnd/>
          </a:ln>
        </p:spPr>
        <p:txBody>
          <a:bodyPr wrap="square">
            <a:spAutoFit/>
          </a:bodyPr>
          <a:lstStyle/>
          <a:p>
            <a:pPr algn="ctr">
              <a:spcBef>
                <a:spcPct val="50000"/>
              </a:spcBef>
            </a:pPr>
            <a:r>
              <a:rPr lang="en-GB" sz="1400" b="1" i="1" dirty="0" smtClean="0"/>
              <a:t>Escombe AR et </a:t>
            </a:r>
            <a:r>
              <a:rPr lang="en-GB" sz="1400" b="1" i="1" dirty="0"/>
              <a:t>al, </a:t>
            </a:r>
            <a:r>
              <a:rPr lang="en-GB" sz="1400" b="1" i="1" dirty="0" err="1"/>
              <a:t>Plos</a:t>
            </a:r>
            <a:r>
              <a:rPr lang="en-GB" sz="1400" b="1" i="1" dirty="0"/>
              <a:t> Med, 2007</a:t>
            </a:r>
            <a:endParaRPr lang="en-GB" sz="1400" b="1" dirty="0"/>
          </a:p>
        </p:txBody>
      </p:sp>
      <p:sp>
        <p:nvSpPr>
          <p:cNvPr id="31750" name="Text Box 11"/>
          <p:cNvSpPr txBox="1">
            <a:spLocks noChangeArrowheads="1"/>
          </p:cNvSpPr>
          <p:nvPr/>
        </p:nvSpPr>
        <p:spPr bwMode="auto">
          <a:xfrm>
            <a:off x="4499992" y="1190193"/>
            <a:ext cx="4248150" cy="1200329"/>
          </a:xfrm>
          <a:prstGeom prst="rect">
            <a:avLst/>
          </a:prstGeom>
          <a:noFill/>
          <a:ln w="9525">
            <a:noFill/>
            <a:miter lim="800000"/>
            <a:headEnd/>
            <a:tailEnd/>
          </a:ln>
        </p:spPr>
        <p:txBody>
          <a:bodyPr>
            <a:spAutoFit/>
          </a:bodyPr>
          <a:lstStyle/>
          <a:p>
            <a:pPr algn="ctr"/>
            <a:r>
              <a:rPr lang="en-GB" sz="2400" dirty="0" smtClean="0">
                <a:solidFill>
                  <a:srgbClr val="002060"/>
                </a:solidFill>
                <a:latin typeface="+mj-lt"/>
              </a:rPr>
              <a:t>Natural </a:t>
            </a:r>
            <a:r>
              <a:rPr lang="en-GB" sz="2400" dirty="0">
                <a:solidFill>
                  <a:srgbClr val="002060"/>
                </a:solidFill>
                <a:latin typeface="+mj-lt"/>
              </a:rPr>
              <a:t>ventilation may be </a:t>
            </a:r>
            <a:r>
              <a:rPr lang="en-GB" sz="2400" i="1" dirty="0">
                <a:solidFill>
                  <a:srgbClr val="002060"/>
                </a:solidFill>
                <a:latin typeface="+mj-lt"/>
              </a:rPr>
              <a:t>more</a:t>
            </a:r>
            <a:r>
              <a:rPr lang="en-GB" sz="2400" dirty="0">
                <a:solidFill>
                  <a:srgbClr val="002060"/>
                </a:solidFill>
                <a:latin typeface="+mj-lt"/>
              </a:rPr>
              <a:t> effective than mechanical systems for preventing infection</a:t>
            </a:r>
          </a:p>
        </p:txBody>
      </p:sp>
      <p:sp>
        <p:nvSpPr>
          <p:cNvPr id="31751" name="Rectangle 13"/>
          <p:cNvSpPr>
            <a:spLocks noChangeArrowheads="1"/>
          </p:cNvSpPr>
          <p:nvPr/>
        </p:nvSpPr>
        <p:spPr bwMode="auto">
          <a:xfrm>
            <a:off x="395288" y="4005263"/>
            <a:ext cx="5400675" cy="1200329"/>
          </a:xfrm>
          <a:prstGeom prst="rect">
            <a:avLst/>
          </a:prstGeom>
          <a:noFill/>
          <a:ln w="9525">
            <a:noFill/>
            <a:miter lim="800000"/>
            <a:headEnd/>
            <a:tailEnd/>
          </a:ln>
        </p:spPr>
        <p:txBody>
          <a:bodyPr>
            <a:spAutoFit/>
          </a:bodyPr>
          <a:lstStyle/>
          <a:p>
            <a:pPr marL="342900" indent="-342900">
              <a:buFont typeface="Arial" panose="020B0604020202020204" pitchFamily="34" charset="0"/>
              <a:buChar char="•"/>
            </a:pPr>
            <a:r>
              <a:rPr lang="en-GB" sz="2400" dirty="0">
                <a:solidFill>
                  <a:srgbClr val="002060"/>
                </a:solidFill>
                <a:latin typeface="+mn-lt"/>
              </a:rPr>
              <a:t>Sunlight is </a:t>
            </a:r>
            <a:r>
              <a:rPr lang="en-GB" sz="2400" dirty="0" smtClean="0">
                <a:solidFill>
                  <a:srgbClr val="002060"/>
                </a:solidFill>
                <a:latin typeface="+mn-lt"/>
              </a:rPr>
              <a:t>germicidal</a:t>
            </a:r>
          </a:p>
          <a:p>
            <a:pPr marL="342900" indent="-342900">
              <a:buFont typeface="Arial" panose="020B0604020202020204" pitchFamily="34" charset="0"/>
              <a:buChar char="•"/>
            </a:pPr>
            <a:r>
              <a:rPr lang="en-GB" sz="2400" dirty="0" smtClean="0">
                <a:solidFill>
                  <a:srgbClr val="002060"/>
                </a:solidFill>
                <a:latin typeface="+mn-lt"/>
              </a:rPr>
              <a:t>Enhances </a:t>
            </a:r>
            <a:r>
              <a:rPr lang="en-GB" sz="2400" dirty="0">
                <a:solidFill>
                  <a:srgbClr val="002060"/>
                </a:solidFill>
                <a:latin typeface="+mn-lt"/>
              </a:rPr>
              <a:t>resistance to </a:t>
            </a:r>
            <a:r>
              <a:rPr lang="en-GB" sz="2400" dirty="0" smtClean="0">
                <a:solidFill>
                  <a:srgbClr val="002060"/>
                </a:solidFill>
                <a:latin typeface="+mn-lt"/>
              </a:rPr>
              <a:t>infection</a:t>
            </a:r>
          </a:p>
          <a:p>
            <a:pPr marL="342900" indent="-342900">
              <a:buFont typeface="Arial" panose="020B0604020202020204" pitchFamily="34" charset="0"/>
              <a:buChar char="•"/>
            </a:pPr>
            <a:r>
              <a:rPr lang="en-GB" sz="2400" dirty="0" smtClean="0">
                <a:solidFill>
                  <a:srgbClr val="002060"/>
                </a:solidFill>
                <a:latin typeface="+mn-lt"/>
              </a:rPr>
              <a:t>Role </a:t>
            </a:r>
            <a:r>
              <a:rPr lang="en-GB" sz="2400" dirty="0">
                <a:solidFill>
                  <a:srgbClr val="002060"/>
                </a:solidFill>
                <a:latin typeface="+mn-lt"/>
              </a:rPr>
              <a:t>for surface decontamination</a:t>
            </a:r>
          </a:p>
        </p:txBody>
      </p:sp>
      <p:sp>
        <p:nvSpPr>
          <p:cNvPr id="31753" name="Rectangle 16"/>
          <p:cNvSpPr>
            <a:spLocks noChangeArrowheads="1"/>
          </p:cNvSpPr>
          <p:nvPr/>
        </p:nvSpPr>
        <p:spPr bwMode="auto">
          <a:xfrm>
            <a:off x="198648" y="5597077"/>
            <a:ext cx="8892754" cy="1323439"/>
          </a:xfrm>
          <a:prstGeom prst="rect">
            <a:avLst/>
          </a:prstGeom>
          <a:noFill/>
          <a:ln w="9525">
            <a:noFill/>
            <a:miter lim="800000"/>
            <a:headEnd/>
            <a:tailEnd/>
          </a:ln>
        </p:spPr>
        <p:txBody>
          <a:bodyPr wrap="square">
            <a:spAutoFit/>
          </a:bodyPr>
          <a:lstStyle/>
          <a:p>
            <a:pPr>
              <a:spcBef>
                <a:spcPct val="50000"/>
              </a:spcBef>
            </a:pPr>
            <a:r>
              <a:rPr lang="en-GB" sz="1600" i="1" dirty="0" smtClean="0">
                <a:ea typeface="Andale Sans UI" charset="0"/>
                <a:cs typeface="Times New Roman" pitchFamily="18" charset="0"/>
              </a:rPr>
              <a:t>Ross JR et al. Effect </a:t>
            </a:r>
            <a:r>
              <a:rPr lang="en-GB" sz="1600" i="1" dirty="0">
                <a:ea typeface="Andale Sans UI" charset="0"/>
                <a:cs typeface="Times New Roman" pitchFamily="18" charset="0"/>
              </a:rPr>
              <a:t>of sunshine through window glass and fresh air on resistance to </a:t>
            </a:r>
            <a:r>
              <a:rPr lang="en-GB" sz="1600" i="1" dirty="0" smtClean="0">
                <a:ea typeface="Andale Sans UI" charset="0"/>
                <a:cs typeface="Times New Roman" pitchFamily="18" charset="0"/>
              </a:rPr>
              <a:t>infection. Am </a:t>
            </a:r>
            <a:r>
              <a:rPr lang="en-GB" sz="1600" i="1" dirty="0">
                <a:ea typeface="Andale Sans UI" charset="0"/>
                <a:cs typeface="Times New Roman" pitchFamily="18" charset="0"/>
              </a:rPr>
              <a:t>J Dis Child </a:t>
            </a:r>
            <a:r>
              <a:rPr lang="en-GB" sz="1600" i="1" dirty="0" smtClean="0">
                <a:ea typeface="Andale Sans UI" charset="0"/>
                <a:cs typeface="Times New Roman" pitchFamily="18" charset="0"/>
              </a:rPr>
              <a:t>1933; Hobday </a:t>
            </a:r>
            <a:r>
              <a:rPr lang="en-GB" sz="1600" i="1" dirty="0">
                <a:ea typeface="Andale Sans UI" charset="0"/>
                <a:cs typeface="Times New Roman" pitchFamily="18" charset="0"/>
              </a:rPr>
              <a:t>RA &amp; Dancer </a:t>
            </a:r>
            <a:r>
              <a:rPr lang="en-GB" sz="1600" i="1" dirty="0" smtClean="0">
                <a:ea typeface="Andale Sans UI" charset="0"/>
                <a:cs typeface="Times New Roman" pitchFamily="18" charset="0"/>
              </a:rPr>
              <a:t>SJ. Effect </a:t>
            </a:r>
            <a:r>
              <a:rPr lang="en-GB" sz="1600" i="1" dirty="0">
                <a:ea typeface="Andale Sans UI" charset="0"/>
                <a:cs typeface="Times New Roman" pitchFamily="18" charset="0"/>
              </a:rPr>
              <a:t>of sunlight and natural ventilation for controlling infection in </a:t>
            </a:r>
            <a:r>
              <a:rPr lang="en-GB" sz="1600" i="1" dirty="0" smtClean="0">
                <a:ea typeface="Andale Sans UI" charset="0"/>
                <a:cs typeface="Times New Roman" pitchFamily="18" charset="0"/>
              </a:rPr>
              <a:t>hospitals. </a:t>
            </a:r>
            <a:r>
              <a:rPr lang="en-GB" sz="1600" i="1" dirty="0">
                <a:ea typeface="Andale Sans UI" charset="0"/>
                <a:cs typeface="Times New Roman" pitchFamily="18" charset="0"/>
              </a:rPr>
              <a:t>J Hosp Infect 2013; Hobday RA, Cason JW. The open-air treatment of pandemic influenza. Am J Public </a:t>
            </a:r>
            <a:r>
              <a:rPr lang="en-GB" sz="1600" i="1" dirty="0" smtClean="0">
                <a:ea typeface="Andale Sans UI" charset="0"/>
                <a:cs typeface="Times New Roman" pitchFamily="18" charset="0"/>
              </a:rPr>
              <a:t>Health 2009; Gilkeson CA et al</a:t>
            </a:r>
            <a:r>
              <a:rPr lang="en-GB" sz="1600" i="1" dirty="0">
                <a:ea typeface="Andale Sans UI" charset="0"/>
                <a:cs typeface="Times New Roman" pitchFamily="18" charset="0"/>
              </a:rPr>
              <a:t>. </a:t>
            </a:r>
            <a:r>
              <a:rPr lang="en-GB" sz="1600" i="1" dirty="0" smtClean="0">
                <a:ea typeface="Andale Sans UI" charset="0"/>
                <a:cs typeface="Times New Roman" pitchFamily="18" charset="0"/>
              </a:rPr>
              <a:t>Measurement of ventilation and airborne infection risk </a:t>
            </a:r>
            <a:r>
              <a:rPr lang="en-GB" sz="1600" i="1" dirty="0">
                <a:ea typeface="Andale Sans UI" charset="0"/>
                <a:cs typeface="Times New Roman" pitchFamily="18" charset="0"/>
              </a:rPr>
              <a:t>in large naturally ventilated hospital </a:t>
            </a:r>
            <a:r>
              <a:rPr lang="en-GB" sz="1600" i="1" dirty="0" smtClean="0">
                <a:ea typeface="Andale Sans UI" charset="0"/>
                <a:cs typeface="Times New Roman" pitchFamily="18" charset="0"/>
              </a:rPr>
              <a:t>wards. Build &amp; Environ 2013.</a:t>
            </a:r>
            <a:endParaRPr lang="en-GB" sz="1600" i="1" dirty="0">
              <a:ea typeface="Andale Sans UI" charset="0"/>
              <a:cs typeface="Times New Roman" pitchFamily="18" charset="0"/>
            </a:endParaRPr>
          </a:p>
        </p:txBody>
      </p:sp>
      <p:pic>
        <p:nvPicPr>
          <p:cNvPr id="2050" name="Picture 2"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1124744"/>
            <a:ext cx="3367195" cy="2589589"/>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3022600"/>
            <a:ext cx="3060877" cy="228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548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04664"/>
            <a:ext cx="8208912" cy="954107"/>
          </a:xfrm>
          <a:prstGeom prst="rect">
            <a:avLst/>
          </a:prstGeom>
          <a:noFill/>
        </p:spPr>
        <p:txBody>
          <a:bodyPr wrap="square" rtlCol="0">
            <a:spAutoFit/>
          </a:bodyPr>
          <a:lstStyle/>
          <a:p>
            <a:pPr algn="ctr"/>
            <a:r>
              <a:rPr lang="en-GB" sz="2800" b="1" dirty="0" smtClean="0"/>
              <a:t>Climate, thermal regulation and conflicts with energy conservation</a:t>
            </a:r>
            <a:endParaRPr lang="en-GB" sz="2800" b="1" dirty="0"/>
          </a:p>
        </p:txBody>
      </p:sp>
      <p:pic>
        <p:nvPicPr>
          <p:cNvPr id="3" name="Picture 2"/>
          <p:cNvPicPr>
            <a:picLocks noChangeAspect="1"/>
          </p:cNvPicPr>
          <p:nvPr/>
        </p:nvPicPr>
        <p:blipFill>
          <a:blip r:embed="rId3"/>
          <a:stretch>
            <a:fillRect/>
          </a:stretch>
        </p:blipFill>
        <p:spPr>
          <a:xfrm>
            <a:off x="179512" y="1772816"/>
            <a:ext cx="3877334" cy="4102503"/>
          </a:xfrm>
          <a:prstGeom prst="rect">
            <a:avLst/>
          </a:prstGeom>
        </p:spPr>
      </p:pic>
      <p:sp>
        <p:nvSpPr>
          <p:cNvPr id="4" name="Rectangle 3"/>
          <p:cNvSpPr/>
          <p:nvPr/>
        </p:nvSpPr>
        <p:spPr>
          <a:xfrm>
            <a:off x="4427984" y="2132856"/>
            <a:ext cx="4320480" cy="3416320"/>
          </a:xfrm>
          <a:prstGeom prst="rect">
            <a:avLst/>
          </a:prstGeom>
        </p:spPr>
        <p:txBody>
          <a:bodyPr wrap="square">
            <a:spAutoFit/>
          </a:bodyPr>
          <a:lstStyle/>
          <a:p>
            <a:r>
              <a:rPr lang="en-GB" sz="2400" dirty="0" smtClean="0"/>
              <a:t>‘Pumping </a:t>
            </a:r>
            <a:r>
              <a:rPr lang="en-GB" sz="2400" dirty="0"/>
              <a:t>in adequate amounts of fresh outside air, however engineered, will </a:t>
            </a:r>
            <a:r>
              <a:rPr lang="en-GB" sz="2400" dirty="0" smtClean="0"/>
              <a:t>compromise </a:t>
            </a:r>
            <a:r>
              <a:rPr lang="en-GB" sz="2400" dirty="0"/>
              <a:t>running costs as well as carbon status. Outdoor air generally differs from indoor air in terms of temperature and humidity, and conditioning outdoor air needs significant </a:t>
            </a:r>
            <a:r>
              <a:rPr lang="en-GB" sz="2400" dirty="0" smtClean="0"/>
              <a:t>energy’</a:t>
            </a:r>
            <a:r>
              <a:rPr lang="en-GB" dirty="0" smtClean="0"/>
              <a:t> </a:t>
            </a:r>
            <a:endParaRPr lang="en-GB" i="1" dirty="0"/>
          </a:p>
        </p:txBody>
      </p:sp>
      <p:sp>
        <p:nvSpPr>
          <p:cNvPr id="5" name="Rectangle 4"/>
          <p:cNvSpPr/>
          <p:nvPr/>
        </p:nvSpPr>
        <p:spPr>
          <a:xfrm>
            <a:off x="5109967" y="6132894"/>
            <a:ext cx="3638497" cy="369332"/>
          </a:xfrm>
          <a:prstGeom prst="rect">
            <a:avLst/>
          </a:prstGeom>
        </p:spPr>
        <p:txBody>
          <a:bodyPr wrap="none">
            <a:spAutoFit/>
          </a:bodyPr>
          <a:lstStyle/>
          <a:p>
            <a:r>
              <a:rPr lang="da-DK" i="1" dirty="0"/>
              <a:t>Dancer SJ et al, BMJ 2021;375:n2895</a:t>
            </a:r>
          </a:p>
        </p:txBody>
      </p:sp>
    </p:spTree>
    <p:extLst>
      <p:ext uri="{BB962C8B-B14F-4D97-AF65-F5344CB8AC3E}">
        <p14:creationId xmlns:p14="http://schemas.microsoft.com/office/powerpoint/2010/main" val="1381063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GB" altLang="en-US" sz="4400">
              <a:solidFill>
                <a:schemeClr val="tx2"/>
              </a:solidFill>
            </a:endParaRPr>
          </a:p>
        </p:txBody>
      </p:sp>
      <p:sp>
        <p:nvSpPr>
          <p:cNvPr id="3" name="Rectangle 6"/>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endParaRPr lang="en-GB" altLang="en-US" sz="3200"/>
          </a:p>
        </p:txBody>
      </p:sp>
      <p:pic>
        <p:nvPicPr>
          <p:cNvPr id="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3" y="2623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0" y="6092825"/>
            <a:ext cx="9144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GB" altLang="en-US" b="1" i="1"/>
          </a:p>
          <a:p>
            <a:pPr eaLnBrk="1" hangingPunct="1"/>
            <a:endParaRPr lang="en-US" altLang="en-US" sz="2400" b="1">
              <a:solidFill>
                <a:schemeClr val="bg2"/>
              </a:solidFill>
              <a:latin typeface="Times New Roman" pitchFamily="18" charset="0"/>
            </a:endParaRPr>
          </a:p>
        </p:txBody>
      </p:sp>
      <p:sp>
        <p:nvSpPr>
          <p:cNvPr id="6" name="Text Box 9"/>
          <p:cNvSpPr txBox="1">
            <a:spLocks noChangeArrowheads="1"/>
          </p:cNvSpPr>
          <p:nvPr/>
        </p:nvSpPr>
        <p:spPr bwMode="auto">
          <a:xfrm>
            <a:off x="179512" y="260648"/>
            <a:ext cx="4392488" cy="1107996"/>
          </a:xfrm>
          <a:prstGeom prst="rect">
            <a:avLst/>
          </a:prstGeom>
          <a:solidFill>
            <a:schemeClr val="accent1">
              <a:lumMod val="20000"/>
              <a:lumOff val="80000"/>
            </a:schemeClr>
          </a:solid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2400" b="1" dirty="0">
                <a:latin typeface="+mj-lt"/>
              </a:rPr>
              <a:t>P</a:t>
            </a:r>
            <a:r>
              <a:rPr lang="en-GB" altLang="en-US" sz="2400" b="1" dirty="0" smtClean="0">
                <a:latin typeface="+mj-lt"/>
              </a:rPr>
              <a:t>athogens in </a:t>
            </a:r>
            <a:r>
              <a:rPr lang="en-GB" altLang="en-US" sz="2400" b="1" dirty="0">
                <a:latin typeface="+mj-lt"/>
              </a:rPr>
              <a:t>this room </a:t>
            </a:r>
            <a:r>
              <a:rPr lang="en-GB" altLang="en-US" sz="2400" b="1" dirty="0" smtClean="0">
                <a:latin typeface="+mj-lt"/>
              </a:rPr>
              <a:t>could be acquired by </a:t>
            </a:r>
            <a:r>
              <a:rPr lang="en-GB" altLang="en-US" sz="2400" b="1" dirty="0">
                <a:latin typeface="+mj-lt"/>
              </a:rPr>
              <a:t>the next </a:t>
            </a:r>
            <a:r>
              <a:rPr lang="en-GB" altLang="en-US" sz="2400" b="1" dirty="0" smtClean="0">
                <a:latin typeface="+mj-lt"/>
              </a:rPr>
              <a:t>patient</a:t>
            </a:r>
          </a:p>
          <a:p>
            <a:pPr algn="ctr" eaLnBrk="1" hangingPunct="1"/>
            <a:r>
              <a:rPr lang="en-GB" altLang="en-US" b="1" i="1" dirty="0" smtClean="0">
                <a:latin typeface="+mj-lt"/>
              </a:rPr>
              <a:t>Mitchell et al, J Hosp Infect 2015</a:t>
            </a:r>
            <a:endParaRPr lang="en-GB" altLang="en-US" b="1" i="1" dirty="0">
              <a:latin typeface="+mj-lt"/>
            </a:endParaRPr>
          </a:p>
        </p:txBody>
      </p:sp>
      <p:sp>
        <p:nvSpPr>
          <p:cNvPr id="7" name="Text Box 10"/>
          <p:cNvSpPr txBox="1">
            <a:spLocks noChangeArrowheads="1"/>
          </p:cNvSpPr>
          <p:nvPr/>
        </p:nvSpPr>
        <p:spPr bwMode="auto">
          <a:xfrm>
            <a:off x="0" y="54927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GB" altLang="en-US" sz="2400" b="1">
              <a:solidFill>
                <a:schemeClr val="bg2"/>
              </a:solidFill>
              <a:latin typeface="Times New Roman" pitchFamily="18" charset="0"/>
            </a:endParaRPr>
          </a:p>
        </p:txBody>
      </p:sp>
      <p:sp>
        <p:nvSpPr>
          <p:cNvPr id="8" name="Text Box 11"/>
          <p:cNvSpPr txBox="1">
            <a:spLocks noChangeArrowheads="1"/>
          </p:cNvSpPr>
          <p:nvPr/>
        </p:nvSpPr>
        <p:spPr bwMode="auto">
          <a:xfrm>
            <a:off x="3419872" y="5780615"/>
            <a:ext cx="5472608" cy="830997"/>
          </a:xfrm>
          <a:prstGeom prst="rect">
            <a:avLst/>
          </a:prstGeom>
          <a:solidFill>
            <a:schemeClr val="accent1">
              <a:lumMod val="20000"/>
              <a:lumOff val="80000"/>
            </a:schemeClr>
          </a:solid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b="1" i="1" dirty="0" smtClean="0">
                <a:solidFill>
                  <a:srgbClr val="002060"/>
                </a:solidFill>
                <a:latin typeface="+mn-lt"/>
              </a:rPr>
              <a:t>T</a:t>
            </a:r>
            <a:r>
              <a:rPr lang="en-GB" altLang="en-US" sz="2400" b="1" i="1" dirty="0" smtClean="0">
                <a:solidFill>
                  <a:srgbClr val="002060"/>
                </a:solidFill>
                <a:latin typeface="+mn-lt"/>
              </a:rPr>
              <a:t>he closer a contaminated surface is to a patient, the more critical it is likely to be</a:t>
            </a:r>
            <a:endParaRPr lang="en-US" altLang="en-US" sz="2400" b="1" i="1" dirty="0">
              <a:latin typeface="+mn-lt"/>
            </a:endParaRPr>
          </a:p>
        </p:txBody>
      </p:sp>
    </p:spTree>
    <p:extLst>
      <p:ext uri="{BB962C8B-B14F-4D97-AF65-F5344CB8AC3E}">
        <p14:creationId xmlns:p14="http://schemas.microsoft.com/office/powerpoint/2010/main" val="1262513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descr="https://www.meldmagazine.com.au/wp-content/uploads/2012/11/cleaner_intl_students_by_nazreth_via_rgbstock.com_-620x413.jpg"/>
          <p:cNvSpPr>
            <a:spLocks noChangeAspect="1" noChangeArrowheads="1"/>
          </p:cNvSpPr>
          <p:nvPr/>
        </p:nvSpPr>
        <p:spPr bwMode="auto">
          <a:xfrm>
            <a:off x="155575" y="-1881188"/>
            <a:ext cx="5905500"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8435" name="AutoShape 4" descr="https://www.meldmagazine.com.au/wp-content/uploads/2012/11/cleaner_intl_students_by_nazreth_via_rgbstock.com_.jpeg"/>
          <p:cNvSpPr>
            <a:spLocks noChangeAspect="1" noChangeArrowheads="1"/>
          </p:cNvSpPr>
          <p:nvPr/>
        </p:nvSpPr>
        <p:spPr bwMode="auto">
          <a:xfrm>
            <a:off x="155575" y="-2057400"/>
            <a:ext cx="64484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8436" name="AutoShape 6" descr="https://www.meldmagazine.com.au/wp-content/uploads/2012/11/stockvault-spray-bottle_by_Geoffrey-Whiteway.jpg"/>
          <p:cNvSpPr>
            <a:spLocks noChangeAspect="1" noChangeArrowheads="1"/>
          </p:cNvSpPr>
          <p:nvPr/>
        </p:nvSpPr>
        <p:spPr bwMode="auto">
          <a:xfrm>
            <a:off x="155575" y="-2057400"/>
            <a:ext cx="64484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8437" name="AutoShape 8" descr="https://www.meldmagazine.com.au/wp-content/uploads/2012/11/stockvault-spray-bottle_by_Geoffrey-Whiteway.jpg"/>
          <p:cNvSpPr>
            <a:spLocks noChangeAspect="1" noChangeArrowheads="1"/>
          </p:cNvSpPr>
          <p:nvPr/>
        </p:nvSpPr>
        <p:spPr bwMode="auto">
          <a:xfrm>
            <a:off x="0" y="-2147888"/>
            <a:ext cx="6448425" cy="429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8438" name="TextBox 8"/>
          <p:cNvSpPr txBox="1">
            <a:spLocks noChangeArrowheads="1"/>
          </p:cNvSpPr>
          <p:nvPr/>
        </p:nvSpPr>
        <p:spPr bwMode="auto">
          <a:xfrm>
            <a:off x="425980" y="2443472"/>
            <a:ext cx="85693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400" b="1" i="1" dirty="0" smtClean="0">
                <a:latin typeface="Calibri" panose="020F0502020204030204" pitchFamily="34" charset="0"/>
              </a:rPr>
              <a:t>Where are the pathogens?</a:t>
            </a:r>
          </a:p>
          <a:p>
            <a:pPr>
              <a:spcBef>
                <a:spcPct val="0"/>
              </a:spcBef>
              <a:buFontTx/>
              <a:buNone/>
            </a:pPr>
            <a:r>
              <a:rPr lang="en-GB" altLang="en-US" sz="2400" b="1" i="1" dirty="0" smtClean="0">
                <a:latin typeface="Calibri" panose="020F0502020204030204" pitchFamily="34" charset="0"/>
              </a:rPr>
              <a:t>Why were they missed during the terminal clean?</a:t>
            </a:r>
          </a:p>
          <a:p>
            <a:pPr>
              <a:spcBef>
                <a:spcPct val="0"/>
              </a:spcBef>
              <a:buFontTx/>
              <a:buNone/>
            </a:pPr>
            <a:r>
              <a:rPr lang="en-GB" altLang="en-US" sz="2400" b="1" i="1" dirty="0" smtClean="0">
                <a:latin typeface="Calibri" panose="020F0502020204030204" pitchFamily="34" charset="0"/>
              </a:rPr>
              <a:t>What can we do to locate them and remove them?</a:t>
            </a:r>
          </a:p>
          <a:p>
            <a:pPr>
              <a:spcBef>
                <a:spcPct val="0"/>
              </a:spcBef>
              <a:buFontTx/>
              <a:buNone/>
            </a:pPr>
            <a:endParaRPr lang="en-GB" altLang="en-US" sz="2400" b="1" i="1" dirty="0">
              <a:latin typeface="Calibri" panose="020F0502020204030204" pitchFamily="34" charset="0"/>
            </a:endParaRPr>
          </a:p>
          <a:p>
            <a:pPr>
              <a:spcBef>
                <a:spcPct val="0"/>
              </a:spcBef>
              <a:buFontTx/>
              <a:buNone/>
            </a:pPr>
            <a:r>
              <a:rPr lang="en-GB" altLang="en-US" sz="2400" b="1" i="1" dirty="0" smtClean="0">
                <a:latin typeface="Calibri" panose="020F0502020204030204" pitchFamily="34" charset="0"/>
              </a:rPr>
              <a:t>Indeed, what are the best methods for keeping a hospital clean?</a:t>
            </a:r>
          </a:p>
          <a:p>
            <a:pPr>
              <a:spcBef>
                <a:spcPct val="0"/>
              </a:spcBef>
              <a:buFontTx/>
              <a:buNone/>
            </a:pPr>
            <a:endParaRPr lang="en-GB" altLang="en-US" sz="2400" b="1" i="1" dirty="0">
              <a:latin typeface="Calibri" panose="020F0502020204030204" pitchFamily="34" charset="0"/>
            </a:endParaRPr>
          </a:p>
          <a:p>
            <a:pPr>
              <a:spcBef>
                <a:spcPct val="0"/>
              </a:spcBef>
              <a:buFontTx/>
              <a:buNone/>
            </a:pPr>
            <a:r>
              <a:rPr lang="en-GB" altLang="en-US" sz="2400" b="1" i="1" dirty="0" smtClean="0">
                <a:latin typeface="Calibri" panose="020F0502020204030204" pitchFamily="34" charset="0"/>
              </a:rPr>
              <a:t>What IS clean?</a:t>
            </a:r>
            <a:endParaRPr lang="en-GB" altLang="en-US" sz="2400" dirty="0">
              <a:latin typeface="Calibri" panose="020F0502020204030204" pitchFamily="34" charset="0"/>
            </a:endParaRPr>
          </a:p>
        </p:txBody>
      </p:sp>
      <p:sp>
        <p:nvSpPr>
          <p:cNvPr id="18439" name="TextBox 9"/>
          <p:cNvSpPr txBox="1">
            <a:spLocks noChangeArrowheads="1"/>
          </p:cNvSpPr>
          <p:nvPr/>
        </p:nvSpPr>
        <p:spPr bwMode="auto">
          <a:xfrm>
            <a:off x="539552" y="1221582"/>
            <a:ext cx="741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b="1" dirty="0">
                <a:solidFill>
                  <a:srgbClr val="17059D"/>
                </a:solidFill>
                <a:latin typeface="Calibri" panose="020F0502020204030204" pitchFamily="34" charset="0"/>
              </a:rPr>
              <a:t>The removal of dirt is a science</a:t>
            </a:r>
          </a:p>
        </p:txBody>
      </p:sp>
      <p:sp>
        <p:nvSpPr>
          <p:cNvPr id="18440" name="TextBox 2"/>
          <p:cNvSpPr txBox="1">
            <a:spLocks noChangeArrowheads="1"/>
          </p:cNvSpPr>
          <p:nvPr/>
        </p:nvSpPr>
        <p:spPr bwMode="auto">
          <a:xfrm>
            <a:off x="4682728" y="5949280"/>
            <a:ext cx="43056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b="1" dirty="0">
                <a:latin typeface="Calibri" panose="020F0502020204030204" pitchFamily="34" charset="0"/>
              </a:rPr>
              <a:t>Dancer SJ &amp; Kramer A, </a:t>
            </a:r>
            <a:r>
              <a:rPr lang="en-GB" altLang="en-US" sz="1800" b="1" i="1" dirty="0">
                <a:latin typeface="Calibri" panose="020F0502020204030204" pitchFamily="34" charset="0"/>
              </a:rPr>
              <a:t>J </a:t>
            </a:r>
            <a:r>
              <a:rPr lang="en-GB" altLang="en-US" sz="1800" b="1" i="1" dirty="0" err="1">
                <a:latin typeface="Calibri" panose="020F0502020204030204" pitchFamily="34" charset="0"/>
              </a:rPr>
              <a:t>Hosp</a:t>
            </a:r>
            <a:r>
              <a:rPr lang="en-GB" altLang="en-US" sz="1800" b="1" i="1" dirty="0">
                <a:latin typeface="Calibri" panose="020F0502020204030204" pitchFamily="34" charset="0"/>
              </a:rPr>
              <a:t> Infect 2019</a:t>
            </a:r>
            <a:r>
              <a:rPr lang="en-GB" altLang="en-US" sz="1800" b="1" dirty="0">
                <a:latin typeface="Calibri" panose="020F0502020204030204" pitchFamily="34" charset="0"/>
              </a:rPr>
              <a:t>; </a:t>
            </a:r>
            <a:endParaRPr lang="en-GB" altLang="en-US" sz="1800" b="1" dirty="0" smtClean="0">
              <a:latin typeface="Calibri" panose="020F0502020204030204" pitchFamily="34" charset="0"/>
            </a:endParaRPr>
          </a:p>
          <a:p>
            <a:pPr>
              <a:spcBef>
                <a:spcPct val="0"/>
              </a:spcBef>
              <a:buFontTx/>
              <a:buNone/>
            </a:pPr>
            <a:r>
              <a:rPr lang="en-GB" altLang="en-US" sz="1800" b="1" dirty="0" smtClean="0">
                <a:latin typeface="Calibri" panose="020F0502020204030204" pitchFamily="34" charset="0"/>
              </a:rPr>
              <a:t>Scott </a:t>
            </a:r>
            <a:r>
              <a:rPr lang="en-GB" altLang="en-US" sz="1800" b="1" dirty="0">
                <a:latin typeface="Calibri" panose="020F0502020204030204" pitchFamily="34" charset="0"/>
              </a:rPr>
              <a:t>E, </a:t>
            </a:r>
            <a:r>
              <a:rPr lang="en-GB" altLang="en-US" sz="1800" b="1" i="1" dirty="0">
                <a:latin typeface="Calibri" panose="020F0502020204030204" pitchFamily="34" charset="0"/>
              </a:rPr>
              <a:t>Am J Infect Control, 2013</a:t>
            </a:r>
          </a:p>
        </p:txBody>
      </p:sp>
      <p:pic>
        <p:nvPicPr>
          <p:cNvPr id="18441" name="Picture 8" descr="Image result for picture of lady cleaning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2550" y="257175"/>
            <a:ext cx="2555875"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75268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www.cloroxprofessional.com/cloroxprofessionalModule/images/products/dispatch-hospital-cleaner-disinfectant-towels-with-bleach/towel_wi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476250"/>
            <a:ext cx="540067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2">
            <a:extLst/>
          </p:cNvPr>
          <p:cNvSpPr txBox="1">
            <a:spLocks noChangeArrowheads="1"/>
          </p:cNvSpPr>
          <p:nvPr/>
        </p:nvSpPr>
        <p:spPr bwMode="auto">
          <a:xfrm>
            <a:off x="179388" y="333375"/>
            <a:ext cx="4968875" cy="2584450"/>
          </a:xfrm>
          <a:prstGeom prst="rect">
            <a:avLst/>
          </a:prstGeom>
          <a:noFill/>
          <a:ln w="9525">
            <a:noFill/>
            <a:miter lim="800000"/>
            <a:headEnd/>
            <a:tailEnd/>
          </a:ln>
        </p:spPr>
        <p:txBody>
          <a:bodyPr>
            <a:spAutoFit/>
          </a:bodyPr>
          <a:lstStyle/>
          <a:p>
            <a:pPr eaLnBrk="1" hangingPunct="1">
              <a:defRPr/>
            </a:pPr>
            <a:r>
              <a:rPr lang="en-GB" sz="5400" b="1" dirty="0">
                <a:solidFill>
                  <a:srgbClr val="002060"/>
                </a:solidFill>
                <a:latin typeface="Calibri" pitchFamily="34" charset="0"/>
              </a:rPr>
              <a:t>ONE wipe;</a:t>
            </a:r>
          </a:p>
          <a:p>
            <a:pPr eaLnBrk="1" hangingPunct="1">
              <a:defRPr/>
            </a:pPr>
            <a:r>
              <a:rPr lang="en-GB" sz="5400" b="1" dirty="0">
                <a:solidFill>
                  <a:srgbClr val="002060"/>
                </a:solidFill>
                <a:latin typeface="Calibri" pitchFamily="34" charset="0"/>
              </a:rPr>
              <a:t>ONE site;</a:t>
            </a:r>
          </a:p>
          <a:p>
            <a:pPr eaLnBrk="1" hangingPunct="1">
              <a:defRPr/>
            </a:pPr>
            <a:r>
              <a:rPr lang="en-GB" sz="5400" b="1" dirty="0">
                <a:solidFill>
                  <a:srgbClr val="002060"/>
                </a:solidFill>
                <a:latin typeface="Calibri" pitchFamily="34" charset="0"/>
              </a:rPr>
              <a:t>ONE direction</a:t>
            </a:r>
            <a:endParaRPr lang="en-GB" sz="5400" dirty="0">
              <a:solidFill>
                <a:srgbClr val="002060"/>
              </a:solidFill>
              <a:latin typeface="Calibri" pitchFamily="34" charset="0"/>
            </a:endParaRPr>
          </a:p>
        </p:txBody>
      </p:sp>
      <p:sp>
        <p:nvSpPr>
          <p:cNvPr id="22532" name="Rectangle 4"/>
          <p:cNvSpPr>
            <a:spLocks noChangeArrowheads="1"/>
          </p:cNvSpPr>
          <p:nvPr/>
        </p:nvSpPr>
        <p:spPr bwMode="auto">
          <a:xfrm>
            <a:off x="179388" y="6021388"/>
            <a:ext cx="8640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b="1">
                <a:latin typeface="Calibri" panose="020F0502020204030204" pitchFamily="34" charset="0"/>
              </a:rPr>
              <a:t>Siani H, Cooper C, Maillard JY. Efficacy of "sporicidal" wipes against </a:t>
            </a:r>
            <a:r>
              <a:rPr lang="en-GB" altLang="en-US" sz="1800" b="1" i="1">
                <a:latin typeface="Calibri" panose="020F0502020204030204" pitchFamily="34" charset="0"/>
              </a:rPr>
              <a:t>Clostridium difficile</a:t>
            </a:r>
            <a:r>
              <a:rPr lang="en-GB" altLang="en-US" sz="1800" b="1">
                <a:latin typeface="Calibri" panose="020F0502020204030204" pitchFamily="34" charset="0"/>
              </a:rPr>
              <a:t>. </a:t>
            </a:r>
            <a:r>
              <a:rPr lang="en-GB" altLang="en-US" sz="1800" b="1" i="1">
                <a:latin typeface="Calibri" panose="020F0502020204030204" pitchFamily="34" charset="0"/>
              </a:rPr>
              <a:t>Am J Infect Control </a:t>
            </a:r>
            <a:r>
              <a:rPr lang="en-GB" altLang="en-US" sz="1800" b="1">
                <a:latin typeface="Calibri" panose="020F0502020204030204" pitchFamily="34" charset="0"/>
              </a:rPr>
              <a:t>2011; 39: 212-8. </a:t>
            </a:r>
          </a:p>
        </p:txBody>
      </p:sp>
    </p:spTree>
    <p:extLst>
      <p:ext uri="{BB962C8B-B14F-4D97-AF65-F5344CB8AC3E}">
        <p14:creationId xmlns:p14="http://schemas.microsoft.com/office/powerpoint/2010/main" val="84580878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684213" y="1125538"/>
            <a:ext cx="8029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latin typeface="Calibri" panose="020F0502020204030204" pitchFamily="34" charset="0"/>
                <a:cs typeface="Calibri" panose="020F0502020204030204" pitchFamily="34" charset="0"/>
              </a:rPr>
              <a:t>Contact plates from patient locker surface</a:t>
            </a:r>
          </a:p>
          <a:p>
            <a:pPr eaLnBrk="1" hangingPunct="1">
              <a:spcBef>
                <a:spcPct val="0"/>
              </a:spcBef>
              <a:buFontTx/>
              <a:buNone/>
            </a:pPr>
            <a:r>
              <a:rPr lang="en-GB" altLang="en-US" sz="2000" b="1" i="1">
                <a:latin typeface="Calibri" panose="020F0502020204030204" pitchFamily="34" charset="0"/>
                <a:cs typeface="Calibri" panose="020F0502020204030204" pitchFamily="34" charset="0"/>
              </a:rPr>
              <a:t>Left to right: Pre-clean, 1 hour, 2 hour, 3 hour assessment                                                    </a:t>
            </a:r>
            <a:endParaRPr lang="en-GB" altLang="en-US" sz="2000" b="1" i="1">
              <a:solidFill>
                <a:schemeClr val="accent2"/>
              </a:solidFill>
              <a:latin typeface="Calibri" panose="020F0502020204030204" pitchFamily="34" charset="0"/>
              <a:cs typeface="Calibri" panose="020F0502020204030204" pitchFamily="34" charset="0"/>
            </a:endParaRPr>
          </a:p>
        </p:txBody>
      </p:sp>
      <p:sp>
        <p:nvSpPr>
          <p:cNvPr id="39939" name="Text Box 5"/>
          <p:cNvSpPr txBox="1">
            <a:spLocks noChangeArrowheads="1"/>
          </p:cNvSpPr>
          <p:nvPr/>
        </p:nvSpPr>
        <p:spPr bwMode="auto">
          <a:xfrm>
            <a:off x="827088" y="5835650"/>
            <a:ext cx="705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i="1">
                <a:latin typeface="Calibri" panose="020F0502020204030204" pitchFamily="34" charset="0"/>
                <a:cs typeface="Calibri" panose="020F0502020204030204" pitchFamily="34" charset="0"/>
              </a:rPr>
              <a:t>MRSA rapidly recontaminates high-touch sites in ICU after H202 vapour</a:t>
            </a:r>
          </a:p>
        </p:txBody>
      </p:sp>
      <p:sp>
        <p:nvSpPr>
          <p:cNvPr id="29700" name="Text Box 6">
            <a:extLst/>
          </p:cNvPr>
          <p:cNvSpPr txBox="1">
            <a:spLocks noChangeArrowheads="1"/>
          </p:cNvSpPr>
          <p:nvPr/>
        </p:nvSpPr>
        <p:spPr bwMode="auto">
          <a:xfrm>
            <a:off x="6011863" y="6367463"/>
            <a:ext cx="2979737" cy="339725"/>
          </a:xfrm>
          <a:prstGeom prst="rect">
            <a:avLst/>
          </a:prstGeom>
          <a:noFill/>
          <a:ln w="9525">
            <a:noFill/>
            <a:miter lim="800000"/>
            <a:headEnd/>
            <a:tailEnd/>
          </a:ln>
        </p:spPr>
        <p:txBody>
          <a:bodyPr>
            <a:spAutoFit/>
          </a:bodyPr>
          <a:lstStyle/>
          <a:p>
            <a:pPr eaLnBrk="1" hangingPunct="1">
              <a:spcBef>
                <a:spcPct val="50000"/>
              </a:spcBef>
              <a:defRPr/>
            </a:pPr>
            <a:r>
              <a:rPr lang="en-GB" sz="1600" b="1" i="1" dirty="0">
                <a:solidFill>
                  <a:schemeClr val="accent2">
                    <a:lumMod val="50000"/>
                  </a:schemeClr>
                </a:solidFill>
                <a:latin typeface="Calibri" pitchFamily="34" charset="0"/>
              </a:rPr>
              <a:t>Hardy KJ et al, J </a:t>
            </a:r>
            <a:r>
              <a:rPr lang="en-GB" sz="1600" b="1" i="1" dirty="0" err="1">
                <a:solidFill>
                  <a:schemeClr val="accent2">
                    <a:lumMod val="50000"/>
                  </a:schemeClr>
                </a:solidFill>
                <a:latin typeface="Calibri" pitchFamily="34" charset="0"/>
              </a:rPr>
              <a:t>Hosp</a:t>
            </a:r>
            <a:r>
              <a:rPr lang="en-GB" sz="1600" b="1" i="1" dirty="0">
                <a:solidFill>
                  <a:schemeClr val="accent2">
                    <a:lumMod val="50000"/>
                  </a:schemeClr>
                </a:solidFill>
                <a:latin typeface="Calibri" pitchFamily="34" charset="0"/>
              </a:rPr>
              <a:t> Infect 2007</a:t>
            </a:r>
            <a:r>
              <a:rPr lang="en-US" sz="1600" b="1" i="1" dirty="0">
                <a:solidFill>
                  <a:schemeClr val="accent2">
                    <a:lumMod val="50000"/>
                  </a:schemeClr>
                </a:solidFill>
                <a:latin typeface="Calibri" pitchFamily="34" charset="0"/>
              </a:rPr>
              <a:t> </a:t>
            </a:r>
          </a:p>
        </p:txBody>
      </p:sp>
      <p:pic>
        <p:nvPicPr>
          <p:cNvPr id="399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916113"/>
            <a:ext cx="7923213"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8"/>
          <p:cNvSpPr txBox="1">
            <a:spLocks noChangeArrowheads="1"/>
          </p:cNvSpPr>
          <p:nvPr/>
        </p:nvSpPr>
        <p:spPr bwMode="auto">
          <a:xfrm>
            <a:off x="5170488" y="5297488"/>
            <a:ext cx="3313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600" b="1" i="1">
                <a:solidFill>
                  <a:srgbClr val="FFFFCC"/>
                </a:solidFill>
              </a:rPr>
              <a:t>Photo courtesy of Mike Rollins</a:t>
            </a:r>
            <a:endParaRPr lang="en-GB" altLang="en-US" sz="1800">
              <a:solidFill>
                <a:srgbClr val="FFFFCC"/>
              </a:solidFill>
            </a:endParaRPr>
          </a:p>
        </p:txBody>
      </p:sp>
      <p:sp>
        <p:nvSpPr>
          <p:cNvPr id="39943" name="Rectangle 10"/>
          <p:cNvSpPr>
            <a:spLocks noChangeArrowheads="1"/>
          </p:cNvSpPr>
          <p:nvPr/>
        </p:nvSpPr>
        <p:spPr bwMode="auto">
          <a:xfrm>
            <a:off x="684213" y="40481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b="1" i="1" dirty="0">
                <a:solidFill>
                  <a:srgbClr val="002060"/>
                </a:solidFill>
                <a:latin typeface="Calibri" panose="020F0502020204030204" pitchFamily="34" charset="0"/>
              </a:rPr>
              <a:t>How long do hospital surfaces stay ‘clean’?</a:t>
            </a:r>
          </a:p>
        </p:txBody>
      </p:sp>
    </p:spTree>
    <p:extLst>
      <p:ext uri="{BB962C8B-B14F-4D97-AF65-F5344CB8AC3E}">
        <p14:creationId xmlns:p14="http://schemas.microsoft.com/office/powerpoint/2010/main" val="422683913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4" descr="David McArthur  "/>
          <p:cNvPicPr>
            <a:picLocks noChangeAspect="1" noChangeArrowheads="1"/>
          </p:cNvPicPr>
          <p:nvPr/>
        </p:nvPicPr>
        <p:blipFill>
          <a:blip r:embed="rId3" cstate="print"/>
          <a:srcRect/>
          <a:stretch>
            <a:fillRect/>
          </a:stretch>
        </p:blipFill>
        <p:spPr bwMode="auto">
          <a:xfrm>
            <a:off x="1115616" y="2204864"/>
            <a:ext cx="2520950" cy="1920875"/>
          </a:xfrm>
          <a:prstGeom prst="rect">
            <a:avLst/>
          </a:prstGeom>
          <a:noFill/>
          <a:ln w="9525">
            <a:noFill/>
            <a:miter lim="800000"/>
            <a:headEnd/>
            <a:tailEnd/>
          </a:ln>
        </p:spPr>
      </p:pic>
      <p:sp>
        <p:nvSpPr>
          <p:cNvPr id="258050" name="Text Box 5"/>
          <p:cNvSpPr txBox="1">
            <a:spLocks noChangeArrowheads="1"/>
          </p:cNvSpPr>
          <p:nvPr/>
        </p:nvSpPr>
        <p:spPr bwMode="auto">
          <a:xfrm>
            <a:off x="4139952" y="2564904"/>
            <a:ext cx="647700" cy="1098550"/>
          </a:xfrm>
          <a:prstGeom prst="rect">
            <a:avLst/>
          </a:prstGeom>
          <a:noFill/>
          <a:ln w="9525">
            <a:noFill/>
            <a:miter lim="800000"/>
            <a:headEnd/>
            <a:tailEnd/>
          </a:ln>
        </p:spPr>
        <p:txBody>
          <a:bodyPr>
            <a:spAutoFit/>
          </a:bodyPr>
          <a:lstStyle/>
          <a:p>
            <a:pPr>
              <a:spcBef>
                <a:spcPct val="50000"/>
              </a:spcBef>
              <a:defRPr/>
            </a:pPr>
            <a:r>
              <a:rPr lang="cy-GB" sz="6600" b="1" dirty="0">
                <a:solidFill>
                  <a:schemeClr val="tx1">
                    <a:lumMod val="95000"/>
                    <a:lumOff val="5000"/>
                  </a:schemeClr>
                </a:solidFill>
                <a:latin typeface="Times New Roman" pitchFamily="18" charset="0"/>
              </a:rPr>
              <a:t>=</a:t>
            </a:r>
            <a:endParaRPr lang="en-US" sz="6600" b="1" dirty="0">
              <a:solidFill>
                <a:schemeClr val="tx1">
                  <a:lumMod val="95000"/>
                  <a:lumOff val="5000"/>
                </a:schemeClr>
              </a:solidFill>
              <a:latin typeface="Times New Roman" pitchFamily="18" charset="0"/>
            </a:endParaRPr>
          </a:p>
        </p:txBody>
      </p:sp>
      <p:sp>
        <p:nvSpPr>
          <p:cNvPr id="81923" name="Text Box 6"/>
          <p:cNvSpPr txBox="1">
            <a:spLocks noChangeArrowheads="1"/>
          </p:cNvSpPr>
          <p:nvPr/>
        </p:nvSpPr>
        <p:spPr bwMode="auto">
          <a:xfrm>
            <a:off x="1331913" y="549275"/>
            <a:ext cx="6840537" cy="701675"/>
          </a:xfrm>
          <a:prstGeom prst="rect">
            <a:avLst/>
          </a:prstGeom>
          <a:noFill/>
          <a:ln w="9525">
            <a:noFill/>
            <a:miter lim="800000"/>
            <a:headEnd/>
            <a:tailEnd/>
          </a:ln>
        </p:spPr>
        <p:txBody>
          <a:bodyPr>
            <a:spAutoFit/>
          </a:bodyPr>
          <a:lstStyle/>
          <a:p>
            <a:pPr>
              <a:spcBef>
                <a:spcPct val="50000"/>
              </a:spcBef>
            </a:pPr>
            <a:r>
              <a:rPr lang="cy-GB" sz="4000" b="1" dirty="0">
                <a:solidFill>
                  <a:srgbClr val="10253F"/>
                </a:solidFill>
              </a:rPr>
              <a:t>The </a:t>
            </a:r>
            <a:r>
              <a:rPr lang="cy-GB" sz="4000" b="1" dirty="0">
                <a:solidFill>
                  <a:srgbClr val="FF0000"/>
                </a:solidFill>
              </a:rPr>
              <a:t>Hand-Touch</a:t>
            </a:r>
            <a:r>
              <a:rPr lang="cy-GB" sz="4000" b="1" dirty="0">
                <a:solidFill>
                  <a:srgbClr val="10253F"/>
                </a:solidFill>
              </a:rPr>
              <a:t> equation</a:t>
            </a:r>
            <a:endParaRPr lang="en-US" sz="4000" b="1" dirty="0">
              <a:solidFill>
                <a:srgbClr val="10253F"/>
              </a:solidFill>
            </a:endParaRPr>
          </a:p>
        </p:txBody>
      </p:sp>
      <p:sp>
        <p:nvSpPr>
          <p:cNvPr id="258052" name="Text Box 7"/>
          <p:cNvSpPr txBox="1">
            <a:spLocks noChangeArrowheads="1"/>
          </p:cNvSpPr>
          <p:nvPr/>
        </p:nvSpPr>
        <p:spPr bwMode="auto">
          <a:xfrm>
            <a:off x="1691680" y="4365104"/>
            <a:ext cx="1079500" cy="457200"/>
          </a:xfrm>
          <a:prstGeom prst="rect">
            <a:avLst/>
          </a:prstGeom>
          <a:noFill/>
          <a:ln w="9525">
            <a:noFill/>
            <a:miter lim="800000"/>
            <a:headEnd/>
            <a:tailEnd/>
          </a:ln>
        </p:spPr>
        <p:txBody>
          <a:bodyPr>
            <a:spAutoFit/>
          </a:bodyPr>
          <a:lstStyle/>
          <a:p>
            <a:pPr>
              <a:spcBef>
                <a:spcPct val="50000"/>
              </a:spcBef>
              <a:defRPr/>
            </a:pPr>
            <a:r>
              <a:rPr lang="cy-GB" sz="2400" b="1" dirty="0">
                <a:solidFill>
                  <a:schemeClr val="tx2">
                    <a:lumMod val="50000"/>
                  </a:schemeClr>
                </a:solidFill>
              </a:rPr>
              <a:t>Hand</a:t>
            </a:r>
            <a:endParaRPr lang="en-US" sz="2400" b="1" dirty="0">
              <a:solidFill>
                <a:schemeClr val="tx2">
                  <a:lumMod val="50000"/>
                </a:schemeClr>
              </a:solidFill>
            </a:endParaRPr>
          </a:p>
        </p:txBody>
      </p:sp>
      <p:sp>
        <p:nvSpPr>
          <p:cNvPr id="258053" name="Text Box 8"/>
          <p:cNvSpPr txBox="1">
            <a:spLocks noChangeArrowheads="1"/>
          </p:cNvSpPr>
          <p:nvPr/>
        </p:nvSpPr>
        <p:spPr bwMode="auto">
          <a:xfrm>
            <a:off x="5364088" y="4725144"/>
            <a:ext cx="2557463" cy="457200"/>
          </a:xfrm>
          <a:prstGeom prst="rect">
            <a:avLst/>
          </a:prstGeom>
          <a:noFill/>
          <a:ln w="9525">
            <a:noFill/>
            <a:miter lim="800000"/>
            <a:headEnd/>
            <a:tailEnd/>
          </a:ln>
        </p:spPr>
        <p:txBody>
          <a:bodyPr>
            <a:spAutoFit/>
          </a:bodyPr>
          <a:lstStyle/>
          <a:p>
            <a:pPr>
              <a:spcBef>
                <a:spcPct val="50000"/>
              </a:spcBef>
              <a:defRPr/>
            </a:pPr>
            <a:r>
              <a:rPr lang="cy-GB" sz="2400" b="1" dirty="0">
                <a:solidFill>
                  <a:schemeClr val="tx2">
                    <a:lumMod val="50000"/>
                  </a:schemeClr>
                </a:solidFill>
              </a:rPr>
              <a:t>Hand-touch site</a:t>
            </a:r>
          </a:p>
        </p:txBody>
      </p:sp>
      <p:sp>
        <p:nvSpPr>
          <p:cNvPr id="81926" name="Text Box 8"/>
          <p:cNvSpPr txBox="1">
            <a:spLocks noChangeArrowheads="1"/>
          </p:cNvSpPr>
          <p:nvPr/>
        </p:nvSpPr>
        <p:spPr bwMode="auto">
          <a:xfrm>
            <a:off x="646652" y="5463034"/>
            <a:ext cx="7272338" cy="830997"/>
          </a:xfrm>
          <a:prstGeom prst="rect">
            <a:avLst/>
          </a:prstGeom>
          <a:noFill/>
          <a:ln w="9525">
            <a:noFill/>
            <a:miter lim="800000"/>
            <a:headEnd/>
            <a:tailEnd/>
          </a:ln>
        </p:spPr>
        <p:txBody>
          <a:bodyPr>
            <a:spAutoFit/>
          </a:bodyPr>
          <a:lstStyle/>
          <a:p>
            <a:pPr algn="ctr">
              <a:spcBef>
                <a:spcPct val="50000"/>
              </a:spcBef>
            </a:pPr>
            <a:r>
              <a:rPr lang="en-GB" sz="2400" b="1" i="1" dirty="0" smtClean="0"/>
              <a:t>There is a lot of emphasis </a:t>
            </a:r>
            <a:r>
              <a:rPr lang="en-GB" sz="2400" b="1" i="1" dirty="0"/>
              <a:t>on cleaning hands, </a:t>
            </a:r>
            <a:r>
              <a:rPr lang="en-GB" sz="2400" b="1" i="1" dirty="0" smtClean="0"/>
              <a:t>but not so much on </a:t>
            </a:r>
            <a:r>
              <a:rPr lang="en-GB" sz="2400" b="1" i="1" dirty="0"/>
              <a:t>the surfaces that they </a:t>
            </a:r>
            <a:r>
              <a:rPr lang="en-GB" sz="2400" b="1" i="1" dirty="0" smtClean="0"/>
              <a:t>touch</a:t>
            </a:r>
            <a:endParaRPr lang="en-GB" sz="2400" b="1" i="1" dirty="0"/>
          </a:p>
        </p:txBody>
      </p:sp>
      <p:pic>
        <p:nvPicPr>
          <p:cNvPr id="147458" name="Picture 2" descr="Image result for door handle picture"/>
          <p:cNvPicPr>
            <a:picLocks noChangeAspect="1" noChangeArrowheads="1"/>
          </p:cNvPicPr>
          <p:nvPr/>
        </p:nvPicPr>
        <p:blipFill>
          <a:blip r:embed="rId4" cstate="print"/>
          <a:srcRect/>
          <a:stretch>
            <a:fillRect/>
          </a:stretch>
        </p:blipFill>
        <p:spPr bwMode="auto">
          <a:xfrm>
            <a:off x="5220072" y="1628800"/>
            <a:ext cx="2448272" cy="2880320"/>
          </a:xfrm>
          <a:prstGeom prst="rect">
            <a:avLst/>
          </a:prstGeom>
          <a:noFill/>
        </p:spPr>
      </p:pic>
    </p:spTree>
    <p:extLst>
      <p:ext uri="{BB962C8B-B14F-4D97-AF65-F5344CB8AC3E}">
        <p14:creationId xmlns:p14="http://schemas.microsoft.com/office/powerpoint/2010/main" val="2702265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442944"/>
            <a:ext cx="5040560" cy="523220"/>
          </a:xfrm>
          <a:prstGeom prst="rect">
            <a:avLst/>
          </a:prstGeom>
          <a:noFill/>
        </p:spPr>
        <p:txBody>
          <a:bodyPr wrap="square" rtlCol="0">
            <a:spAutoFit/>
          </a:bodyPr>
          <a:lstStyle/>
          <a:p>
            <a:r>
              <a:rPr lang="en-GB" sz="2800" b="1" dirty="0" smtClean="0">
                <a:solidFill>
                  <a:srgbClr val="002060"/>
                </a:solidFill>
              </a:rPr>
              <a:t>NHS ASSURE: Subject categories</a:t>
            </a:r>
            <a:endParaRPr lang="en-GB" sz="2800" b="1" dirty="0">
              <a:solidFill>
                <a:srgbClr val="002060"/>
              </a:solidFill>
            </a:endParaRPr>
          </a:p>
        </p:txBody>
      </p:sp>
      <p:sp>
        <p:nvSpPr>
          <p:cNvPr id="3" name="TextBox 2"/>
          <p:cNvSpPr txBox="1"/>
          <p:nvPr/>
        </p:nvSpPr>
        <p:spPr>
          <a:xfrm>
            <a:off x="539552" y="1268760"/>
            <a:ext cx="8064896" cy="3170099"/>
          </a:xfrm>
          <a:prstGeom prst="rect">
            <a:avLst/>
          </a:prstGeom>
          <a:noFill/>
        </p:spPr>
        <p:txBody>
          <a:bodyPr wrap="square" rtlCol="0">
            <a:spAutoFit/>
          </a:bodyPr>
          <a:lstStyle/>
          <a:p>
            <a:pPr marL="342900" indent="-342900">
              <a:buFont typeface="+mj-lt"/>
              <a:buAutoNum type="arabicPeriod"/>
            </a:pPr>
            <a:r>
              <a:rPr lang="en-GB" sz="2000" dirty="0" smtClean="0"/>
              <a:t>Water Systems (</a:t>
            </a:r>
            <a:r>
              <a:rPr lang="en-GB" sz="2000" i="1" dirty="0"/>
              <a:t>p</a:t>
            </a:r>
            <a:r>
              <a:rPr lang="en-GB" sz="2000" i="1" dirty="0" smtClean="0"/>
              <a:t>lumbing; maintenance &amp; monitoring; waste water</a:t>
            </a:r>
            <a:r>
              <a:rPr lang="en-GB" sz="2000" dirty="0" smtClean="0"/>
              <a:t>)</a:t>
            </a:r>
          </a:p>
          <a:p>
            <a:pPr marL="342900" indent="-342900">
              <a:buFont typeface="+mj-lt"/>
              <a:buAutoNum type="arabicPeriod"/>
            </a:pPr>
            <a:r>
              <a:rPr lang="en-GB" sz="2000" dirty="0" smtClean="0"/>
              <a:t>Ventilation (</a:t>
            </a:r>
            <a:r>
              <a:rPr lang="en-GB" sz="2000" i="1" dirty="0" smtClean="0"/>
              <a:t>natural vs HVAC; IAQ; standards; monitoring</a:t>
            </a:r>
            <a:r>
              <a:rPr lang="en-GB" sz="2000" dirty="0" smtClean="0"/>
              <a:t>)</a:t>
            </a:r>
          </a:p>
          <a:p>
            <a:pPr marL="342900" indent="-342900">
              <a:buFont typeface="+mj-lt"/>
              <a:buAutoNum type="arabicPeriod"/>
            </a:pPr>
            <a:r>
              <a:rPr lang="en-GB" sz="2000" dirty="0" smtClean="0"/>
              <a:t>Pathogen transmission and AMR (</a:t>
            </a:r>
            <a:r>
              <a:rPr lang="en-GB" sz="2000" i="1" dirty="0"/>
              <a:t>s</a:t>
            </a:r>
            <a:r>
              <a:rPr lang="en-GB" sz="2000" i="1" dirty="0" smtClean="0"/>
              <a:t>tewardship; environmental reservoirs</a:t>
            </a:r>
            <a:r>
              <a:rPr lang="en-GB" sz="2000" dirty="0" smtClean="0"/>
              <a:t>)</a:t>
            </a:r>
          </a:p>
          <a:p>
            <a:pPr marL="342900" indent="-342900">
              <a:buFont typeface="+mj-lt"/>
              <a:buAutoNum type="arabicPeriod"/>
            </a:pPr>
            <a:r>
              <a:rPr lang="en-GB" sz="2000" dirty="0" smtClean="0"/>
              <a:t>Hospital design (</a:t>
            </a:r>
            <a:r>
              <a:rPr lang="en-GB" sz="2000" i="1" dirty="0" smtClean="0"/>
              <a:t>single vs multi-bedded rooms; ward layout; size and space; theatres</a:t>
            </a:r>
            <a:r>
              <a:rPr lang="en-GB" sz="2000" dirty="0" smtClean="0"/>
              <a:t>) </a:t>
            </a:r>
          </a:p>
          <a:p>
            <a:pPr marL="342900" indent="-342900">
              <a:buFont typeface="+mj-lt"/>
              <a:buAutoNum type="arabicPeriod"/>
            </a:pPr>
            <a:r>
              <a:rPr lang="en-GB" sz="2000" dirty="0" smtClean="0"/>
              <a:t>COVID-19 (</a:t>
            </a:r>
            <a:r>
              <a:rPr lang="en-GB" sz="2000" i="1" dirty="0"/>
              <a:t>l</a:t>
            </a:r>
            <a:r>
              <a:rPr lang="en-GB" sz="2000" i="1" dirty="0" smtClean="0"/>
              <a:t>essons learned; surveillance; vaccination; PPE</a:t>
            </a:r>
            <a:r>
              <a:rPr lang="en-GB" sz="2000" dirty="0" smtClean="0"/>
              <a:t>)</a:t>
            </a:r>
          </a:p>
          <a:p>
            <a:pPr marL="342900" indent="-342900">
              <a:buFont typeface="+mj-lt"/>
              <a:buAutoNum type="arabicPeriod"/>
            </a:pPr>
            <a:r>
              <a:rPr lang="en-GB" sz="2000" dirty="0" smtClean="0"/>
              <a:t>Infection Prevention &amp; Control (</a:t>
            </a:r>
            <a:r>
              <a:rPr lang="en-GB" sz="2000" i="1" dirty="0"/>
              <a:t>h</a:t>
            </a:r>
            <a:r>
              <a:rPr lang="en-GB" sz="2000" i="1" dirty="0" smtClean="0"/>
              <a:t>and hygiene; cleaning &amp; decontamination; sterile services; human behaviours </a:t>
            </a:r>
            <a:r>
              <a:rPr lang="en-GB" sz="2000" i="1" dirty="0"/>
              <a:t>&amp;</a:t>
            </a:r>
            <a:r>
              <a:rPr lang="en-GB" sz="2000" i="1" dirty="0" smtClean="0"/>
              <a:t> ergonomics</a:t>
            </a:r>
            <a:r>
              <a:rPr lang="en-GB" sz="2000" dirty="0" smtClean="0"/>
              <a:t>)</a:t>
            </a:r>
          </a:p>
          <a:p>
            <a:pPr marL="342900" indent="-342900">
              <a:buFont typeface="+mj-lt"/>
              <a:buAutoNum type="arabicPeriod"/>
            </a:pPr>
            <a:r>
              <a:rPr lang="en-GB" sz="2000" dirty="0" smtClean="0"/>
              <a:t>Climate issues and conflicts with energy conservation</a:t>
            </a:r>
          </a:p>
          <a:p>
            <a:pPr marL="342900" indent="-342900">
              <a:buFont typeface="+mj-lt"/>
              <a:buAutoNum type="arabicPeriod"/>
            </a:pPr>
            <a:r>
              <a:rPr lang="en-GB" sz="2000" dirty="0" smtClean="0"/>
              <a:t>Risks from fire safety; medical gases; and electrical systems</a:t>
            </a:r>
            <a:endParaRPr lang="en-GB" dirty="0"/>
          </a:p>
        </p:txBody>
      </p:sp>
      <p:sp>
        <p:nvSpPr>
          <p:cNvPr id="4" name="TextBox 3"/>
          <p:cNvSpPr txBox="1"/>
          <p:nvPr/>
        </p:nvSpPr>
        <p:spPr>
          <a:xfrm>
            <a:off x="2375248" y="4797152"/>
            <a:ext cx="6768752" cy="1938992"/>
          </a:xfrm>
          <a:prstGeom prst="rect">
            <a:avLst/>
          </a:prstGeom>
          <a:noFill/>
        </p:spPr>
        <p:txBody>
          <a:bodyPr wrap="square" rtlCol="0">
            <a:spAutoFit/>
          </a:bodyPr>
          <a:lstStyle/>
          <a:p>
            <a:r>
              <a:rPr lang="en-GB" sz="2000" b="1" dirty="0" smtClean="0"/>
              <a:t>Additional topics:</a:t>
            </a:r>
          </a:p>
          <a:p>
            <a:endParaRPr lang="en-GB" sz="2000" b="1" dirty="0" smtClean="0"/>
          </a:p>
          <a:p>
            <a:r>
              <a:rPr lang="en-GB" sz="2000" dirty="0" smtClean="0"/>
              <a:t>Antimicrobial surfaces; Biofilm; Infection prevention ‘bundles’; Catheter care; </a:t>
            </a:r>
            <a:r>
              <a:rPr lang="en-GB" sz="2000" dirty="0"/>
              <a:t>P</a:t>
            </a:r>
            <a:r>
              <a:rPr lang="en-GB" sz="2000" dirty="0" smtClean="0"/>
              <a:t>rophylaxis; </a:t>
            </a:r>
            <a:r>
              <a:rPr lang="en-GB" sz="2000" dirty="0"/>
              <a:t>S</a:t>
            </a:r>
            <a:r>
              <a:rPr lang="en-GB" sz="2000" dirty="0" smtClean="0"/>
              <a:t>creening; Pests; </a:t>
            </a:r>
            <a:r>
              <a:rPr lang="en-GB" sz="2000" dirty="0"/>
              <a:t>L</a:t>
            </a:r>
            <a:r>
              <a:rPr lang="en-GB" sz="2000" dirty="0" smtClean="0"/>
              <a:t>inen &amp; laundry; Storage; Education &amp; Training; Surveillance; Pollution; Hospital building and renovation; Food &amp; drink hygiene, </a:t>
            </a:r>
            <a:r>
              <a:rPr lang="en-GB" sz="2000" dirty="0" err="1" smtClean="0"/>
              <a:t>etc</a:t>
            </a:r>
            <a:endParaRPr lang="en-GB" sz="2000" dirty="0"/>
          </a:p>
        </p:txBody>
      </p:sp>
    </p:spTree>
    <p:extLst>
      <p:ext uri="{BB962C8B-B14F-4D97-AF65-F5344CB8AC3E}">
        <p14:creationId xmlns:p14="http://schemas.microsoft.com/office/powerpoint/2010/main" val="414121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836712"/>
            <a:ext cx="4176464" cy="954107"/>
          </a:xfrm>
          <a:prstGeom prst="rect">
            <a:avLst/>
          </a:prstGeom>
          <a:noFill/>
        </p:spPr>
        <p:txBody>
          <a:bodyPr wrap="square" rtlCol="0">
            <a:spAutoFit/>
          </a:bodyPr>
          <a:lstStyle/>
          <a:p>
            <a:pPr algn="ctr"/>
            <a:r>
              <a:rPr lang="en-GB" sz="2800" b="1" dirty="0" smtClean="0">
                <a:solidFill>
                  <a:srgbClr val="002060"/>
                </a:solidFill>
                <a:latin typeface="+mn-lt"/>
              </a:rPr>
              <a:t>Novel technology for door handle design</a:t>
            </a:r>
            <a:endParaRPr lang="en-GB" sz="2800" b="1" dirty="0">
              <a:solidFill>
                <a:srgbClr val="002060"/>
              </a:solidFill>
              <a:latin typeface="+mn-lt"/>
            </a:endParaRPr>
          </a:p>
        </p:txBody>
      </p:sp>
      <p:sp>
        <p:nvSpPr>
          <p:cNvPr id="4" name="TextBox 3"/>
          <p:cNvSpPr txBox="1"/>
          <p:nvPr/>
        </p:nvSpPr>
        <p:spPr>
          <a:xfrm>
            <a:off x="323528" y="6237312"/>
            <a:ext cx="3816424" cy="369332"/>
          </a:xfrm>
          <a:prstGeom prst="rect">
            <a:avLst/>
          </a:prstGeom>
          <a:noFill/>
        </p:spPr>
        <p:txBody>
          <a:bodyPr wrap="square" rtlCol="0">
            <a:spAutoFit/>
          </a:bodyPr>
          <a:lstStyle/>
          <a:p>
            <a:r>
              <a:rPr lang="en-GB" b="1" i="1" dirty="0" smtClean="0">
                <a:latin typeface="+mn-lt"/>
              </a:rPr>
              <a:t>Muirhead E et al, J Hosp Infect 2017</a:t>
            </a:r>
            <a:endParaRPr lang="en-GB" b="1" i="1" dirty="0">
              <a:latin typeface="+mn-lt"/>
            </a:endParaRPr>
          </a:p>
        </p:txBody>
      </p:sp>
      <p:graphicFrame>
        <p:nvGraphicFramePr>
          <p:cNvPr id="5" name="Chart 4"/>
          <p:cNvGraphicFramePr/>
          <p:nvPr>
            <p:extLst>
              <p:ext uri="{D42A27DB-BD31-4B8C-83A1-F6EECF244321}">
                <p14:modId xmlns:p14="http://schemas.microsoft.com/office/powerpoint/2010/main" val="2773867421"/>
              </p:ext>
            </p:extLst>
          </p:nvPr>
        </p:nvGraphicFramePr>
        <p:xfrm>
          <a:off x="3275856" y="2348880"/>
          <a:ext cx="5868144" cy="4032448"/>
        </p:xfrm>
        <a:graphic>
          <a:graphicData uri="http://schemas.openxmlformats.org/drawingml/2006/chart">
            <c:chart xmlns:c="http://schemas.openxmlformats.org/drawingml/2006/chart" xmlns:r="http://schemas.openxmlformats.org/officeDocument/2006/relationships" r:id="rId2"/>
          </a:graphicData>
        </a:graphic>
      </p:graphicFrame>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60648"/>
            <a:ext cx="3744416" cy="364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2902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92080" y="1916832"/>
            <a:ext cx="3456384" cy="1938992"/>
          </a:xfrm>
          <a:prstGeom prst="rect">
            <a:avLst/>
          </a:prstGeom>
        </p:spPr>
        <p:txBody>
          <a:bodyPr wrap="square">
            <a:spAutoFit/>
          </a:bodyPr>
          <a:lstStyle/>
          <a:p>
            <a:r>
              <a:rPr lang="en-GB" sz="2000" dirty="0"/>
              <a:t>All assemblies between the floor, the walls and the ceiling </a:t>
            </a:r>
            <a:r>
              <a:rPr lang="en-GB" sz="2000" dirty="0" smtClean="0"/>
              <a:t>can </a:t>
            </a:r>
            <a:r>
              <a:rPr lang="en-GB" sz="2000" dirty="0"/>
              <a:t>be finished in a rounded form to prevent dust accumulation and facilitate </a:t>
            </a:r>
            <a:r>
              <a:rPr lang="en-GB" sz="2000" dirty="0" smtClean="0"/>
              <a:t>cleaning;</a:t>
            </a:r>
            <a:endParaRPr lang="en-GB" sz="2000" dirty="0"/>
          </a:p>
        </p:txBody>
      </p:sp>
      <p:sp>
        <p:nvSpPr>
          <p:cNvPr id="5" name="Rectangle 4"/>
          <p:cNvSpPr/>
          <p:nvPr/>
        </p:nvSpPr>
        <p:spPr>
          <a:xfrm>
            <a:off x="251520" y="301559"/>
            <a:ext cx="8496944" cy="954107"/>
          </a:xfrm>
          <a:prstGeom prst="rect">
            <a:avLst/>
          </a:prstGeom>
        </p:spPr>
        <p:txBody>
          <a:bodyPr wrap="square">
            <a:spAutoFit/>
          </a:bodyPr>
          <a:lstStyle/>
          <a:p>
            <a:pPr algn="ctr"/>
            <a:r>
              <a:rPr lang="en-GB" sz="2800" b="1" dirty="0" smtClean="0">
                <a:solidFill>
                  <a:srgbClr val="002060"/>
                </a:solidFill>
              </a:rPr>
              <a:t>Designing a hospital or healthcare facility that actively promotes well being as well as preventing infection</a:t>
            </a:r>
          </a:p>
        </p:txBody>
      </p:sp>
      <p:pic>
        <p:nvPicPr>
          <p:cNvPr id="6" name="Picture 5"/>
          <p:cNvPicPr>
            <a:picLocks noChangeAspect="1"/>
          </p:cNvPicPr>
          <p:nvPr/>
        </p:nvPicPr>
        <p:blipFill>
          <a:blip r:embed="rId3"/>
          <a:stretch>
            <a:fillRect/>
          </a:stretch>
        </p:blipFill>
        <p:spPr>
          <a:xfrm>
            <a:off x="338416" y="1607080"/>
            <a:ext cx="4896544" cy="3419926"/>
          </a:xfrm>
          <a:prstGeom prst="rect">
            <a:avLst/>
          </a:prstGeom>
        </p:spPr>
      </p:pic>
      <p:sp>
        <p:nvSpPr>
          <p:cNvPr id="7" name="TextBox 6"/>
          <p:cNvSpPr txBox="1"/>
          <p:nvPr/>
        </p:nvSpPr>
        <p:spPr>
          <a:xfrm>
            <a:off x="755576" y="1732166"/>
            <a:ext cx="2952328" cy="369332"/>
          </a:xfrm>
          <a:prstGeom prst="rect">
            <a:avLst/>
          </a:prstGeom>
          <a:noFill/>
        </p:spPr>
        <p:txBody>
          <a:bodyPr wrap="square" rtlCol="0">
            <a:spAutoFit/>
          </a:bodyPr>
          <a:lstStyle/>
          <a:p>
            <a:r>
              <a:rPr lang="en-GB" b="1" i="1" dirty="0" smtClean="0"/>
              <a:t>Photos from Sika solutions</a:t>
            </a:r>
            <a:endParaRPr lang="en-GB" b="1" i="1" dirty="0"/>
          </a:p>
        </p:txBody>
      </p:sp>
      <p:pic>
        <p:nvPicPr>
          <p:cNvPr id="8" name="Picture 7"/>
          <p:cNvPicPr>
            <a:picLocks noChangeAspect="1"/>
          </p:cNvPicPr>
          <p:nvPr/>
        </p:nvPicPr>
        <p:blipFill>
          <a:blip r:embed="rId4"/>
          <a:stretch>
            <a:fillRect/>
          </a:stretch>
        </p:blipFill>
        <p:spPr>
          <a:xfrm>
            <a:off x="5796136" y="4221088"/>
            <a:ext cx="2718048" cy="2172072"/>
          </a:xfrm>
          <a:prstGeom prst="rect">
            <a:avLst/>
          </a:prstGeom>
        </p:spPr>
      </p:pic>
      <p:sp>
        <p:nvSpPr>
          <p:cNvPr id="9" name="TextBox 8"/>
          <p:cNvSpPr txBox="1"/>
          <p:nvPr/>
        </p:nvSpPr>
        <p:spPr>
          <a:xfrm>
            <a:off x="251520" y="5157192"/>
            <a:ext cx="5184576" cy="1323439"/>
          </a:xfrm>
          <a:prstGeom prst="rect">
            <a:avLst/>
          </a:prstGeom>
          <a:noFill/>
        </p:spPr>
        <p:txBody>
          <a:bodyPr wrap="square" rtlCol="0">
            <a:spAutoFit/>
          </a:bodyPr>
          <a:lstStyle/>
          <a:p>
            <a:r>
              <a:rPr lang="en-GB" sz="2000" dirty="0" smtClean="0"/>
              <a:t>A sharp interface between surfaces are more difficult to clean and will harbour dust and pathogenic microbes; but damaged surfaces also present a risk for reservoirs of microbial soil</a:t>
            </a:r>
            <a:endParaRPr lang="en-GB" sz="2000" dirty="0"/>
          </a:p>
        </p:txBody>
      </p:sp>
    </p:spTree>
    <p:extLst>
      <p:ext uri="{BB962C8B-B14F-4D97-AF65-F5344CB8AC3E}">
        <p14:creationId xmlns:p14="http://schemas.microsoft.com/office/powerpoint/2010/main" val="4148898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1398588" y="6278563"/>
            <a:ext cx="684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i="1">
                <a:latin typeface="Calibri" panose="020F0502020204030204" pitchFamily="34" charset="0"/>
              </a:rPr>
              <a:t>Vickery K et al, J Hosp Infect 2015; Fernando S et al, J Hosp Infect 2018  </a:t>
            </a:r>
          </a:p>
        </p:txBody>
      </p:sp>
      <p:pic>
        <p:nvPicPr>
          <p:cNvPr id="481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115888"/>
            <a:ext cx="70993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7">
            <a:extLst/>
          </p:cNvPr>
          <p:cNvSpPr txBox="1">
            <a:spLocks noChangeArrowheads="1"/>
          </p:cNvSpPr>
          <p:nvPr/>
        </p:nvSpPr>
        <p:spPr bwMode="auto">
          <a:xfrm>
            <a:off x="5076056" y="3862575"/>
            <a:ext cx="3528392" cy="1938337"/>
          </a:xfrm>
          <a:prstGeom prst="rect">
            <a:avLst/>
          </a:prstGeom>
          <a:noFill/>
          <a:ln w="9525">
            <a:noFill/>
            <a:miter lim="800000"/>
            <a:headEnd/>
            <a:tailEnd/>
          </a:ln>
        </p:spPr>
        <p:txBody>
          <a:bodyPr wrap="square">
            <a:spAutoFit/>
          </a:bodyPr>
          <a:lstStyle/>
          <a:p>
            <a:pPr eaLnBrk="1" hangingPunct="1">
              <a:spcBef>
                <a:spcPct val="50000"/>
              </a:spcBef>
              <a:defRPr/>
            </a:pPr>
            <a:r>
              <a:rPr lang="en-GB" sz="2400" b="1" i="1" dirty="0">
                <a:solidFill>
                  <a:srgbClr val="002060"/>
                </a:solidFill>
                <a:latin typeface="Calibri" pitchFamily="34" charset="0"/>
              </a:rPr>
              <a:t>Biofilms on hospital surfaces protect viable pathogens… </a:t>
            </a:r>
            <a:r>
              <a:rPr lang="en-GB" sz="2400" b="1" i="1" dirty="0" smtClean="0">
                <a:solidFill>
                  <a:srgbClr val="002060"/>
                </a:solidFill>
                <a:latin typeface="Calibri" pitchFamily="34" charset="0"/>
              </a:rPr>
              <a:t>so </a:t>
            </a:r>
            <a:r>
              <a:rPr lang="en-GB" sz="2400" b="1" i="1" dirty="0">
                <a:solidFill>
                  <a:srgbClr val="002060"/>
                </a:solidFill>
                <a:latin typeface="Calibri" pitchFamily="34" charset="0"/>
              </a:rPr>
              <a:t>disinfectant </a:t>
            </a:r>
            <a:r>
              <a:rPr lang="en-GB" sz="2400" b="1" i="1" dirty="0" smtClean="0">
                <a:solidFill>
                  <a:srgbClr val="002060"/>
                </a:solidFill>
                <a:latin typeface="Calibri" pitchFamily="34" charset="0"/>
              </a:rPr>
              <a:t>use could </a:t>
            </a:r>
            <a:r>
              <a:rPr lang="en-GB" sz="2400" b="1" i="1" dirty="0">
                <a:solidFill>
                  <a:srgbClr val="002060"/>
                </a:solidFill>
                <a:latin typeface="Calibri" pitchFamily="34" charset="0"/>
              </a:rPr>
              <a:t>release long lost </a:t>
            </a:r>
            <a:r>
              <a:rPr lang="en-GB" sz="2400" b="1" i="1" dirty="0" smtClean="0">
                <a:solidFill>
                  <a:srgbClr val="002060"/>
                </a:solidFill>
                <a:latin typeface="Calibri" pitchFamily="34" charset="0"/>
              </a:rPr>
              <a:t>friends</a:t>
            </a:r>
            <a:endParaRPr lang="en-GB" sz="2400" b="1" i="1" dirty="0">
              <a:solidFill>
                <a:srgbClr val="002060"/>
              </a:solidFill>
              <a:latin typeface="Calibri" pitchFamily="34" charset="0"/>
            </a:endParaRPr>
          </a:p>
        </p:txBody>
      </p:sp>
      <p:pic>
        <p:nvPicPr>
          <p:cNvPr id="48133" name="Picture 7" descr="Image result for picture of shower drai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860800"/>
            <a:ext cx="276225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644900"/>
            <a:ext cx="1728787"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101949"/>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p:cNvSpPr txBox="1">
            <a:spLocks noChangeArrowheads="1"/>
          </p:cNvSpPr>
          <p:nvPr/>
        </p:nvSpPr>
        <p:spPr bwMode="auto">
          <a:xfrm>
            <a:off x="603250" y="260350"/>
            <a:ext cx="81375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1">
                <a:latin typeface="Calibri" panose="020F0502020204030204" pitchFamily="34" charset="0"/>
              </a:rPr>
              <a:t>What’s in hard surface biofilm: ICU’s across the world</a:t>
            </a:r>
          </a:p>
          <a:p>
            <a:pPr eaLnBrk="1" hangingPunct="1">
              <a:spcBef>
                <a:spcPct val="0"/>
              </a:spcBef>
              <a:buFontTx/>
              <a:buNone/>
            </a:pPr>
            <a:endParaRPr lang="en-GB" altLang="en-US" sz="1800"/>
          </a:p>
        </p:txBody>
      </p:sp>
      <p:sp>
        <p:nvSpPr>
          <p:cNvPr id="50179" name="Rectangle 1"/>
          <p:cNvSpPr>
            <a:spLocks noChangeArrowheads="1"/>
          </p:cNvSpPr>
          <p:nvPr/>
        </p:nvSpPr>
        <p:spPr bwMode="auto">
          <a:xfrm>
            <a:off x="603250" y="5949950"/>
            <a:ext cx="818038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AU" altLang="en-US" sz="2000" b="1" i="1">
                <a:latin typeface="Calibri" panose="020F0502020204030204" pitchFamily="34" charset="0"/>
              </a:rPr>
              <a:t>UK samples contained more environmental flora and significantly less gut flora…..but WHY?  </a:t>
            </a:r>
            <a:r>
              <a:rPr lang="en-AU" altLang="en-US" sz="1800" b="1" i="1">
                <a:latin typeface="Calibri" panose="020F0502020204030204" pitchFamily="34" charset="0"/>
              </a:rPr>
              <a:t>Vickery K et al, 2018</a:t>
            </a:r>
            <a:endParaRPr lang="en-GB" altLang="en-US" sz="1800" b="1" i="1">
              <a:latin typeface="Calibri" panose="020F0502020204030204" pitchFamily="34" charset="0"/>
            </a:endParaRP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090" y="1030722"/>
            <a:ext cx="7128767"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884238"/>
            <a:ext cx="1447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288476"/>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3513138" y="1274763"/>
            <a:ext cx="52578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4400" b="1">
                <a:latin typeface="Calibri" panose="020F0502020204030204" pitchFamily="34" charset="0"/>
              </a:rPr>
              <a:t>Yes!</a:t>
            </a:r>
          </a:p>
          <a:p>
            <a:pPr algn="ctr" eaLnBrk="1" hangingPunct="1">
              <a:spcBef>
                <a:spcPct val="0"/>
              </a:spcBef>
              <a:buFontTx/>
              <a:buNone/>
            </a:pPr>
            <a:r>
              <a:rPr lang="en-GB" altLang="en-US" sz="2400" b="1">
                <a:solidFill>
                  <a:srgbClr val="FF0000"/>
                </a:solidFill>
                <a:latin typeface="Calibri" panose="020F0502020204030204" pitchFamily="34" charset="0"/>
              </a:rPr>
              <a:t>Resistant</a:t>
            </a:r>
            <a:r>
              <a:rPr lang="en-GB" altLang="en-US" sz="2400" b="1">
                <a:latin typeface="Calibri" panose="020F0502020204030204" pitchFamily="34" charset="0"/>
              </a:rPr>
              <a:t> pathogens are more common in healthcare environments regularly exposed to </a:t>
            </a:r>
            <a:r>
              <a:rPr lang="en-GB" altLang="en-US" sz="2400" b="1">
                <a:solidFill>
                  <a:srgbClr val="FF0000"/>
                </a:solidFill>
                <a:latin typeface="Calibri" panose="020F0502020204030204" pitchFamily="34" charset="0"/>
              </a:rPr>
              <a:t>disinfectants</a:t>
            </a:r>
          </a:p>
        </p:txBody>
      </p:sp>
      <p:sp>
        <p:nvSpPr>
          <p:cNvPr id="18435" name="Rectangle 6"/>
          <p:cNvSpPr>
            <a:spLocks noChangeArrowheads="1"/>
          </p:cNvSpPr>
          <p:nvPr/>
        </p:nvSpPr>
        <p:spPr bwMode="auto">
          <a:xfrm>
            <a:off x="107950" y="274638"/>
            <a:ext cx="8831263" cy="954087"/>
          </a:xfrm>
          <a:prstGeom prst="rect">
            <a:avLst/>
          </a:prstGeom>
          <a:noFill/>
          <a:ln w="9525">
            <a:noFill/>
            <a:miter lim="800000"/>
            <a:headEnd/>
            <a:tailEnd/>
          </a:ln>
        </p:spPr>
        <p:txBody>
          <a:bodyPr>
            <a:spAutoFit/>
          </a:bodyPr>
          <a:lstStyle/>
          <a:p>
            <a:pPr algn="ctr" eaLnBrk="1" hangingPunct="1">
              <a:defRPr/>
            </a:pPr>
            <a:r>
              <a:rPr lang="en-GB" altLang="en-US" sz="2800" b="1" dirty="0">
                <a:solidFill>
                  <a:schemeClr val="tx2">
                    <a:lumMod val="50000"/>
                  </a:schemeClr>
                </a:solidFill>
                <a:latin typeface="Calibri" pitchFamily="34" charset="0"/>
              </a:rPr>
              <a:t>Does routine exposure of hospital environment to disinfectant affect the hospital microbiome?</a:t>
            </a:r>
            <a:endParaRPr lang="en-GB" altLang="en-US" sz="2800" dirty="0">
              <a:solidFill>
                <a:schemeClr val="tx2">
                  <a:lumMod val="50000"/>
                </a:schemeClr>
              </a:solidFill>
              <a:latin typeface="Calibri" pitchFamily="34" charset="0"/>
            </a:endParaRPr>
          </a:p>
        </p:txBody>
      </p:sp>
      <p:pic>
        <p:nvPicPr>
          <p:cNvPr id="52228" name="Picture 2" descr="Image result for pretty hospital cleaner,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3" y="1412875"/>
            <a:ext cx="25654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1"/>
          <p:cNvSpPr>
            <a:spLocks noChangeArrowheads="1"/>
          </p:cNvSpPr>
          <p:nvPr/>
        </p:nvSpPr>
        <p:spPr bwMode="auto">
          <a:xfrm>
            <a:off x="3856038" y="31765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b="1" i="1">
                <a:latin typeface="Calibri" panose="020F0502020204030204" pitchFamily="34" charset="0"/>
              </a:rPr>
              <a:t>Kampf G, ‘Antiseptic Stewardship for Surface Disinfectants’, 2018</a:t>
            </a:r>
          </a:p>
        </p:txBody>
      </p:sp>
      <p:sp>
        <p:nvSpPr>
          <p:cNvPr id="52230" name="Rectangle 2"/>
          <p:cNvSpPr>
            <a:spLocks noChangeArrowheads="1"/>
          </p:cNvSpPr>
          <p:nvPr/>
        </p:nvSpPr>
        <p:spPr bwMode="auto">
          <a:xfrm>
            <a:off x="184150" y="4365625"/>
            <a:ext cx="579596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17059D"/>
                </a:solidFill>
                <a:latin typeface="Calibri" panose="020F0502020204030204" pitchFamily="34" charset="0"/>
              </a:rPr>
              <a:t>‘The traditional approach to hospital hygiene has been to sterilize surfaces as much as possible, but this kill-all approach isn’t working’</a:t>
            </a:r>
            <a:r>
              <a:rPr lang="en-GB" altLang="en-US" sz="2000" b="1">
                <a:latin typeface="Calibri" panose="020F0502020204030204" pitchFamily="34" charset="0"/>
              </a:rPr>
              <a:t> </a:t>
            </a:r>
          </a:p>
          <a:p>
            <a:pPr eaLnBrk="1" hangingPunct="1">
              <a:spcBef>
                <a:spcPct val="0"/>
              </a:spcBef>
              <a:buFontTx/>
              <a:buNone/>
            </a:pPr>
            <a:endParaRPr lang="en-GB" altLang="en-US" sz="1800" b="1" i="1">
              <a:latin typeface="Calibri" panose="020F0502020204030204" pitchFamily="34" charset="0"/>
            </a:endParaRPr>
          </a:p>
          <a:p>
            <a:pPr eaLnBrk="1" hangingPunct="1">
              <a:spcBef>
                <a:spcPct val="0"/>
              </a:spcBef>
              <a:buFontTx/>
              <a:buNone/>
            </a:pPr>
            <a:endParaRPr lang="en-GB" altLang="en-US" sz="1800" b="1" i="1">
              <a:latin typeface="Calibri" panose="020F0502020204030204" pitchFamily="34" charset="0"/>
            </a:endParaRPr>
          </a:p>
          <a:p>
            <a:pPr eaLnBrk="1" hangingPunct="1">
              <a:spcBef>
                <a:spcPct val="0"/>
              </a:spcBef>
              <a:buFontTx/>
              <a:buNone/>
            </a:pPr>
            <a:r>
              <a:rPr lang="en-GB" altLang="en-US" sz="1800" b="1" i="1">
                <a:latin typeface="Calibri" panose="020F0502020204030204" pitchFamily="34" charset="0"/>
              </a:rPr>
              <a:t>Mora M et al, ‘Microorganisms in confined habitats: intensive care units, operating rooms, cleanrooms and the international space station…’ Front Microbiol 2016; 7:1573</a:t>
            </a:r>
          </a:p>
        </p:txBody>
      </p:sp>
      <p:pic>
        <p:nvPicPr>
          <p:cNvPr id="5223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038" y="4546600"/>
            <a:ext cx="27051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32223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p:cNvSpPr txBox="1">
            <a:spLocks noChangeArrowheads="1"/>
          </p:cNvSpPr>
          <p:nvPr/>
        </p:nvSpPr>
        <p:spPr bwMode="auto">
          <a:xfrm>
            <a:off x="250825" y="5970588"/>
            <a:ext cx="8642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b="1" i="1" dirty="0">
                <a:latin typeface="Calibri" panose="020F0502020204030204" pitchFamily="34" charset="0"/>
                <a:cs typeface="Calibri" panose="020F0502020204030204" pitchFamily="34" charset="0"/>
              </a:rPr>
              <a:t>‘Manmade microbial resistances in built environments’,</a:t>
            </a:r>
          </a:p>
          <a:p>
            <a:pPr>
              <a:spcBef>
                <a:spcPct val="0"/>
              </a:spcBef>
              <a:buFontTx/>
              <a:buNone/>
            </a:pPr>
            <a:r>
              <a:rPr lang="en-GB" altLang="en-US" sz="1800" b="1" i="1" dirty="0" smtClean="0">
                <a:latin typeface="Calibri" panose="020F0502020204030204" pitchFamily="34" charset="0"/>
                <a:cs typeface="Calibri" panose="020F0502020204030204" pitchFamily="34" charset="0"/>
              </a:rPr>
              <a:t> </a:t>
            </a:r>
            <a:r>
              <a:rPr lang="en-GB" altLang="en-US" sz="1800" b="1" i="1" dirty="0" err="1" smtClean="0">
                <a:latin typeface="Calibri" panose="020F0502020204030204" pitchFamily="34" charset="0"/>
                <a:cs typeface="Calibri" panose="020F0502020204030204" pitchFamily="34" charset="0"/>
              </a:rPr>
              <a:t>Mahnert</a:t>
            </a:r>
            <a:r>
              <a:rPr lang="en-GB" altLang="en-US" sz="1800" b="1" i="1" dirty="0" smtClean="0">
                <a:latin typeface="Calibri" panose="020F0502020204030204" pitchFamily="34" charset="0"/>
                <a:cs typeface="Calibri" panose="020F0502020204030204" pitchFamily="34" charset="0"/>
              </a:rPr>
              <a:t> </a:t>
            </a:r>
            <a:r>
              <a:rPr lang="en-GB" altLang="en-US" sz="1800" b="1" i="1" dirty="0">
                <a:latin typeface="Calibri" panose="020F0502020204030204" pitchFamily="34" charset="0"/>
                <a:cs typeface="Calibri" panose="020F0502020204030204" pitchFamily="34" charset="0"/>
              </a:rPr>
              <a:t>A et al, Nature </a:t>
            </a:r>
            <a:r>
              <a:rPr lang="en-GB" altLang="en-US" sz="1800" b="1" i="1" dirty="0" err="1">
                <a:latin typeface="Calibri" panose="020F0502020204030204" pitchFamily="34" charset="0"/>
                <a:cs typeface="Calibri" panose="020F0502020204030204" pitchFamily="34" charset="0"/>
              </a:rPr>
              <a:t>Comm</a:t>
            </a:r>
            <a:r>
              <a:rPr lang="en-GB" altLang="en-US" sz="1800" b="1" i="1" dirty="0">
                <a:latin typeface="Calibri" panose="020F0502020204030204" pitchFamily="34" charset="0"/>
                <a:cs typeface="Calibri" panose="020F0502020204030204" pitchFamily="34" charset="0"/>
              </a:rPr>
              <a:t> 2019; 10: 968. </a:t>
            </a:r>
          </a:p>
        </p:txBody>
      </p:sp>
      <p:sp>
        <p:nvSpPr>
          <p:cNvPr id="54275" name="TextBox 2"/>
          <p:cNvSpPr txBox="1">
            <a:spLocks noChangeArrowheads="1"/>
          </p:cNvSpPr>
          <p:nvPr/>
        </p:nvSpPr>
        <p:spPr bwMode="auto">
          <a:xfrm>
            <a:off x="4881563" y="1123950"/>
            <a:ext cx="38877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b="1">
                <a:latin typeface="Calibri" panose="020F0502020204030204" pitchFamily="34" charset="0"/>
                <a:cs typeface="Calibri" panose="020F0502020204030204" pitchFamily="34" charset="0"/>
              </a:rPr>
              <a:t>‘Disinfectant use leads to loss of microbial diversity, which correlates with an increase in resistance among survivors.....’ </a:t>
            </a:r>
          </a:p>
        </p:txBody>
      </p:sp>
      <p:pic>
        <p:nvPicPr>
          <p:cNvPr id="54276" name="Picture 4" descr="ge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76250"/>
            <a:ext cx="4176712"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p:cNvSpPr>
            <a:spLocks noChangeArrowheads="1"/>
          </p:cNvSpPr>
          <p:nvPr/>
        </p:nvSpPr>
        <p:spPr bwMode="auto">
          <a:xfrm>
            <a:off x="4762500" y="4076700"/>
            <a:ext cx="4105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800" b="1">
                <a:latin typeface="Calibri" panose="020F0502020204030204" pitchFamily="34" charset="0"/>
                <a:cs typeface="Calibri" panose="020F0502020204030204" pitchFamily="34" charset="0"/>
              </a:rPr>
              <a:t>Nature abhors a vacuum</a:t>
            </a:r>
            <a:endParaRPr lang="en-GB" alt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7205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jetvac-professional"/>
          <p:cNvPicPr preferRelativeResize="0">
            <a:picLocks noChangeAspect="1" noChangeArrowheads="1"/>
          </p:cNvPicPr>
          <p:nvPr/>
        </p:nvPicPr>
        <p:blipFill>
          <a:blip r:embed="rId3" cstate="print"/>
          <a:srcRect/>
          <a:stretch>
            <a:fillRect/>
          </a:stretch>
        </p:blipFill>
        <p:spPr bwMode="auto">
          <a:xfrm>
            <a:off x="3132137" y="2636912"/>
            <a:ext cx="2124075" cy="2736850"/>
          </a:xfrm>
          <a:prstGeom prst="rect">
            <a:avLst/>
          </a:prstGeom>
          <a:noFill/>
        </p:spPr>
      </p:pic>
      <p:pic>
        <p:nvPicPr>
          <p:cNvPr id="47110" name="Picture 6" descr="R2d2lala.jpg">
            <a:hlinkClick r:id="rId4"/>
          </p:cNvPr>
          <p:cNvPicPr preferRelativeResize="0">
            <a:picLocks noChangeAspect="1" noChangeArrowheads="1"/>
          </p:cNvPicPr>
          <p:nvPr/>
        </p:nvPicPr>
        <p:blipFill>
          <a:blip r:embed="rId5" cstate="print"/>
          <a:srcRect/>
          <a:stretch>
            <a:fillRect/>
          </a:stretch>
        </p:blipFill>
        <p:spPr bwMode="auto">
          <a:xfrm>
            <a:off x="395536" y="4005064"/>
            <a:ext cx="1511300" cy="1657350"/>
          </a:xfrm>
          <a:prstGeom prst="rect">
            <a:avLst/>
          </a:prstGeom>
          <a:noFill/>
        </p:spPr>
      </p:pic>
      <p:sp>
        <p:nvSpPr>
          <p:cNvPr id="47111" name="Text Box 7"/>
          <p:cNvSpPr txBox="1">
            <a:spLocks noChangeArrowheads="1"/>
          </p:cNvSpPr>
          <p:nvPr/>
        </p:nvSpPr>
        <p:spPr bwMode="auto">
          <a:xfrm>
            <a:off x="2339975" y="620713"/>
            <a:ext cx="4248150" cy="646331"/>
          </a:xfrm>
          <a:prstGeom prst="rect">
            <a:avLst/>
          </a:prstGeom>
          <a:noFill/>
          <a:ln w="9525">
            <a:noFill/>
            <a:miter lim="800000"/>
            <a:headEnd/>
            <a:tailEnd/>
          </a:ln>
          <a:effectLst/>
        </p:spPr>
        <p:txBody>
          <a:bodyPr>
            <a:spAutoFit/>
          </a:bodyPr>
          <a:lstStyle/>
          <a:p>
            <a:pPr>
              <a:spcBef>
                <a:spcPct val="50000"/>
              </a:spcBef>
            </a:pPr>
            <a:r>
              <a:rPr lang="en-GB" sz="3600" b="1" i="1" dirty="0">
                <a:solidFill>
                  <a:srgbClr val="002060"/>
                </a:solidFill>
              </a:rPr>
              <a:t>Just a quick blast…</a:t>
            </a:r>
          </a:p>
        </p:txBody>
      </p:sp>
      <p:pic>
        <p:nvPicPr>
          <p:cNvPr id="47112" name="Picture 8"/>
          <p:cNvPicPr preferRelativeResize="0">
            <a:picLocks noChangeAspect="1" noChangeArrowheads="1"/>
          </p:cNvPicPr>
          <p:nvPr/>
        </p:nvPicPr>
        <p:blipFill>
          <a:blip r:embed="rId6" cstate="print"/>
          <a:srcRect/>
          <a:stretch>
            <a:fillRect/>
          </a:stretch>
        </p:blipFill>
        <p:spPr bwMode="auto">
          <a:xfrm>
            <a:off x="323850" y="260350"/>
            <a:ext cx="1871663" cy="1663700"/>
          </a:xfrm>
          <a:prstGeom prst="rect">
            <a:avLst/>
          </a:prstGeom>
          <a:noFill/>
          <a:ln w="9525">
            <a:noFill/>
            <a:miter lim="800000"/>
            <a:headEnd/>
            <a:tailEnd/>
          </a:ln>
          <a:effectLst/>
        </p:spPr>
      </p:pic>
      <p:pic>
        <p:nvPicPr>
          <p:cNvPr id="47113" name="Picture 9"/>
          <p:cNvPicPr preferRelativeResize="0">
            <a:picLocks noChangeAspect="1" noChangeArrowheads="1"/>
          </p:cNvPicPr>
          <p:nvPr/>
        </p:nvPicPr>
        <p:blipFill>
          <a:blip r:embed="rId7" cstate="print"/>
          <a:srcRect/>
          <a:stretch>
            <a:fillRect/>
          </a:stretch>
        </p:blipFill>
        <p:spPr bwMode="auto">
          <a:xfrm>
            <a:off x="323850" y="1916113"/>
            <a:ext cx="1871663" cy="1152525"/>
          </a:xfrm>
          <a:prstGeom prst="rect">
            <a:avLst/>
          </a:prstGeom>
          <a:noFill/>
          <a:ln w="9525">
            <a:noFill/>
            <a:miter lim="800000"/>
            <a:headEnd/>
            <a:tailEnd/>
          </a:ln>
          <a:effectLst/>
        </p:spPr>
      </p:pic>
      <p:pic>
        <p:nvPicPr>
          <p:cNvPr id="47114" name="Picture 10" descr="Q10"/>
          <p:cNvPicPr preferRelativeResize="0">
            <a:picLocks noChangeAspect="1" noChangeArrowheads="1"/>
          </p:cNvPicPr>
          <p:nvPr/>
        </p:nvPicPr>
        <p:blipFill>
          <a:blip r:embed="rId8" cstate="print"/>
          <a:srcRect/>
          <a:stretch>
            <a:fillRect/>
          </a:stretch>
        </p:blipFill>
        <p:spPr bwMode="auto">
          <a:xfrm>
            <a:off x="1547812" y="1844824"/>
            <a:ext cx="1584325" cy="2952750"/>
          </a:xfrm>
          <a:prstGeom prst="rect">
            <a:avLst/>
          </a:prstGeom>
          <a:noFill/>
        </p:spPr>
      </p:pic>
      <p:pic>
        <p:nvPicPr>
          <p:cNvPr id="47119" name="Picture 15" descr="IPT-Intelligent-Room-Sterilization-System"/>
          <p:cNvPicPr>
            <a:picLocks noChangeAspect="1" noChangeArrowheads="1"/>
          </p:cNvPicPr>
          <p:nvPr/>
        </p:nvPicPr>
        <p:blipFill>
          <a:blip r:embed="rId9" cstate="print"/>
          <a:srcRect/>
          <a:stretch>
            <a:fillRect/>
          </a:stretch>
        </p:blipFill>
        <p:spPr bwMode="auto">
          <a:xfrm>
            <a:off x="6732588" y="188913"/>
            <a:ext cx="1943868" cy="3613150"/>
          </a:xfrm>
          <a:prstGeom prst="rect">
            <a:avLst/>
          </a:prstGeom>
          <a:noFill/>
        </p:spPr>
      </p:pic>
      <p:pic>
        <p:nvPicPr>
          <p:cNvPr id="47120" name="Picture 16" descr="Tardis"/>
          <p:cNvPicPr>
            <a:picLocks noChangeAspect="1" noChangeArrowheads="1"/>
          </p:cNvPicPr>
          <p:nvPr/>
        </p:nvPicPr>
        <p:blipFill>
          <a:blip r:embed="rId10" cstate="print"/>
          <a:srcRect/>
          <a:stretch>
            <a:fillRect/>
          </a:stretch>
        </p:blipFill>
        <p:spPr bwMode="auto">
          <a:xfrm>
            <a:off x="5364163" y="1484313"/>
            <a:ext cx="1511300" cy="3097212"/>
          </a:xfrm>
          <a:prstGeom prst="rect">
            <a:avLst/>
          </a:prstGeom>
          <a:noFill/>
        </p:spPr>
      </p:pic>
      <p:pic>
        <p:nvPicPr>
          <p:cNvPr id="47123" name="Picture 19" descr="The Germ Genie"/>
          <p:cNvPicPr>
            <a:picLocks noChangeAspect="1" noChangeArrowheads="1"/>
          </p:cNvPicPr>
          <p:nvPr/>
        </p:nvPicPr>
        <p:blipFill>
          <a:blip r:embed="rId11" cstate="print"/>
          <a:srcRect/>
          <a:stretch>
            <a:fillRect/>
          </a:stretch>
        </p:blipFill>
        <p:spPr bwMode="auto">
          <a:xfrm>
            <a:off x="6659563" y="4292600"/>
            <a:ext cx="2143125" cy="1524000"/>
          </a:xfrm>
          <a:prstGeom prst="rect">
            <a:avLst/>
          </a:prstGeom>
          <a:noFill/>
        </p:spPr>
      </p:pic>
      <p:sp>
        <p:nvSpPr>
          <p:cNvPr id="47125" name="Rectangle 21"/>
          <p:cNvSpPr>
            <a:spLocks noChangeArrowheads="1"/>
          </p:cNvSpPr>
          <p:nvPr/>
        </p:nvSpPr>
        <p:spPr bwMode="auto">
          <a:xfrm>
            <a:off x="971550" y="5949950"/>
            <a:ext cx="6651052" cy="646331"/>
          </a:xfrm>
          <a:prstGeom prst="rect">
            <a:avLst/>
          </a:prstGeom>
          <a:noFill/>
          <a:ln w="9525">
            <a:noFill/>
            <a:miter lim="800000"/>
            <a:headEnd/>
            <a:tailEnd/>
          </a:ln>
          <a:effectLst/>
        </p:spPr>
        <p:txBody>
          <a:bodyPr wrap="none">
            <a:spAutoFit/>
          </a:bodyPr>
          <a:lstStyle/>
          <a:p>
            <a:r>
              <a:rPr lang="cy-GB" b="1" dirty="0"/>
              <a:t>The efficacy of any cleaning/disinfectant agent tested is dependent</a:t>
            </a:r>
          </a:p>
          <a:p>
            <a:r>
              <a:rPr lang="cy-GB" b="1" dirty="0"/>
              <a:t> on physical action....      </a:t>
            </a:r>
            <a:r>
              <a:rPr lang="cy-GB" b="1" dirty="0" smtClean="0"/>
              <a:t> </a:t>
            </a:r>
            <a:r>
              <a:rPr lang="cy-GB" b="1" i="1" dirty="0"/>
              <a:t>Alfa MJ et al, BMC Infect Dis 2010, 10: 268</a:t>
            </a:r>
            <a:endParaRPr lang="en-GB" b="1" i="1" dirty="0"/>
          </a:p>
        </p:txBody>
      </p:sp>
    </p:spTree>
    <p:extLst>
      <p:ext uri="{BB962C8B-B14F-4D97-AF65-F5344CB8AC3E}">
        <p14:creationId xmlns:p14="http://schemas.microsoft.com/office/powerpoint/2010/main" val="5151095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photo of MEDICAL EQUIPMENT">
            <a:hlinkClick r:id="rId3"/>
          </p:cNvPr>
          <p:cNvSpPr>
            <a:spLocks noChangeAspect="1" noChangeArrowheads="1"/>
          </p:cNvSpPr>
          <p:nvPr/>
        </p:nvSpPr>
        <p:spPr bwMode="auto">
          <a:xfrm>
            <a:off x="155575" y="-1096963"/>
            <a:ext cx="2857500" cy="2286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Image result for photo of MEDICAL EQUIPMENT">
            <a:hlinkClick r:id="rId3"/>
          </p:cNvPr>
          <p:cNvSpPr>
            <a:spLocks noChangeAspect="1" noChangeArrowheads="1"/>
          </p:cNvSpPr>
          <p:nvPr/>
        </p:nvSpPr>
        <p:spPr bwMode="auto">
          <a:xfrm>
            <a:off x="307975" y="-944563"/>
            <a:ext cx="2857500" cy="2286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46" name="Picture 6" descr="Related 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6" y="198437"/>
            <a:ext cx="8880920" cy="56788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5576" y="6093296"/>
            <a:ext cx="8880920" cy="646331"/>
          </a:xfrm>
          <a:prstGeom prst="rect">
            <a:avLst/>
          </a:prstGeom>
          <a:noFill/>
        </p:spPr>
        <p:txBody>
          <a:bodyPr wrap="square" rtlCol="0">
            <a:spAutoFit/>
          </a:bodyPr>
          <a:lstStyle/>
          <a:p>
            <a:r>
              <a:rPr lang="en-GB" b="1" i="1" dirty="0" smtClean="0"/>
              <a:t>Anderson RE et al,</a:t>
            </a:r>
            <a:r>
              <a:rPr lang="en-US" b="1" i="1" dirty="0"/>
              <a:t> </a:t>
            </a:r>
            <a:r>
              <a:rPr lang="en-US" b="1" i="1" dirty="0" smtClean="0"/>
              <a:t>‘Cleanliness </a:t>
            </a:r>
            <a:r>
              <a:rPr lang="en-US" b="1" i="1" dirty="0"/>
              <a:t>audit of clinical surfaces and equipment: who cleans what</a:t>
            </a:r>
            <a:r>
              <a:rPr lang="en-US" b="1" i="1" dirty="0" smtClean="0"/>
              <a:t>?’ </a:t>
            </a:r>
          </a:p>
          <a:p>
            <a:r>
              <a:rPr lang="en-US" b="1" i="1" dirty="0"/>
              <a:t> </a:t>
            </a:r>
            <a:r>
              <a:rPr lang="en-US" b="1" i="1" dirty="0" smtClean="0"/>
              <a:t>                                                                                                      J </a:t>
            </a:r>
            <a:r>
              <a:rPr lang="en-US" b="1" i="1" dirty="0" err="1"/>
              <a:t>Hosp</a:t>
            </a:r>
            <a:r>
              <a:rPr lang="en-US" b="1" i="1" dirty="0"/>
              <a:t> Infect </a:t>
            </a:r>
            <a:r>
              <a:rPr lang="en-US" b="1" i="1" dirty="0" smtClean="0"/>
              <a:t>2011</a:t>
            </a:r>
            <a:r>
              <a:rPr lang="en-GB" b="1" i="1" dirty="0" smtClean="0"/>
              <a:t>; </a:t>
            </a:r>
            <a:r>
              <a:rPr lang="en-US" b="1" i="1" dirty="0" smtClean="0"/>
              <a:t>78</a:t>
            </a:r>
            <a:r>
              <a:rPr lang="en-US" b="1" i="1" dirty="0"/>
              <a:t>: </a:t>
            </a:r>
            <a:r>
              <a:rPr lang="en-US" b="1" i="1" dirty="0" smtClean="0"/>
              <a:t>178-181</a:t>
            </a:r>
            <a:endParaRPr lang="en-GB" b="1" i="1" dirty="0"/>
          </a:p>
        </p:txBody>
      </p:sp>
    </p:spTree>
    <p:extLst>
      <p:ext uri="{BB962C8B-B14F-4D97-AF65-F5344CB8AC3E}">
        <p14:creationId xmlns:p14="http://schemas.microsoft.com/office/powerpoint/2010/main" val="24524389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7544" y="279259"/>
            <a:ext cx="2146934" cy="2592288"/>
          </a:xfrm>
          <a:prstGeom prst="rect">
            <a:avLst/>
          </a:prstGeom>
        </p:spPr>
      </p:pic>
      <p:pic>
        <p:nvPicPr>
          <p:cNvPr id="4" name="Picture 3"/>
          <p:cNvPicPr>
            <a:picLocks noChangeAspect="1"/>
          </p:cNvPicPr>
          <p:nvPr/>
        </p:nvPicPr>
        <p:blipFill>
          <a:blip r:embed="rId4"/>
          <a:stretch>
            <a:fillRect/>
          </a:stretch>
        </p:blipFill>
        <p:spPr>
          <a:xfrm>
            <a:off x="1259632" y="2985840"/>
            <a:ext cx="5256584" cy="1394395"/>
          </a:xfrm>
          <a:prstGeom prst="rect">
            <a:avLst/>
          </a:prstGeom>
        </p:spPr>
      </p:pic>
      <p:sp>
        <p:nvSpPr>
          <p:cNvPr id="5" name="TextBox 4"/>
          <p:cNvSpPr txBox="1"/>
          <p:nvPr/>
        </p:nvSpPr>
        <p:spPr>
          <a:xfrm>
            <a:off x="2777628" y="393131"/>
            <a:ext cx="5832648" cy="954107"/>
          </a:xfrm>
          <a:prstGeom prst="rect">
            <a:avLst/>
          </a:prstGeom>
          <a:noFill/>
        </p:spPr>
        <p:txBody>
          <a:bodyPr wrap="square" rtlCol="0">
            <a:spAutoFit/>
          </a:bodyPr>
          <a:lstStyle/>
          <a:p>
            <a:pPr algn="ctr"/>
            <a:r>
              <a:rPr lang="en-GB" sz="2800" b="1" dirty="0" smtClean="0">
                <a:solidFill>
                  <a:srgbClr val="002060"/>
                </a:solidFill>
              </a:rPr>
              <a:t>Fire safety; medical gases; and electrical systems</a:t>
            </a:r>
            <a:endParaRPr lang="en-GB" sz="2800" b="1" dirty="0">
              <a:solidFill>
                <a:srgbClr val="002060"/>
              </a:solidFill>
            </a:endParaRPr>
          </a:p>
        </p:txBody>
      </p:sp>
      <p:pic>
        <p:nvPicPr>
          <p:cNvPr id="6" name="Picture 5"/>
          <p:cNvPicPr>
            <a:picLocks noChangeAspect="1"/>
          </p:cNvPicPr>
          <p:nvPr/>
        </p:nvPicPr>
        <p:blipFill>
          <a:blip r:embed="rId5"/>
          <a:stretch>
            <a:fillRect/>
          </a:stretch>
        </p:blipFill>
        <p:spPr>
          <a:xfrm>
            <a:off x="4491658" y="1575403"/>
            <a:ext cx="4256806" cy="2081056"/>
          </a:xfrm>
          <a:prstGeom prst="rect">
            <a:avLst/>
          </a:prstGeom>
        </p:spPr>
      </p:pic>
      <p:pic>
        <p:nvPicPr>
          <p:cNvPr id="8" name="Picture 7"/>
          <p:cNvPicPr>
            <a:picLocks noChangeAspect="1"/>
          </p:cNvPicPr>
          <p:nvPr/>
        </p:nvPicPr>
        <p:blipFill>
          <a:blip r:embed="rId6"/>
          <a:stretch>
            <a:fillRect/>
          </a:stretch>
        </p:blipFill>
        <p:spPr>
          <a:xfrm>
            <a:off x="5868144" y="4365104"/>
            <a:ext cx="3173646" cy="2383743"/>
          </a:xfrm>
          <a:prstGeom prst="rect">
            <a:avLst/>
          </a:prstGeom>
        </p:spPr>
      </p:pic>
      <p:sp>
        <p:nvSpPr>
          <p:cNvPr id="9" name="Rectangle 8"/>
          <p:cNvSpPr/>
          <p:nvPr/>
        </p:nvSpPr>
        <p:spPr>
          <a:xfrm>
            <a:off x="467544" y="4911949"/>
            <a:ext cx="4680520" cy="1631216"/>
          </a:xfrm>
          <a:prstGeom prst="rect">
            <a:avLst/>
          </a:prstGeom>
        </p:spPr>
        <p:txBody>
          <a:bodyPr wrap="square">
            <a:spAutoFit/>
          </a:bodyPr>
          <a:lstStyle/>
          <a:p>
            <a:r>
              <a:rPr lang="en-GB" sz="2000" dirty="0" smtClean="0"/>
              <a:t>‘Hairmyres </a:t>
            </a:r>
            <a:r>
              <a:rPr lang="en-GB" sz="2000" dirty="0"/>
              <a:t>Hospital: Fire </a:t>
            </a:r>
            <a:r>
              <a:rPr lang="en-GB" sz="2000" dirty="0" smtClean="0"/>
              <a:t>in COVID-19 intensive care unit prompts </a:t>
            </a:r>
            <a:r>
              <a:rPr lang="en-GB" sz="2000" dirty="0"/>
              <a:t>investigation as patients </a:t>
            </a:r>
            <a:r>
              <a:rPr lang="en-GB" sz="2000" dirty="0" smtClean="0"/>
              <a:t>diverted to other hospitals (30th </a:t>
            </a:r>
            <a:r>
              <a:rPr lang="en-GB" sz="2000" dirty="0"/>
              <a:t>October </a:t>
            </a:r>
            <a:r>
              <a:rPr lang="en-GB" sz="2000" dirty="0" smtClean="0"/>
              <a:t>2020);</a:t>
            </a:r>
            <a:r>
              <a:rPr lang="en-GB" sz="2000" dirty="0"/>
              <a:t> </a:t>
            </a:r>
            <a:r>
              <a:rPr lang="en-GB" sz="2000" dirty="0" smtClean="0"/>
              <a:t>the </a:t>
            </a:r>
            <a:r>
              <a:rPr lang="en-GB" sz="2000" dirty="0"/>
              <a:t>blaze </a:t>
            </a:r>
            <a:r>
              <a:rPr lang="en-GB" sz="2000" dirty="0" smtClean="0"/>
              <a:t>may have started after short-circuiting </a:t>
            </a:r>
            <a:r>
              <a:rPr lang="en-GB" sz="2000" dirty="0"/>
              <a:t>in a ventilator</a:t>
            </a:r>
            <a:r>
              <a:rPr lang="en-GB" sz="2000" dirty="0" smtClean="0"/>
              <a:t>.’</a:t>
            </a:r>
            <a:endParaRPr lang="en-GB" dirty="0"/>
          </a:p>
        </p:txBody>
      </p:sp>
    </p:spTree>
    <p:extLst>
      <p:ext uri="{BB962C8B-B14F-4D97-AF65-F5344CB8AC3E}">
        <p14:creationId xmlns:p14="http://schemas.microsoft.com/office/powerpoint/2010/main" val="2866315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p:cNvSpPr/>
          <p:nvPr/>
        </p:nvSpPr>
        <p:spPr>
          <a:xfrm>
            <a:off x="754856" y="2461022"/>
            <a:ext cx="7345363" cy="2376487"/>
          </a:xfrm>
          <a:prstGeom prst="wav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rgbClr val="333300"/>
                </a:solidFill>
                <a:latin typeface="Calibri" panose="020F0502020204030204" pitchFamily="34" charset="0"/>
                <a:cs typeface="Calibri" panose="020F0502020204030204" pitchFamily="34" charset="0"/>
              </a:rPr>
              <a:t>‘</a:t>
            </a:r>
            <a:r>
              <a:rPr lang="en-GB" sz="2800" b="1" i="1" dirty="0">
                <a:solidFill>
                  <a:srgbClr val="333300"/>
                </a:solidFill>
                <a:latin typeface="Calibri" panose="020F0502020204030204" pitchFamily="34" charset="0"/>
                <a:cs typeface="Calibri" panose="020F0502020204030204" pitchFamily="34" charset="0"/>
              </a:rPr>
              <a:t>The Randomised Controlled Double Blind Trial</a:t>
            </a:r>
            <a:r>
              <a:rPr lang="en-GB" sz="2800" dirty="0">
                <a:solidFill>
                  <a:srgbClr val="333300"/>
                </a:solidFill>
                <a:latin typeface="Calibri" panose="020F0502020204030204" pitchFamily="34" charset="0"/>
                <a:cs typeface="Calibri" panose="020F0502020204030204" pitchFamily="34" charset="0"/>
              </a:rPr>
              <a:t>’</a:t>
            </a:r>
          </a:p>
        </p:txBody>
      </p:sp>
      <p:sp>
        <p:nvSpPr>
          <p:cNvPr id="20483" name="TextBox 2"/>
          <p:cNvSpPr txBox="1">
            <a:spLocks noChangeArrowheads="1"/>
          </p:cNvSpPr>
          <p:nvPr/>
        </p:nvSpPr>
        <p:spPr bwMode="auto">
          <a:xfrm>
            <a:off x="611188" y="354013"/>
            <a:ext cx="7632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b="1" dirty="0" smtClean="0">
                <a:latin typeface="Calibri" panose="020F0502020204030204" pitchFamily="34" charset="0"/>
                <a:cs typeface="Calibri" panose="020F0502020204030204" pitchFamily="34" charset="0"/>
              </a:rPr>
              <a:t>We do not have </a:t>
            </a:r>
            <a:r>
              <a:rPr lang="en-GB" altLang="en-US" sz="2400" b="1" dirty="0">
                <a:latin typeface="Calibri" panose="020F0502020204030204" pitchFamily="34" charset="0"/>
                <a:cs typeface="Calibri" panose="020F0502020204030204" pitchFamily="34" charset="0"/>
              </a:rPr>
              <a:t>‘gold-standard’ evidence </a:t>
            </a:r>
            <a:r>
              <a:rPr lang="en-GB" altLang="en-US" sz="2400" b="1" dirty="0" smtClean="0">
                <a:latin typeface="Calibri" panose="020F0502020204030204" pitchFamily="34" charset="0"/>
                <a:cs typeface="Calibri" panose="020F0502020204030204" pitchFamily="34" charset="0"/>
              </a:rPr>
              <a:t>for much of what we do to prevent hospital-acquired infection</a:t>
            </a:r>
            <a:endParaRPr lang="en-GB" altLang="en-US" sz="2400" b="1" dirty="0">
              <a:latin typeface="Calibri" panose="020F0502020204030204" pitchFamily="34" charset="0"/>
              <a:cs typeface="Calibri" panose="020F0502020204030204" pitchFamily="34" charset="0"/>
            </a:endParaRPr>
          </a:p>
          <a:p>
            <a:pPr algn="ctr">
              <a:spcBef>
                <a:spcPct val="0"/>
              </a:spcBef>
              <a:buFontTx/>
              <a:buNone/>
            </a:pPr>
            <a:endParaRPr lang="en-GB" altLang="en-US" sz="2400" dirty="0">
              <a:latin typeface="Calibri" panose="020F0502020204030204" pitchFamily="34" charset="0"/>
              <a:cs typeface="Calibri" panose="020F0502020204030204" pitchFamily="34" charset="0"/>
            </a:endParaRPr>
          </a:p>
          <a:p>
            <a:pPr algn="ctr">
              <a:spcBef>
                <a:spcPct val="0"/>
              </a:spcBef>
              <a:buFontTx/>
              <a:buNone/>
            </a:pPr>
            <a:r>
              <a:rPr lang="en-GB" altLang="en-US" sz="2400" dirty="0" smtClean="0">
                <a:latin typeface="Calibri" panose="020F0502020204030204" pitchFamily="34" charset="0"/>
                <a:cs typeface="Calibri" panose="020F0502020204030204" pitchFamily="34" charset="0"/>
              </a:rPr>
              <a:t>Outbreaks happen. They cannot be ‘controlled’; ‘blinded’ or ‘randomised’. </a:t>
            </a:r>
            <a:endParaRPr lang="en-GB" altLang="en-US" sz="2400" dirty="0">
              <a:latin typeface="Calibri" panose="020F0502020204030204" pitchFamily="34" charset="0"/>
              <a:cs typeface="Calibri" panose="020F0502020204030204" pitchFamily="34" charset="0"/>
            </a:endParaRPr>
          </a:p>
        </p:txBody>
      </p:sp>
      <p:sp>
        <p:nvSpPr>
          <p:cNvPr id="20484" name="TextBox 3"/>
          <p:cNvSpPr txBox="1">
            <a:spLocks noChangeArrowheads="1"/>
          </p:cNvSpPr>
          <p:nvPr/>
        </p:nvSpPr>
        <p:spPr bwMode="auto">
          <a:xfrm>
            <a:off x="395287" y="4990996"/>
            <a:ext cx="8064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dirty="0">
                <a:latin typeface="Calibri" panose="020F0502020204030204" pitchFamily="34" charset="0"/>
                <a:cs typeface="Calibri" panose="020F0502020204030204" pitchFamily="34" charset="0"/>
              </a:rPr>
              <a:t>I</a:t>
            </a:r>
            <a:r>
              <a:rPr lang="en-GB" altLang="en-US" sz="2400" dirty="0" smtClean="0">
                <a:latin typeface="Calibri" panose="020F0502020204030204" pitchFamily="34" charset="0"/>
                <a:cs typeface="Calibri" panose="020F0502020204030204" pitchFamily="34" charset="0"/>
              </a:rPr>
              <a:t>nfection </a:t>
            </a:r>
            <a:r>
              <a:rPr lang="en-GB" altLang="en-US" sz="2400" dirty="0">
                <a:latin typeface="Calibri" panose="020F0502020204030204" pitchFamily="34" charset="0"/>
                <a:cs typeface="Calibri" panose="020F0502020204030204" pitchFamily="34" charset="0"/>
              </a:rPr>
              <a:t>prevention </a:t>
            </a:r>
            <a:r>
              <a:rPr lang="en-GB" altLang="en-US" sz="2400" dirty="0" smtClean="0">
                <a:latin typeface="Calibri" panose="020F0502020204030204" pitchFamily="34" charset="0"/>
                <a:cs typeface="Calibri" panose="020F0502020204030204" pitchFamily="34" charset="0"/>
              </a:rPr>
              <a:t>and control activities do not usually conform </a:t>
            </a:r>
            <a:r>
              <a:rPr lang="en-GB" altLang="en-US" sz="2400" dirty="0">
                <a:latin typeface="Calibri" panose="020F0502020204030204" pitchFamily="34" charset="0"/>
                <a:cs typeface="Calibri" panose="020F0502020204030204" pitchFamily="34" charset="0"/>
              </a:rPr>
              <a:t>to the classic RCT; i</a:t>
            </a:r>
            <a:r>
              <a:rPr lang="en-GB" altLang="en-US" sz="2400" dirty="0" smtClean="0">
                <a:latin typeface="Calibri" panose="020F0502020204030204" pitchFamily="34" charset="0"/>
                <a:cs typeface="Calibri" panose="020F0502020204030204" pitchFamily="34" charset="0"/>
              </a:rPr>
              <a:t>ndeed, RCTs </a:t>
            </a:r>
            <a:r>
              <a:rPr lang="en-GB" altLang="en-US" sz="2400" dirty="0">
                <a:latin typeface="Calibri" panose="020F0502020204030204" pitchFamily="34" charset="0"/>
                <a:cs typeface="Calibri" panose="020F0502020204030204" pitchFamily="34" charset="0"/>
              </a:rPr>
              <a:t>pose an ethical</a:t>
            </a:r>
          </a:p>
          <a:p>
            <a:pPr algn="ctr">
              <a:spcBef>
                <a:spcPct val="0"/>
              </a:spcBef>
              <a:buFontTx/>
              <a:buNone/>
            </a:pPr>
            <a:r>
              <a:rPr lang="en-GB" altLang="en-US" sz="2400" dirty="0">
                <a:latin typeface="Calibri" panose="020F0502020204030204" pitchFamily="34" charset="0"/>
                <a:cs typeface="Calibri" panose="020F0502020204030204" pitchFamily="34" charset="0"/>
              </a:rPr>
              <a:t>challenge </a:t>
            </a:r>
            <a:r>
              <a:rPr lang="en-GB" altLang="en-US" sz="2400" dirty="0" smtClean="0">
                <a:latin typeface="Calibri" panose="020F0502020204030204" pitchFamily="34" charset="0"/>
                <a:cs typeface="Calibri" panose="020F0502020204030204" pitchFamily="34" charset="0"/>
              </a:rPr>
              <a:t>for </a:t>
            </a:r>
            <a:r>
              <a:rPr lang="en-GB" altLang="en-US" sz="2400" dirty="0">
                <a:latin typeface="Calibri" panose="020F0502020204030204" pitchFamily="34" charset="0"/>
                <a:cs typeface="Calibri" panose="020F0502020204030204" pitchFamily="34" charset="0"/>
              </a:rPr>
              <a:t>infection control research. </a:t>
            </a:r>
          </a:p>
        </p:txBody>
      </p:sp>
      <p:sp>
        <p:nvSpPr>
          <p:cNvPr id="20485" name="TextBox 4"/>
          <p:cNvSpPr txBox="1">
            <a:spLocks noChangeArrowheads="1"/>
          </p:cNvSpPr>
          <p:nvPr/>
        </p:nvSpPr>
        <p:spPr bwMode="auto">
          <a:xfrm>
            <a:off x="5003800" y="6381750"/>
            <a:ext cx="403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i="1">
                <a:latin typeface="Calibri" panose="020F0502020204030204" pitchFamily="34" charset="0"/>
                <a:cs typeface="Calibri" panose="020F0502020204030204" pitchFamily="34" charset="0"/>
              </a:rPr>
              <a:t>Dancer SJ &amp; Inkster T, J Hosp Infect, 2022</a:t>
            </a:r>
          </a:p>
        </p:txBody>
      </p:sp>
    </p:spTree>
    <p:extLst>
      <p:ext uri="{BB962C8B-B14F-4D97-AF65-F5344CB8AC3E}">
        <p14:creationId xmlns:p14="http://schemas.microsoft.com/office/powerpoint/2010/main" val="27372659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4"/>
          <p:cNvSpPr txBox="1">
            <a:spLocks noChangeArrowheads="1"/>
          </p:cNvSpPr>
          <p:nvPr/>
        </p:nvSpPr>
        <p:spPr bwMode="auto">
          <a:xfrm>
            <a:off x="1691680" y="1045076"/>
            <a:ext cx="7164388" cy="400110"/>
          </a:xfrm>
          <a:prstGeom prst="rect">
            <a:avLst/>
          </a:prstGeom>
          <a:noFill/>
          <a:ln w="9525">
            <a:noFill/>
            <a:miter lim="800000"/>
            <a:headEnd/>
            <a:tailEnd/>
          </a:ln>
        </p:spPr>
        <p:txBody>
          <a:bodyPr>
            <a:spAutoFit/>
          </a:bodyPr>
          <a:lstStyle/>
          <a:p>
            <a:pPr>
              <a:spcBef>
                <a:spcPct val="50000"/>
              </a:spcBef>
            </a:pPr>
            <a:r>
              <a:rPr lang="en-GB" b="1" i="1" dirty="0">
                <a:solidFill>
                  <a:schemeClr val="accent2"/>
                </a:solidFill>
              </a:rPr>
              <a:t>   </a:t>
            </a:r>
            <a:r>
              <a:rPr lang="en-GB" b="1" i="1" dirty="0" smtClean="0">
                <a:solidFill>
                  <a:schemeClr val="accent2"/>
                </a:solidFill>
              </a:rPr>
              <a:t>     </a:t>
            </a:r>
            <a:r>
              <a:rPr lang="en-GB" sz="2000" b="1" i="1" dirty="0" smtClean="0">
                <a:solidFill>
                  <a:srgbClr val="800000"/>
                </a:solidFill>
              </a:rPr>
              <a:t>Survival </a:t>
            </a:r>
            <a:r>
              <a:rPr lang="en-GB" sz="2000" b="1" i="1" dirty="0">
                <a:solidFill>
                  <a:srgbClr val="800000"/>
                </a:solidFill>
              </a:rPr>
              <a:t>time         </a:t>
            </a:r>
            <a:r>
              <a:rPr lang="en-GB" sz="2000" b="1" i="1" dirty="0" smtClean="0">
                <a:solidFill>
                  <a:srgbClr val="800000"/>
                </a:solidFill>
              </a:rPr>
              <a:t> Infectious </a:t>
            </a:r>
            <a:r>
              <a:rPr lang="en-GB" sz="2000" b="1" i="1" dirty="0">
                <a:solidFill>
                  <a:srgbClr val="800000"/>
                </a:solidFill>
              </a:rPr>
              <a:t>dose      </a:t>
            </a:r>
            <a:r>
              <a:rPr lang="en-GB" sz="2000" b="1" i="1" dirty="0" smtClean="0">
                <a:solidFill>
                  <a:srgbClr val="800000"/>
                </a:solidFill>
              </a:rPr>
              <a:t>       Reservoir </a:t>
            </a:r>
            <a:endParaRPr lang="en-GB" sz="2000" b="1" i="1" dirty="0">
              <a:solidFill>
                <a:srgbClr val="800000"/>
              </a:solidFill>
            </a:endParaRPr>
          </a:p>
        </p:txBody>
      </p:sp>
      <p:sp>
        <p:nvSpPr>
          <p:cNvPr id="17410" name="Text Box 5"/>
          <p:cNvSpPr txBox="1">
            <a:spLocks noChangeArrowheads="1"/>
          </p:cNvSpPr>
          <p:nvPr/>
        </p:nvSpPr>
        <p:spPr bwMode="auto">
          <a:xfrm>
            <a:off x="251520" y="1628800"/>
            <a:ext cx="8892480" cy="4093428"/>
          </a:xfrm>
          <a:prstGeom prst="rect">
            <a:avLst/>
          </a:prstGeom>
          <a:noFill/>
          <a:ln w="9525">
            <a:noFill/>
            <a:miter lim="800000"/>
            <a:headEnd/>
            <a:tailEnd/>
          </a:ln>
        </p:spPr>
        <p:txBody>
          <a:bodyPr wrap="square">
            <a:spAutoFit/>
          </a:bodyPr>
          <a:lstStyle/>
          <a:p>
            <a:pPr>
              <a:spcBef>
                <a:spcPct val="50000"/>
              </a:spcBef>
            </a:pPr>
            <a:r>
              <a:rPr lang="en-GB" sz="2000" b="1" dirty="0">
                <a:solidFill>
                  <a:srgbClr val="403152"/>
                </a:solidFill>
              </a:rPr>
              <a:t>MRSA                </a:t>
            </a:r>
            <a:r>
              <a:rPr lang="en-GB" sz="2000" b="1" dirty="0">
                <a:solidFill>
                  <a:srgbClr val="2A681C"/>
                </a:solidFill>
              </a:rPr>
              <a:t> </a:t>
            </a:r>
            <a:r>
              <a:rPr lang="en-GB" sz="2000" b="1" dirty="0" smtClean="0">
                <a:solidFill>
                  <a:srgbClr val="2A681C"/>
                </a:solidFill>
              </a:rPr>
              <a:t>     7 </a:t>
            </a:r>
            <a:r>
              <a:rPr lang="en-GB" sz="2000" b="1" dirty="0">
                <a:solidFill>
                  <a:srgbClr val="2A681C"/>
                </a:solidFill>
              </a:rPr>
              <a:t>days -7 </a:t>
            </a:r>
            <a:r>
              <a:rPr lang="en-GB" sz="2000" b="1" dirty="0" err="1">
                <a:solidFill>
                  <a:srgbClr val="2A681C"/>
                </a:solidFill>
              </a:rPr>
              <a:t>mths</a:t>
            </a:r>
            <a:r>
              <a:rPr lang="en-GB" sz="2000" b="1" dirty="0">
                <a:solidFill>
                  <a:srgbClr val="2A681C"/>
                </a:solidFill>
              </a:rPr>
              <a:t>          </a:t>
            </a:r>
            <a:r>
              <a:rPr lang="en-GB" sz="2000" b="1" dirty="0" smtClean="0">
                <a:solidFill>
                  <a:srgbClr val="2A681C"/>
                </a:solidFill>
              </a:rPr>
              <a:t>    </a:t>
            </a:r>
            <a:r>
              <a:rPr lang="en-GB" sz="2000" b="1" dirty="0" smtClean="0">
                <a:solidFill>
                  <a:srgbClr val="403152"/>
                </a:solidFill>
              </a:rPr>
              <a:t>4 cfus               </a:t>
            </a:r>
            <a:r>
              <a:rPr lang="en-GB" sz="2000" b="1" dirty="0" smtClean="0">
                <a:solidFill>
                  <a:srgbClr val="FF0000"/>
                </a:solidFill>
              </a:rPr>
              <a:t>Hand-touch</a:t>
            </a:r>
            <a:r>
              <a:rPr lang="en-GB" sz="2000" b="1" dirty="0">
                <a:solidFill>
                  <a:srgbClr val="FF0000"/>
                </a:solidFill>
              </a:rPr>
              <a:t>; dust; air</a:t>
            </a:r>
          </a:p>
          <a:p>
            <a:pPr>
              <a:spcBef>
                <a:spcPct val="50000"/>
              </a:spcBef>
            </a:pPr>
            <a:r>
              <a:rPr lang="en-GB" sz="2000" b="1" dirty="0">
                <a:solidFill>
                  <a:srgbClr val="403152"/>
                </a:solidFill>
              </a:rPr>
              <a:t>Acinetobacter   </a:t>
            </a:r>
            <a:r>
              <a:rPr lang="en-GB" sz="2000" b="1" dirty="0" smtClean="0">
                <a:solidFill>
                  <a:srgbClr val="403152"/>
                </a:solidFill>
              </a:rPr>
              <a:t>     </a:t>
            </a:r>
            <a:r>
              <a:rPr lang="en-GB" sz="2000" b="1" dirty="0" smtClean="0">
                <a:solidFill>
                  <a:srgbClr val="2A681C"/>
                </a:solidFill>
              </a:rPr>
              <a:t>3 </a:t>
            </a:r>
            <a:r>
              <a:rPr lang="en-GB" sz="2000" b="1" dirty="0">
                <a:solidFill>
                  <a:srgbClr val="2A681C"/>
                </a:solidFill>
              </a:rPr>
              <a:t>days </a:t>
            </a:r>
            <a:r>
              <a:rPr lang="en-GB" sz="2000" b="1" dirty="0" smtClean="0">
                <a:solidFill>
                  <a:srgbClr val="2A681C"/>
                </a:solidFill>
              </a:rPr>
              <a:t>- 5 </a:t>
            </a:r>
            <a:r>
              <a:rPr lang="en-GB" sz="2000" b="1" dirty="0" err="1">
                <a:solidFill>
                  <a:srgbClr val="2A681C"/>
                </a:solidFill>
              </a:rPr>
              <a:t>mths</a:t>
            </a:r>
            <a:r>
              <a:rPr lang="en-GB" sz="2000" b="1" dirty="0">
                <a:solidFill>
                  <a:srgbClr val="2A681C"/>
                </a:solidFill>
              </a:rPr>
              <a:t>       </a:t>
            </a:r>
            <a:r>
              <a:rPr lang="en-GB" sz="2000" b="1" dirty="0" smtClean="0">
                <a:solidFill>
                  <a:srgbClr val="2A681C"/>
                </a:solidFill>
              </a:rPr>
              <a:t>   </a:t>
            </a:r>
            <a:r>
              <a:rPr lang="en-GB" sz="2000" b="1" dirty="0" smtClean="0">
                <a:solidFill>
                  <a:srgbClr val="403152"/>
                </a:solidFill>
              </a:rPr>
              <a:t>250 cfus             </a:t>
            </a:r>
            <a:r>
              <a:rPr lang="en-GB" sz="2000" b="1" dirty="0" smtClean="0">
                <a:solidFill>
                  <a:srgbClr val="FF0000"/>
                </a:solidFill>
              </a:rPr>
              <a:t>Dust</a:t>
            </a:r>
            <a:r>
              <a:rPr lang="en-GB" sz="2000" b="1" dirty="0">
                <a:solidFill>
                  <a:srgbClr val="FF0000"/>
                </a:solidFill>
              </a:rPr>
              <a:t>; hand-touch; air</a:t>
            </a:r>
          </a:p>
          <a:p>
            <a:pPr>
              <a:spcBef>
                <a:spcPct val="50000"/>
              </a:spcBef>
            </a:pPr>
            <a:r>
              <a:rPr lang="en-GB" sz="2000" b="1" i="1" dirty="0">
                <a:solidFill>
                  <a:srgbClr val="403152"/>
                </a:solidFill>
              </a:rPr>
              <a:t>C.difficile </a:t>
            </a:r>
            <a:r>
              <a:rPr lang="en-GB" sz="2000" b="1" dirty="0">
                <a:solidFill>
                  <a:srgbClr val="403152"/>
                </a:solidFill>
              </a:rPr>
              <a:t>         </a:t>
            </a:r>
            <a:r>
              <a:rPr lang="en-GB" sz="2000" b="1" i="1" dirty="0">
                <a:solidFill>
                  <a:srgbClr val="403152"/>
                </a:solidFill>
              </a:rPr>
              <a:t> </a:t>
            </a:r>
            <a:r>
              <a:rPr lang="en-GB" sz="2000" b="1" i="1" dirty="0" smtClean="0">
                <a:solidFill>
                  <a:srgbClr val="403152"/>
                </a:solidFill>
              </a:rPr>
              <a:t>     </a:t>
            </a:r>
            <a:r>
              <a:rPr lang="en-GB" sz="2000" b="1" i="1" dirty="0" smtClean="0">
                <a:solidFill>
                  <a:srgbClr val="2A681C"/>
                </a:solidFill>
              </a:rPr>
              <a:t>&gt;</a:t>
            </a:r>
            <a:r>
              <a:rPr lang="en-GB" sz="2000" b="1" dirty="0">
                <a:solidFill>
                  <a:srgbClr val="2A681C"/>
                </a:solidFill>
              </a:rPr>
              <a:t>5 </a:t>
            </a:r>
            <a:r>
              <a:rPr lang="en-GB" sz="2000" b="1" dirty="0" err="1">
                <a:solidFill>
                  <a:srgbClr val="2A681C"/>
                </a:solidFill>
              </a:rPr>
              <a:t>mths</a:t>
            </a:r>
            <a:r>
              <a:rPr lang="en-GB" sz="2000" b="1" dirty="0">
                <a:solidFill>
                  <a:srgbClr val="2A681C"/>
                </a:solidFill>
              </a:rPr>
              <a:t>                    </a:t>
            </a:r>
            <a:r>
              <a:rPr lang="en-GB" sz="2000" b="1" dirty="0" smtClean="0">
                <a:solidFill>
                  <a:srgbClr val="2A681C"/>
                </a:solidFill>
              </a:rPr>
              <a:t>   </a:t>
            </a:r>
            <a:r>
              <a:rPr lang="en-GB" sz="2000" b="1" dirty="0" smtClean="0">
                <a:solidFill>
                  <a:srgbClr val="403152"/>
                </a:solidFill>
              </a:rPr>
              <a:t>7 </a:t>
            </a:r>
            <a:r>
              <a:rPr lang="en-GB" sz="2000" b="1" dirty="0">
                <a:solidFill>
                  <a:srgbClr val="403152"/>
                </a:solidFill>
              </a:rPr>
              <a:t>spores          </a:t>
            </a:r>
            <a:r>
              <a:rPr lang="en-GB" sz="2000" b="1" dirty="0" smtClean="0">
                <a:solidFill>
                  <a:srgbClr val="403152"/>
                </a:solidFill>
              </a:rPr>
              <a:t>   </a:t>
            </a:r>
            <a:r>
              <a:rPr lang="en-GB" sz="2000" b="1" dirty="0" smtClean="0">
                <a:solidFill>
                  <a:srgbClr val="FF0000"/>
                </a:solidFill>
              </a:rPr>
              <a:t>Air</a:t>
            </a:r>
            <a:r>
              <a:rPr lang="en-GB" sz="2000" b="1" dirty="0">
                <a:solidFill>
                  <a:srgbClr val="FF0000"/>
                </a:solidFill>
              </a:rPr>
              <a:t>; hand-touch; dust</a:t>
            </a:r>
          </a:p>
          <a:p>
            <a:pPr>
              <a:spcBef>
                <a:spcPct val="50000"/>
              </a:spcBef>
            </a:pPr>
            <a:r>
              <a:rPr lang="en-GB" sz="2000" b="1" dirty="0">
                <a:solidFill>
                  <a:srgbClr val="403152"/>
                </a:solidFill>
              </a:rPr>
              <a:t>VRE                    </a:t>
            </a:r>
            <a:r>
              <a:rPr lang="en-GB" sz="2000" b="1" dirty="0" smtClean="0">
                <a:solidFill>
                  <a:srgbClr val="403152"/>
                </a:solidFill>
              </a:rPr>
              <a:t>      </a:t>
            </a:r>
            <a:r>
              <a:rPr lang="en-GB" sz="2000" b="1" dirty="0" smtClean="0">
                <a:solidFill>
                  <a:srgbClr val="2A681C"/>
                </a:solidFill>
              </a:rPr>
              <a:t>5 </a:t>
            </a:r>
            <a:r>
              <a:rPr lang="en-GB" sz="2000" b="1" dirty="0">
                <a:solidFill>
                  <a:srgbClr val="2A681C"/>
                </a:solidFill>
              </a:rPr>
              <a:t>days </a:t>
            </a:r>
            <a:r>
              <a:rPr lang="en-GB" sz="2000" b="1" dirty="0" smtClean="0">
                <a:solidFill>
                  <a:srgbClr val="2A681C"/>
                </a:solidFill>
              </a:rPr>
              <a:t>- 4 </a:t>
            </a:r>
            <a:r>
              <a:rPr lang="en-GB" sz="2000" b="1" dirty="0" err="1">
                <a:solidFill>
                  <a:srgbClr val="2A681C"/>
                </a:solidFill>
              </a:rPr>
              <a:t>mths</a:t>
            </a:r>
            <a:r>
              <a:rPr lang="en-GB" sz="2000" b="1" dirty="0">
                <a:solidFill>
                  <a:srgbClr val="2A681C"/>
                </a:solidFill>
              </a:rPr>
              <a:t>     </a:t>
            </a:r>
            <a:r>
              <a:rPr lang="en-GB" sz="2000" b="1" dirty="0" smtClean="0">
                <a:solidFill>
                  <a:srgbClr val="2A681C"/>
                </a:solidFill>
              </a:rPr>
              <a:t>    </a:t>
            </a:r>
            <a:r>
              <a:rPr lang="en-GB" sz="2000" b="1" dirty="0">
                <a:solidFill>
                  <a:srgbClr val="403152"/>
                </a:solidFill>
              </a:rPr>
              <a:t>&lt;10</a:t>
            </a:r>
            <a:r>
              <a:rPr lang="en-GB" sz="2000" b="1" baseline="30000" dirty="0">
                <a:solidFill>
                  <a:srgbClr val="403152"/>
                </a:solidFill>
              </a:rPr>
              <a:t>3 </a:t>
            </a:r>
            <a:r>
              <a:rPr lang="en-GB" sz="2000" b="1" dirty="0" err="1" smtClean="0">
                <a:solidFill>
                  <a:srgbClr val="403152"/>
                </a:solidFill>
              </a:rPr>
              <a:t>cfus</a:t>
            </a:r>
            <a:r>
              <a:rPr lang="en-GB" sz="2000" b="1" dirty="0" smtClean="0">
                <a:solidFill>
                  <a:srgbClr val="403152"/>
                </a:solidFill>
              </a:rPr>
              <a:t>             </a:t>
            </a:r>
            <a:r>
              <a:rPr lang="en-GB" sz="2000" b="1" dirty="0" smtClean="0">
                <a:solidFill>
                  <a:srgbClr val="FF0000"/>
                </a:solidFill>
              </a:rPr>
              <a:t>Dust</a:t>
            </a:r>
            <a:r>
              <a:rPr lang="en-GB" sz="2000" b="1" dirty="0">
                <a:solidFill>
                  <a:srgbClr val="FF0000"/>
                </a:solidFill>
              </a:rPr>
              <a:t>; hand-touch; air</a:t>
            </a:r>
          </a:p>
          <a:p>
            <a:pPr>
              <a:spcBef>
                <a:spcPct val="50000"/>
              </a:spcBef>
            </a:pPr>
            <a:r>
              <a:rPr lang="en-GB" sz="2000" b="1" dirty="0">
                <a:solidFill>
                  <a:srgbClr val="403152"/>
                </a:solidFill>
              </a:rPr>
              <a:t>Norovirus          </a:t>
            </a:r>
            <a:r>
              <a:rPr lang="en-GB" sz="2000" b="1" dirty="0" smtClean="0">
                <a:solidFill>
                  <a:srgbClr val="403152"/>
                </a:solidFill>
              </a:rPr>
              <a:t>     </a:t>
            </a:r>
            <a:r>
              <a:rPr lang="en-GB" sz="2000" b="1" dirty="0" smtClean="0">
                <a:solidFill>
                  <a:srgbClr val="2A681C"/>
                </a:solidFill>
              </a:rPr>
              <a:t>8 </a:t>
            </a:r>
            <a:r>
              <a:rPr lang="en-GB" sz="2000" b="1" dirty="0">
                <a:solidFill>
                  <a:srgbClr val="2A681C"/>
                </a:solidFill>
              </a:rPr>
              <a:t>hours -7 days    </a:t>
            </a:r>
            <a:r>
              <a:rPr lang="en-GB" sz="2000" b="1" dirty="0" smtClean="0">
                <a:solidFill>
                  <a:srgbClr val="2A681C"/>
                </a:solidFill>
              </a:rPr>
              <a:t>    </a:t>
            </a:r>
            <a:r>
              <a:rPr lang="en-GB" sz="2000" b="1" dirty="0">
                <a:solidFill>
                  <a:srgbClr val="403152"/>
                </a:solidFill>
              </a:rPr>
              <a:t>&lt;20 virions        </a:t>
            </a:r>
            <a:r>
              <a:rPr lang="en-GB" sz="2000" b="1" dirty="0" smtClean="0">
                <a:solidFill>
                  <a:srgbClr val="403152"/>
                </a:solidFill>
              </a:rPr>
              <a:t>   </a:t>
            </a:r>
            <a:r>
              <a:rPr lang="en-GB" sz="2000" b="1" dirty="0" smtClean="0">
                <a:solidFill>
                  <a:srgbClr val="FF0000"/>
                </a:solidFill>
              </a:rPr>
              <a:t>Air</a:t>
            </a:r>
            <a:r>
              <a:rPr lang="en-GB" sz="2000" b="1" dirty="0">
                <a:solidFill>
                  <a:srgbClr val="FF0000"/>
                </a:solidFill>
              </a:rPr>
              <a:t>; </a:t>
            </a:r>
            <a:r>
              <a:rPr lang="en-GB" sz="2000" b="1" dirty="0" smtClean="0">
                <a:solidFill>
                  <a:srgbClr val="FF0000"/>
                </a:solidFill>
              </a:rPr>
              <a:t>hand-touch</a:t>
            </a:r>
          </a:p>
          <a:p>
            <a:pPr lvl="0">
              <a:spcBef>
                <a:spcPct val="50000"/>
              </a:spcBef>
            </a:pPr>
            <a:r>
              <a:rPr lang="en-GB" sz="2000" b="1" dirty="0" smtClean="0"/>
              <a:t>SARS-CoV-2 </a:t>
            </a:r>
            <a:r>
              <a:rPr lang="en-GB" sz="2000" b="1" i="1" dirty="0" smtClean="0"/>
              <a:t>           </a:t>
            </a:r>
            <a:r>
              <a:rPr lang="en-GB" altLang="en-US" sz="2000" b="1" dirty="0" smtClean="0">
                <a:solidFill>
                  <a:schemeClr val="accent3">
                    <a:lumMod val="50000"/>
                  </a:schemeClr>
                </a:solidFill>
              </a:rPr>
              <a:t>72 hours                    </a:t>
            </a:r>
            <a:r>
              <a:rPr lang="en-GB" altLang="en-US" sz="2000" b="1" dirty="0" smtClean="0">
                <a:solidFill>
                  <a:prstClr val="black"/>
                </a:solidFill>
              </a:rPr>
              <a:t>100 </a:t>
            </a:r>
            <a:r>
              <a:rPr lang="en-GB" altLang="en-US" sz="2000" b="1" dirty="0" err="1" smtClean="0">
                <a:solidFill>
                  <a:prstClr val="black"/>
                </a:solidFill>
              </a:rPr>
              <a:t>virions</a:t>
            </a:r>
            <a:r>
              <a:rPr lang="en-GB" altLang="en-US" sz="2000" b="1" dirty="0" smtClean="0">
                <a:solidFill>
                  <a:prstClr val="black"/>
                </a:solidFill>
              </a:rPr>
              <a:t>?        </a:t>
            </a:r>
            <a:r>
              <a:rPr lang="en-GB" altLang="en-US" sz="2000" b="1" dirty="0" smtClean="0">
                <a:solidFill>
                  <a:srgbClr val="FF0000"/>
                </a:solidFill>
              </a:rPr>
              <a:t>Air; </a:t>
            </a:r>
            <a:r>
              <a:rPr lang="en-GB" altLang="en-US" sz="2000" b="1" i="1" dirty="0" smtClean="0">
                <a:solidFill>
                  <a:srgbClr val="FF0000"/>
                </a:solidFill>
              </a:rPr>
              <a:t>hand-touch??</a:t>
            </a:r>
            <a:endParaRPr lang="en-GB" altLang="en-US" sz="2000" b="1" i="1" dirty="0">
              <a:solidFill>
                <a:srgbClr val="FF0000"/>
              </a:solidFill>
            </a:endParaRPr>
          </a:p>
          <a:p>
            <a:pPr lvl="0">
              <a:spcBef>
                <a:spcPct val="50000"/>
              </a:spcBef>
            </a:pPr>
            <a:r>
              <a:rPr lang="en-GB" sz="2000" b="1" i="1" dirty="0" smtClean="0"/>
              <a:t>E. </a:t>
            </a:r>
            <a:r>
              <a:rPr lang="en-GB" sz="2000" b="1" i="1" dirty="0"/>
              <a:t>c</a:t>
            </a:r>
            <a:r>
              <a:rPr lang="en-GB" sz="2000" b="1" i="1" dirty="0" smtClean="0"/>
              <a:t>oli                       </a:t>
            </a:r>
            <a:r>
              <a:rPr lang="en-GB" altLang="en-US" sz="2000" b="1" dirty="0" smtClean="0">
                <a:solidFill>
                  <a:schemeClr val="accent3">
                    <a:lumMod val="50000"/>
                  </a:schemeClr>
                </a:solidFill>
              </a:rPr>
              <a:t>12 </a:t>
            </a:r>
            <a:r>
              <a:rPr lang="en-GB" altLang="en-US" sz="2000" b="1" dirty="0">
                <a:solidFill>
                  <a:schemeClr val="accent3">
                    <a:lumMod val="50000"/>
                  </a:schemeClr>
                </a:solidFill>
              </a:rPr>
              <a:t>months             </a:t>
            </a:r>
            <a:r>
              <a:rPr lang="en-GB" altLang="en-US" sz="2000" b="1" dirty="0" smtClean="0">
                <a:solidFill>
                  <a:schemeClr val="accent3">
                    <a:lumMod val="50000"/>
                  </a:schemeClr>
                </a:solidFill>
              </a:rPr>
              <a:t>    </a:t>
            </a:r>
            <a:r>
              <a:rPr lang="en-GB" altLang="en-US" sz="2000" b="1" dirty="0" smtClean="0">
                <a:solidFill>
                  <a:prstClr val="black"/>
                </a:solidFill>
              </a:rPr>
              <a:t>10-10</a:t>
            </a:r>
            <a:r>
              <a:rPr lang="en-GB" altLang="en-US" sz="2000" b="1" baseline="30000" dirty="0" smtClean="0">
                <a:solidFill>
                  <a:prstClr val="black"/>
                </a:solidFill>
              </a:rPr>
              <a:t>6</a:t>
            </a:r>
            <a:r>
              <a:rPr lang="en-GB" altLang="en-US" sz="2000" b="1" dirty="0" smtClean="0">
                <a:solidFill>
                  <a:prstClr val="black"/>
                </a:solidFill>
              </a:rPr>
              <a:t> </a:t>
            </a:r>
            <a:r>
              <a:rPr lang="en-GB" altLang="en-US" sz="2000" b="1" dirty="0" err="1" smtClean="0">
                <a:solidFill>
                  <a:prstClr val="black"/>
                </a:solidFill>
              </a:rPr>
              <a:t>cfus</a:t>
            </a:r>
            <a:r>
              <a:rPr lang="en-GB" altLang="en-US" sz="2000" b="1" dirty="0" smtClean="0">
                <a:solidFill>
                  <a:prstClr val="black"/>
                </a:solidFill>
              </a:rPr>
              <a:t>         </a:t>
            </a:r>
            <a:r>
              <a:rPr lang="en-GB" altLang="en-US" sz="2000" b="1" dirty="0" smtClean="0">
                <a:solidFill>
                  <a:srgbClr val="FF0000"/>
                </a:solidFill>
              </a:rPr>
              <a:t>Water; hand-touch; air</a:t>
            </a:r>
          </a:p>
          <a:p>
            <a:pPr lvl="0">
              <a:spcBef>
                <a:spcPct val="50000"/>
              </a:spcBef>
            </a:pPr>
            <a:r>
              <a:rPr lang="en-GB" sz="2000" b="1" i="1" dirty="0" smtClean="0"/>
              <a:t>P. aeruginosa       </a:t>
            </a:r>
            <a:r>
              <a:rPr lang="en-GB" sz="2000" b="1" dirty="0" smtClean="0"/>
              <a:t> </a:t>
            </a:r>
            <a:r>
              <a:rPr lang="en-GB" sz="2000" b="1" dirty="0" smtClean="0">
                <a:solidFill>
                  <a:schemeClr val="accent3">
                    <a:lumMod val="50000"/>
                  </a:schemeClr>
                </a:solidFill>
              </a:rPr>
              <a:t>2 days-16 </a:t>
            </a:r>
            <a:r>
              <a:rPr lang="en-GB" sz="2000" b="1" dirty="0" err="1" smtClean="0">
                <a:solidFill>
                  <a:schemeClr val="accent3">
                    <a:lumMod val="50000"/>
                  </a:schemeClr>
                </a:solidFill>
              </a:rPr>
              <a:t>mths</a:t>
            </a:r>
            <a:r>
              <a:rPr lang="en-GB" sz="2000" b="1" dirty="0" smtClean="0"/>
              <a:t>          </a:t>
            </a:r>
            <a:r>
              <a:rPr lang="en-GB" altLang="en-US" sz="2000" b="1" dirty="0" smtClean="0">
                <a:solidFill>
                  <a:prstClr val="black"/>
                </a:solidFill>
              </a:rPr>
              <a:t>10-10</a:t>
            </a:r>
            <a:r>
              <a:rPr lang="en-GB" altLang="en-US" sz="2000" b="1" baseline="30000" dirty="0" smtClean="0">
                <a:solidFill>
                  <a:prstClr val="black"/>
                </a:solidFill>
              </a:rPr>
              <a:t>6</a:t>
            </a:r>
            <a:r>
              <a:rPr lang="en-GB" altLang="en-US" sz="2000" b="1" dirty="0" smtClean="0">
                <a:solidFill>
                  <a:prstClr val="black"/>
                </a:solidFill>
              </a:rPr>
              <a:t> </a:t>
            </a:r>
            <a:r>
              <a:rPr lang="en-GB" altLang="en-US" sz="2000" b="1" dirty="0">
                <a:solidFill>
                  <a:prstClr val="black"/>
                </a:solidFill>
              </a:rPr>
              <a:t>cfus </a:t>
            </a:r>
            <a:r>
              <a:rPr lang="en-GB" altLang="en-US" sz="2000" b="1" dirty="0" smtClean="0">
                <a:solidFill>
                  <a:prstClr val="black"/>
                </a:solidFill>
              </a:rPr>
              <a:t>        </a:t>
            </a:r>
            <a:r>
              <a:rPr lang="en-GB" altLang="en-US" sz="2000" b="1" dirty="0" smtClean="0">
                <a:solidFill>
                  <a:srgbClr val="FF0000"/>
                </a:solidFill>
              </a:rPr>
              <a:t>Water</a:t>
            </a:r>
            <a:r>
              <a:rPr lang="en-GB" altLang="en-US" sz="2000" b="1" dirty="0">
                <a:solidFill>
                  <a:srgbClr val="FF0000"/>
                </a:solidFill>
              </a:rPr>
              <a:t>; </a:t>
            </a:r>
            <a:r>
              <a:rPr lang="en-GB" altLang="en-US" sz="2000" b="1" dirty="0" smtClean="0">
                <a:solidFill>
                  <a:srgbClr val="FF0000"/>
                </a:solidFill>
              </a:rPr>
              <a:t>hand-touch; air</a:t>
            </a:r>
          </a:p>
          <a:p>
            <a:pPr lvl="0">
              <a:spcBef>
                <a:spcPct val="50000"/>
              </a:spcBef>
            </a:pPr>
            <a:r>
              <a:rPr lang="en-GB" altLang="en-US" sz="2000" b="1" dirty="0" smtClean="0"/>
              <a:t>Candida spp.        </a:t>
            </a:r>
            <a:r>
              <a:rPr lang="en-GB" altLang="en-US" sz="2000" b="1" dirty="0" smtClean="0">
                <a:solidFill>
                  <a:schemeClr val="accent3">
                    <a:lumMod val="50000"/>
                  </a:schemeClr>
                </a:solidFill>
              </a:rPr>
              <a:t>  1-120 days                       </a:t>
            </a:r>
            <a:r>
              <a:rPr lang="en-GB" altLang="en-US" sz="2000" b="1" dirty="0" smtClean="0"/>
              <a:t>?                      </a:t>
            </a:r>
            <a:r>
              <a:rPr lang="en-GB" altLang="en-US" sz="2000" b="1" dirty="0" smtClean="0">
                <a:solidFill>
                  <a:srgbClr val="FF0000"/>
                </a:solidFill>
              </a:rPr>
              <a:t>Dust; hand-touch; air </a:t>
            </a:r>
            <a:endParaRPr lang="en-GB" sz="2000" b="1" i="1" dirty="0"/>
          </a:p>
        </p:txBody>
      </p:sp>
      <p:sp>
        <p:nvSpPr>
          <p:cNvPr id="17411" name="Rectangle 11"/>
          <p:cNvSpPr>
            <a:spLocks noChangeArrowheads="1"/>
          </p:cNvSpPr>
          <p:nvPr/>
        </p:nvSpPr>
        <p:spPr bwMode="auto">
          <a:xfrm>
            <a:off x="254386" y="188640"/>
            <a:ext cx="5832475" cy="519113"/>
          </a:xfrm>
          <a:prstGeom prst="rect">
            <a:avLst/>
          </a:prstGeom>
          <a:noFill/>
          <a:ln w="9525">
            <a:noFill/>
            <a:miter lim="800000"/>
            <a:headEnd/>
            <a:tailEnd/>
          </a:ln>
        </p:spPr>
        <p:txBody>
          <a:bodyPr>
            <a:spAutoFit/>
          </a:bodyPr>
          <a:lstStyle/>
          <a:p>
            <a:r>
              <a:rPr lang="en-GB" sz="2800" b="1" i="1" dirty="0"/>
              <a:t>Properties of hospital pathogens</a:t>
            </a:r>
          </a:p>
        </p:txBody>
      </p:sp>
      <p:sp>
        <p:nvSpPr>
          <p:cNvPr id="2" name="Rectangle 1"/>
          <p:cNvSpPr/>
          <p:nvPr/>
        </p:nvSpPr>
        <p:spPr>
          <a:xfrm>
            <a:off x="395536" y="6093296"/>
            <a:ext cx="7884368" cy="646331"/>
          </a:xfrm>
          <a:prstGeom prst="rect">
            <a:avLst/>
          </a:prstGeom>
        </p:spPr>
        <p:txBody>
          <a:bodyPr wrap="square">
            <a:spAutoFit/>
          </a:bodyPr>
          <a:lstStyle/>
          <a:p>
            <a:pPr algn="ctr">
              <a:spcBef>
                <a:spcPct val="50000"/>
              </a:spcBef>
            </a:pPr>
            <a:r>
              <a:rPr lang="en-GB" b="1" i="1" dirty="0">
                <a:solidFill>
                  <a:srgbClr val="002060"/>
                </a:solidFill>
              </a:rPr>
              <a:t> </a:t>
            </a:r>
            <a:r>
              <a:rPr lang="en-GB" i="1" dirty="0" smtClean="0">
                <a:solidFill>
                  <a:srgbClr val="002060"/>
                </a:solidFill>
              </a:rPr>
              <a:t>Kramer et al, </a:t>
            </a:r>
            <a:r>
              <a:rPr lang="en-GB" i="1" dirty="0">
                <a:solidFill>
                  <a:srgbClr val="002060"/>
                </a:solidFill>
              </a:rPr>
              <a:t>BMC Infect Dis, 2006; </a:t>
            </a:r>
            <a:r>
              <a:rPr lang="en-GB" i="1" dirty="0" err="1">
                <a:solidFill>
                  <a:srgbClr val="002060"/>
                </a:solidFill>
              </a:rPr>
              <a:t>Wagenvoort</a:t>
            </a:r>
            <a:r>
              <a:rPr lang="en-GB" i="1" dirty="0">
                <a:solidFill>
                  <a:srgbClr val="002060"/>
                </a:solidFill>
              </a:rPr>
              <a:t>, JHI 2000; Chiang, </a:t>
            </a:r>
            <a:r>
              <a:rPr lang="en-GB" i="1" dirty="0" err="1">
                <a:solidFill>
                  <a:srgbClr val="002060"/>
                </a:solidFill>
              </a:rPr>
              <a:t>Crit</a:t>
            </a:r>
            <a:r>
              <a:rPr lang="en-GB" i="1" dirty="0">
                <a:solidFill>
                  <a:srgbClr val="002060"/>
                </a:solidFill>
              </a:rPr>
              <a:t> Care Med 2009; </a:t>
            </a:r>
            <a:r>
              <a:rPr lang="en-GB" i="1" dirty="0" smtClean="0">
                <a:solidFill>
                  <a:srgbClr val="002060"/>
                </a:solidFill>
              </a:rPr>
              <a:t>Wilcox </a:t>
            </a:r>
            <a:r>
              <a:rPr lang="en-GB" i="1" dirty="0">
                <a:solidFill>
                  <a:srgbClr val="002060"/>
                </a:solidFill>
              </a:rPr>
              <a:t>M, 2010; Larson, Lancet 1978; Kjerulf et al, APMIS 1998</a:t>
            </a:r>
          </a:p>
        </p:txBody>
      </p:sp>
    </p:spTree>
    <p:extLst>
      <p:ext uri="{BB962C8B-B14F-4D97-AF65-F5344CB8AC3E}">
        <p14:creationId xmlns:p14="http://schemas.microsoft.com/office/powerpoint/2010/main" val="29840911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335" y="836712"/>
            <a:ext cx="2664296" cy="707886"/>
          </a:xfrm>
          <a:prstGeom prst="rect">
            <a:avLst/>
          </a:prstGeom>
          <a:noFill/>
        </p:spPr>
        <p:txBody>
          <a:bodyPr wrap="square" rtlCol="0">
            <a:spAutoFit/>
          </a:bodyPr>
          <a:lstStyle/>
          <a:p>
            <a:r>
              <a:rPr lang="en-GB" sz="4000" b="1" i="1" dirty="0" smtClean="0">
                <a:solidFill>
                  <a:srgbClr val="002060"/>
                </a:solidFill>
              </a:rPr>
              <a:t>Conclusion</a:t>
            </a:r>
            <a:endParaRPr lang="en-GB" sz="4000" b="1" i="1" dirty="0">
              <a:solidFill>
                <a:srgbClr val="002060"/>
              </a:solidFill>
            </a:endParaRPr>
          </a:p>
        </p:txBody>
      </p:sp>
      <p:sp>
        <p:nvSpPr>
          <p:cNvPr id="3" name="TextBox 2"/>
          <p:cNvSpPr txBox="1"/>
          <p:nvPr/>
        </p:nvSpPr>
        <p:spPr>
          <a:xfrm>
            <a:off x="683568" y="1838914"/>
            <a:ext cx="6711733" cy="1569660"/>
          </a:xfrm>
          <a:prstGeom prst="rect">
            <a:avLst/>
          </a:prstGeom>
          <a:noFill/>
        </p:spPr>
        <p:txBody>
          <a:bodyPr wrap="square" rtlCol="0">
            <a:spAutoFit/>
          </a:bodyPr>
          <a:lstStyle/>
          <a:p>
            <a:pPr algn="ctr"/>
            <a:r>
              <a:rPr lang="en-GB" sz="2400" dirty="0" smtClean="0"/>
              <a:t>Recent events illustrate the importance of infection prevention and control;</a:t>
            </a:r>
          </a:p>
          <a:p>
            <a:pPr algn="ctr"/>
            <a:r>
              <a:rPr lang="en-GB" sz="2400" dirty="0" smtClean="0"/>
              <a:t>NHS ASSURE offers an opportunity to advance knowledge in key areas in healthcare and beyond; </a:t>
            </a:r>
          </a:p>
        </p:txBody>
      </p:sp>
      <p:sp>
        <p:nvSpPr>
          <p:cNvPr id="6" name="Rectangle 5"/>
          <p:cNvSpPr/>
          <p:nvPr/>
        </p:nvSpPr>
        <p:spPr>
          <a:xfrm>
            <a:off x="179512" y="3743019"/>
            <a:ext cx="8280920" cy="2677656"/>
          </a:xfrm>
          <a:prstGeom prst="rect">
            <a:avLst/>
          </a:prstGeom>
        </p:spPr>
        <p:txBody>
          <a:bodyPr wrap="square">
            <a:spAutoFit/>
          </a:bodyPr>
          <a:lstStyle/>
          <a:p>
            <a:pPr algn="ctr"/>
            <a:r>
              <a:rPr lang="en-GB" sz="2400" dirty="0" smtClean="0"/>
              <a:t>Evidence </a:t>
            </a:r>
            <a:r>
              <a:rPr lang="en-GB" sz="2400" dirty="0"/>
              <a:t>is urgently needed to define risk-based standards for the healthcare environment, including surfaces; equipment; water; and </a:t>
            </a:r>
            <a:r>
              <a:rPr lang="en-GB" sz="2400" dirty="0" smtClean="0"/>
              <a:t>air; </a:t>
            </a:r>
          </a:p>
          <a:p>
            <a:pPr algn="ctr"/>
            <a:endParaRPr lang="en-GB" sz="2400" dirty="0" smtClean="0"/>
          </a:p>
          <a:p>
            <a:pPr algn="ctr"/>
            <a:r>
              <a:rPr lang="en-GB" sz="2400" dirty="0" smtClean="0"/>
              <a:t> We </a:t>
            </a:r>
            <a:r>
              <a:rPr lang="en-GB" sz="2400" dirty="0"/>
              <a:t>cannot underestimate the importance of the indoor healthcare environment in keeping people safe, whether it is from infection or anything </a:t>
            </a:r>
            <a:r>
              <a:rPr lang="en-GB" sz="2400" dirty="0" smtClean="0"/>
              <a:t>else</a:t>
            </a:r>
            <a:r>
              <a:rPr lang="en-GB" sz="2400" dirty="0"/>
              <a:t>.</a:t>
            </a:r>
            <a:endParaRPr lang="en-GB" sz="2400" dirty="0" smtClean="0"/>
          </a:p>
        </p:txBody>
      </p:sp>
      <p:pic>
        <p:nvPicPr>
          <p:cNvPr id="7" name="Picture 6"/>
          <p:cNvPicPr>
            <a:picLocks noChangeAspect="1"/>
          </p:cNvPicPr>
          <p:nvPr/>
        </p:nvPicPr>
        <p:blipFill>
          <a:blip r:embed="rId3"/>
          <a:stretch>
            <a:fillRect/>
          </a:stretch>
        </p:blipFill>
        <p:spPr>
          <a:xfrm rot="17299567">
            <a:off x="6966020" y="-250452"/>
            <a:ext cx="2425210" cy="2542130"/>
          </a:xfrm>
          <a:prstGeom prst="rect">
            <a:avLst/>
          </a:prstGeom>
        </p:spPr>
      </p:pic>
    </p:spTree>
    <p:extLst>
      <p:ext uri="{BB962C8B-B14F-4D97-AF65-F5344CB8AC3E}">
        <p14:creationId xmlns:p14="http://schemas.microsoft.com/office/powerpoint/2010/main" val="3775912872"/>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artoon"/>
          <p:cNvPicPr>
            <a:picLocks noChangeAspect="1" noChangeArrowheads="1"/>
          </p:cNvPicPr>
          <p:nvPr/>
        </p:nvPicPr>
        <p:blipFill>
          <a:blip r:embed="rId3" cstate="print"/>
          <a:srcRect/>
          <a:stretch>
            <a:fillRect/>
          </a:stretch>
        </p:blipFill>
        <p:spPr bwMode="auto">
          <a:xfrm>
            <a:off x="-36512" y="0"/>
            <a:ext cx="9180512" cy="6858000"/>
          </a:xfrm>
          <a:prstGeom prst="rect">
            <a:avLst/>
          </a:prstGeom>
          <a:noFill/>
          <a:ln w="9525">
            <a:noFill/>
            <a:miter lim="800000"/>
            <a:headEnd/>
            <a:tailEnd/>
          </a:ln>
        </p:spPr>
      </p:pic>
      <p:sp>
        <p:nvSpPr>
          <p:cNvPr id="3" name="Oval 2"/>
          <p:cNvSpPr/>
          <p:nvPr/>
        </p:nvSpPr>
        <p:spPr>
          <a:xfrm>
            <a:off x="504056" y="1592796"/>
            <a:ext cx="86409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5220072" y="4293096"/>
            <a:ext cx="86409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6876256" y="4869160"/>
            <a:ext cx="86409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300192" y="2060848"/>
            <a:ext cx="86409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915816" y="1412776"/>
            <a:ext cx="86409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923928" y="2780928"/>
            <a:ext cx="86409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100392" y="3212976"/>
            <a:ext cx="86409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524328" y="1772816"/>
            <a:ext cx="86409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120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1772816"/>
            <a:ext cx="3672309" cy="2880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p:cNvSpPr txBox="1">
            <a:spLocks noChangeArrowheads="1"/>
          </p:cNvSpPr>
          <p:nvPr/>
        </p:nvSpPr>
        <p:spPr bwMode="auto">
          <a:xfrm>
            <a:off x="1115616" y="5085184"/>
            <a:ext cx="7416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eaLnBrk="1" hangingPunct="1">
              <a:spcBef>
                <a:spcPct val="50000"/>
              </a:spcBef>
            </a:pPr>
            <a:r>
              <a:rPr lang="en-GB" altLang="en-US" b="1" dirty="0"/>
              <a:t>‘…wet dirt is dangerous….’ </a:t>
            </a:r>
            <a:r>
              <a:rPr lang="en-GB" altLang="en-US" b="1" dirty="0" smtClean="0"/>
              <a:t>Florence Nightingale</a:t>
            </a:r>
            <a:endParaRPr lang="en-GB" altLang="en-US" b="1" dirty="0"/>
          </a:p>
        </p:txBody>
      </p:sp>
    </p:spTree>
    <p:extLst>
      <p:ext uri="{BB962C8B-B14F-4D97-AF65-F5344CB8AC3E}">
        <p14:creationId xmlns:p14="http://schemas.microsoft.com/office/powerpoint/2010/main" val="3902914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4"/>
          <p:cNvSpPr txBox="1">
            <a:spLocks noChangeArrowheads="1"/>
          </p:cNvSpPr>
          <p:nvPr/>
        </p:nvSpPr>
        <p:spPr bwMode="auto">
          <a:xfrm>
            <a:off x="6877050" y="6237288"/>
            <a:ext cx="2089150" cy="366712"/>
          </a:xfrm>
          <a:prstGeom prst="rect">
            <a:avLst/>
          </a:prstGeom>
          <a:noFill/>
          <a:ln w="9525">
            <a:noFill/>
            <a:miter lim="800000"/>
            <a:headEnd/>
            <a:tailEnd/>
          </a:ln>
        </p:spPr>
        <p:txBody>
          <a:bodyPr>
            <a:spAutoFit/>
          </a:bodyPr>
          <a:lstStyle/>
          <a:p>
            <a:pPr>
              <a:spcBef>
                <a:spcPct val="50000"/>
              </a:spcBef>
            </a:pPr>
            <a:r>
              <a:rPr lang="en-GB">
                <a:hlinkClick r:id="rId2"/>
              </a:rPr>
              <a:t>www.visinvis.org/</a:t>
            </a:r>
            <a:r>
              <a:rPr lang="en-GB"/>
              <a:t> </a:t>
            </a:r>
          </a:p>
        </p:txBody>
      </p:sp>
      <p:pic>
        <p:nvPicPr>
          <p:cNvPr id="129026" name="Picture 6" descr="Visualisation Three – Pathogen Goggles ‘on’"/>
          <p:cNvPicPr>
            <a:picLocks noChangeAspect="1" noChangeArrowheads="1"/>
          </p:cNvPicPr>
          <p:nvPr/>
        </p:nvPicPr>
        <p:blipFill>
          <a:blip r:embed="rId3" cstate="print"/>
          <a:srcRect/>
          <a:stretch>
            <a:fillRect/>
          </a:stretch>
        </p:blipFill>
        <p:spPr bwMode="auto">
          <a:xfrm>
            <a:off x="467544" y="476250"/>
            <a:ext cx="8208912" cy="5545038"/>
          </a:xfrm>
          <a:prstGeom prst="rect">
            <a:avLst/>
          </a:prstGeom>
          <a:noFill/>
          <a:ln w="9525">
            <a:noFill/>
            <a:miter lim="800000"/>
            <a:headEnd/>
            <a:tailEnd/>
          </a:ln>
        </p:spPr>
      </p:pic>
    </p:spTree>
    <p:extLst>
      <p:ext uri="{BB962C8B-B14F-4D97-AF65-F5344CB8AC3E}">
        <p14:creationId xmlns:p14="http://schemas.microsoft.com/office/powerpoint/2010/main" val="573099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2115"/>
            <a:ext cx="8963640" cy="6047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211960" y="230950"/>
            <a:ext cx="4918599" cy="2221738"/>
          </a:xfrm>
          <a:prstGeom prst="rect">
            <a:avLst/>
          </a:prstGeom>
          <a:solidFill>
            <a:srgbClr val="CCFFCC"/>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Spread from the </a:t>
            </a:r>
            <a:r>
              <a:rPr lang="en-GB" sz="2400" b="1" dirty="0" smtClean="0">
                <a:solidFill>
                  <a:schemeClr val="tx1"/>
                </a:solidFill>
              </a:rPr>
              <a:t>sink </a:t>
            </a:r>
            <a:r>
              <a:rPr lang="en-GB" sz="2400" b="1" dirty="0">
                <a:solidFill>
                  <a:schemeClr val="tx1"/>
                </a:solidFill>
              </a:rPr>
              <a:t>to the </a:t>
            </a:r>
            <a:r>
              <a:rPr lang="en-GB" sz="2400" b="1" dirty="0" smtClean="0">
                <a:solidFill>
                  <a:schemeClr val="tx1"/>
                </a:solidFill>
              </a:rPr>
              <a:t>patient</a:t>
            </a:r>
            <a:r>
              <a:rPr lang="en-GB" sz="2400" b="1" dirty="0">
                <a:solidFill>
                  <a:schemeClr val="tx1"/>
                </a:solidFill>
              </a:rPr>
              <a:t>!</a:t>
            </a:r>
            <a:r>
              <a:rPr lang="en-GB" sz="2400" b="1" dirty="0" smtClean="0">
                <a:solidFill>
                  <a:schemeClr val="tx1"/>
                </a:solidFill>
              </a:rPr>
              <a:t> </a:t>
            </a:r>
          </a:p>
          <a:p>
            <a:pPr algn="ctr"/>
            <a:r>
              <a:rPr lang="en-GB" sz="2400" b="1" i="1" dirty="0" smtClean="0">
                <a:solidFill>
                  <a:schemeClr val="tx1"/>
                </a:solidFill>
              </a:rPr>
              <a:t>In situ </a:t>
            </a:r>
            <a:r>
              <a:rPr lang="en-GB" sz="2400" b="1" dirty="0">
                <a:solidFill>
                  <a:schemeClr val="tx1"/>
                </a:solidFill>
              </a:rPr>
              <a:t>s</a:t>
            </a:r>
            <a:r>
              <a:rPr lang="en-GB" sz="2400" b="1" dirty="0" smtClean="0">
                <a:solidFill>
                  <a:schemeClr val="tx1"/>
                </a:solidFill>
              </a:rPr>
              <a:t>tudy using </a:t>
            </a:r>
            <a:r>
              <a:rPr lang="en-GB" sz="2400" b="1" dirty="0">
                <a:solidFill>
                  <a:schemeClr val="tx1"/>
                </a:solidFill>
              </a:rPr>
              <a:t>g</a:t>
            </a:r>
            <a:r>
              <a:rPr lang="en-GB" sz="2400" b="1" dirty="0" smtClean="0">
                <a:solidFill>
                  <a:schemeClr val="tx1"/>
                </a:solidFill>
              </a:rPr>
              <a:t>reen </a:t>
            </a:r>
            <a:r>
              <a:rPr lang="en-GB" sz="2400" b="1" dirty="0">
                <a:solidFill>
                  <a:schemeClr val="tx1"/>
                </a:solidFill>
              </a:rPr>
              <a:t>f</a:t>
            </a:r>
            <a:r>
              <a:rPr lang="en-GB" sz="2400" b="1" dirty="0" smtClean="0">
                <a:solidFill>
                  <a:schemeClr val="tx1"/>
                </a:solidFill>
              </a:rPr>
              <a:t>luorescent</a:t>
            </a:r>
            <a:endParaRPr lang="en-GB" sz="2400" b="1" dirty="0">
              <a:solidFill>
                <a:schemeClr val="tx1"/>
              </a:solidFill>
            </a:endParaRPr>
          </a:p>
          <a:p>
            <a:pPr algn="ctr"/>
            <a:r>
              <a:rPr lang="it-IT" sz="2400" b="1" i="1" dirty="0" smtClean="0">
                <a:solidFill>
                  <a:schemeClr val="tx1"/>
                </a:solidFill>
              </a:rPr>
              <a:t>Escherichia coli </a:t>
            </a:r>
            <a:r>
              <a:rPr lang="it-IT" sz="2400" b="1" dirty="0" smtClean="0">
                <a:solidFill>
                  <a:schemeClr val="tx1"/>
                </a:solidFill>
              </a:rPr>
              <a:t>t</a:t>
            </a:r>
            <a:r>
              <a:rPr lang="en-GB" sz="2400" b="1" dirty="0" smtClean="0">
                <a:solidFill>
                  <a:schemeClr val="tx1"/>
                </a:solidFill>
              </a:rPr>
              <a:t>o </a:t>
            </a:r>
            <a:r>
              <a:rPr lang="en-GB" sz="2400" b="1" dirty="0">
                <a:solidFill>
                  <a:schemeClr val="tx1"/>
                </a:solidFill>
              </a:rPr>
              <a:t>m</a:t>
            </a:r>
            <a:r>
              <a:rPr lang="en-GB" sz="2400" b="1" dirty="0" smtClean="0">
                <a:solidFill>
                  <a:schemeClr val="tx1"/>
                </a:solidFill>
              </a:rPr>
              <a:t>odel </a:t>
            </a:r>
            <a:r>
              <a:rPr lang="en-GB" sz="2400" b="1" dirty="0">
                <a:solidFill>
                  <a:schemeClr val="tx1"/>
                </a:solidFill>
              </a:rPr>
              <a:t>b</a:t>
            </a:r>
            <a:r>
              <a:rPr lang="en-GB" sz="2400" b="1" dirty="0" smtClean="0">
                <a:solidFill>
                  <a:schemeClr val="tx1"/>
                </a:solidFill>
              </a:rPr>
              <a:t>acterial </a:t>
            </a:r>
            <a:r>
              <a:rPr lang="en-GB" sz="2400" b="1" dirty="0">
                <a:solidFill>
                  <a:schemeClr val="tx1"/>
                </a:solidFill>
              </a:rPr>
              <a:t>d</a:t>
            </a:r>
            <a:r>
              <a:rPr lang="en-GB" sz="2400" b="1" dirty="0" smtClean="0">
                <a:solidFill>
                  <a:schemeClr val="tx1"/>
                </a:solidFill>
              </a:rPr>
              <a:t>ispersion from reservoirs in hand washing sinks</a:t>
            </a:r>
            <a:endParaRPr lang="en-GB" sz="2400" b="1" dirty="0">
              <a:solidFill>
                <a:schemeClr val="tx1"/>
              </a:solidFill>
            </a:endParaRPr>
          </a:p>
        </p:txBody>
      </p:sp>
      <p:sp>
        <p:nvSpPr>
          <p:cNvPr id="4" name="TextBox 3"/>
          <p:cNvSpPr txBox="1"/>
          <p:nvPr/>
        </p:nvSpPr>
        <p:spPr>
          <a:xfrm>
            <a:off x="3347864" y="6309320"/>
            <a:ext cx="5616624" cy="369332"/>
          </a:xfrm>
          <a:prstGeom prst="rect">
            <a:avLst/>
          </a:prstGeom>
          <a:noFill/>
        </p:spPr>
        <p:txBody>
          <a:bodyPr wrap="square" rtlCol="0">
            <a:spAutoFit/>
          </a:bodyPr>
          <a:lstStyle/>
          <a:p>
            <a:r>
              <a:rPr lang="en-GB" b="1" i="1" dirty="0" err="1" smtClean="0"/>
              <a:t>Kotay</a:t>
            </a:r>
            <a:r>
              <a:rPr lang="en-GB" b="1" i="1" dirty="0"/>
              <a:t> </a:t>
            </a:r>
            <a:r>
              <a:rPr lang="en-GB" b="1" i="1" dirty="0" smtClean="0"/>
              <a:t>S et al, </a:t>
            </a:r>
            <a:r>
              <a:rPr lang="en-GB" b="1" i="1" dirty="0" err="1"/>
              <a:t>Appl</a:t>
            </a:r>
            <a:r>
              <a:rPr lang="en-GB" b="1" i="1" dirty="0"/>
              <a:t> Environ </a:t>
            </a:r>
            <a:r>
              <a:rPr lang="en-GB" b="1" i="1" dirty="0" err="1" smtClean="0"/>
              <a:t>Microbiol</a:t>
            </a:r>
            <a:r>
              <a:rPr lang="en-GB" b="1" i="1" dirty="0" smtClean="0"/>
              <a:t> 2017; 83:e03327-16</a:t>
            </a:r>
            <a:endParaRPr lang="en-GB" b="1" i="1" dirty="0"/>
          </a:p>
        </p:txBody>
      </p:sp>
      <p:pic>
        <p:nvPicPr>
          <p:cNvPr id="3074" name="Picture 2" descr="Related 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610" y="3258577"/>
            <a:ext cx="1260140" cy="73699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green fluorescent protein, e.coli,PICTURE">
            <a:hlinkClick r:id="rId6"/>
          </p:cNvPr>
          <p:cNvSpPr>
            <a:spLocks noChangeAspect="1" noChangeArrowheads="1"/>
          </p:cNvSpPr>
          <p:nvPr/>
        </p:nvSpPr>
        <p:spPr bwMode="auto">
          <a:xfrm>
            <a:off x="155575" y="-2109788"/>
            <a:ext cx="6610350"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Image result for green fluorescent protein, e.coli,PICTURE">
            <a:hlinkClick r:id="rId6"/>
          </p:cNvPr>
          <p:cNvSpPr>
            <a:spLocks noChangeAspect="1" noChangeArrowheads="1"/>
          </p:cNvSpPr>
          <p:nvPr/>
        </p:nvSpPr>
        <p:spPr bwMode="auto">
          <a:xfrm>
            <a:off x="307975" y="-1957388"/>
            <a:ext cx="6610350"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0" descr="Image result for green fluorescent protein, e.coli,PICTURE">
            <a:hlinkClick r:id="rId6"/>
          </p:cNvPr>
          <p:cNvSpPr>
            <a:spLocks noChangeAspect="1" noChangeArrowheads="1"/>
          </p:cNvSpPr>
          <p:nvPr/>
        </p:nvSpPr>
        <p:spPr bwMode="auto">
          <a:xfrm>
            <a:off x="307219" y="-1804988"/>
            <a:ext cx="6610350"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5"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4869160"/>
            <a:ext cx="1534223" cy="130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V="1">
            <a:off x="3707904" y="5949280"/>
            <a:ext cx="2664296" cy="900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691680" y="5931278"/>
            <a:ext cx="1769070" cy="10801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707904" y="2996952"/>
            <a:ext cx="4392488" cy="11521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691680" y="4149080"/>
            <a:ext cx="176907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07975" y="2170105"/>
            <a:ext cx="3171676" cy="4002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3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969" y="449773"/>
            <a:ext cx="6624736" cy="1569660"/>
          </a:xfrm>
          <a:prstGeom prst="rect">
            <a:avLst/>
          </a:prstGeom>
          <a:noFill/>
        </p:spPr>
        <p:txBody>
          <a:bodyPr wrap="square" rtlCol="0">
            <a:spAutoFit/>
          </a:bodyPr>
          <a:lstStyle/>
          <a:p>
            <a:pPr algn="ctr"/>
            <a:r>
              <a:rPr lang="en-GB" sz="3200" b="1" dirty="0" smtClean="0">
                <a:solidFill>
                  <a:srgbClr val="002060"/>
                </a:solidFill>
              </a:rPr>
              <a:t>What are the most cost-effective methods for reducing HAI risk from water outlets?</a:t>
            </a:r>
            <a:endParaRPr lang="en-GB" sz="3200" b="1" dirty="0">
              <a:solidFill>
                <a:srgbClr val="002060"/>
              </a:solidFill>
            </a:endParaRPr>
          </a:p>
        </p:txBody>
      </p:sp>
      <p:sp>
        <p:nvSpPr>
          <p:cNvPr id="3" name="TextBox 2"/>
          <p:cNvSpPr txBox="1"/>
          <p:nvPr/>
        </p:nvSpPr>
        <p:spPr>
          <a:xfrm>
            <a:off x="436696" y="2327299"/>
            <a:ext cx="7488832" cy="3170099"/>
          </a:xfrm>
          <a:prstGeom prst="rect">
            <a:avLst/>
          </a:prstGeom>
          <a:noFill/>
        </p:spPr>
        <p:txBody>
          <a:bodyPr wrap="square" rtlCol="0">
            <a:spAutoFit/>
          </a:bodyPr>
          <a:lstStyle/>
          <a:p>
            <a:pPr>
              <a:buFont typeface="Arial" pitchFamily="34" charset="0"/>
              <a:buChar char="•"/>
            </a:pPr>
            <a:r>
              <a:rPr lang="en-GB" sz="2000" dirty="0" smtClean="0"/>
              <a:t>Don’t pour waste fluids down the sink!</a:t>
            </a:r>
          </a:p>
          <a:p>
            <a:pPr>
              <a:buFont typeface="Arial" pitchFamily="34" charset="0"/>
              <a:buChar char="•"/>
            </a:pPr>
            <a:r>
              <a:rPr lang="en-GB" sz="2000" dirty="0" smtClean="0"/>
              <a:t>Frequent cleaning of sinks, plugs, strainers and faucets</a:t>
            </a:r>
          </a:p>
          <a:p>
            <a:pPr>
              <a:buFont typeface="Arial" pitchFamily="34" charset="0"/>
              <a:buChar char="•"/>
            </a:pPr>
            <a:r>
              <a:rPr lang="en-GB" sz="2000" dirty="0" smtClean="0"/>
              <a:t>Regular removal &amp; replacement of tap filters</a:t>
            </a:r>
          </a:p>
          <a:p>
            <a:pPr>
              <a:buFont typeface="Arial" pitchFamily="34" charset="0"/>
              <a:buChar char="•"/>
            </a:pPr>
            <a:r>
              <a:rPr lang="en-GB" sz="2000" dirty="0" smtClean="0"/>
              <a:t>Water treatment on a regular basis, </a:t>
            </a:r>
            <a:r>
              <a:rPr lang="en-GB" sz="2000" dirty="0" err="1" smtClean="0"/>
              <a:t>eg</a:t>
            </a:r>
            <a:r>
              <a:rPr lang="en-GB" sz="2000" dirty="0" smtClean="0"/>
              <a:t>. Sodium hypochlorite,   </a:t>
            </a:r>
          </a:p>
          <a:p>
            <a:r>
              <a:rPr lang="en-GB" sz="2000" dirty="0" smtClean="0"/>
              <a:t>  electrolysed water, chlorine dioxide, acetic acid, H2O2, UV light, etc</a:t>
            </a:r>
          </a:p>
          <a:p>
            <a:pPr>
              <a:buFont typeface="Arial" pitchFamily="34" charset="0"/>
              <a:buChar char="•"/>
            </a:pPr>
            <a:r>
              <a:rPr lang="en-GB" sz="2000" dirty="0" smtClean="0"/>
              <a:t>Attention to blind ended loops and stagnant pooling</a:t>
            </a:r>
          </a:p>
          <a:p>
            <a:pPr>
              <a:buFont typeface="Arial" pitchFamily="34" charset="0"/>
              <a:buChar char="•"/>
            </a:pPr>
            <a:r>
              <a:rPr lang="en-GB" sz="2000" dirty="0" smtClean="0"/>
              <a:t>Regular checks of drains and traps for biofilm</a:t>
            </a:r>
          </a:p>
          <a:p>
            <a:pPr lvl="0">
              <a:buFont typeface="Arial" pitchFamily="34" charset="0"/>
              <a:buChar char="•"/>
            </a:pPr>
            <a:r>
              <a:rPr lang="en-GB" sz="2000" dirty="0" smtClean="0">
                <a:solidFill>
                  <a:prstClr val="black"/>
                </a:solidFill>
              </a:rPr>
              <a:t>Increase rate of drainage</a:t>
            </a:r>
            <a:endParaRPr lang="en-GB" dirty="0" smtClean="0"/>
          </a:p>
          <a:p>
            <a:pPr lvl="0">
              <a:buFont typeface="Arial" pitchFamily="34" charset="0"/>
              <a:buChar char="•"/>
            </a:pPr>
            <a:r>
              <a:rPr lang="en-GB" sz="2000" dirty="0" smtClean="0">
                <a:solidFill>
                  <a:prstClr val="black"/>
                </a:solidFill>
              </a:rPr>
              <a:t>Sink design: drain at the back</a:t>
            </a:r>
          </a:p>
          <a:p>
            <a:pPr lvl="0">
              <a:buFont typeface="Arial" pitchFamily="34" charset="0"/>
              <a:buChar char="•"/>
            </a:pPr>
            <a:r>
              <a:rPr lang="en-GB" sz="2000" dirty="0" smtClean="0">
                <a:solidFill>
                  <a:prstClr val="black"/>
                </a:solidFill>
              </a:rPr>
              <a:t>Move patient beds away from sinks….</a:t>
            </a:r>
            <a:endParaRPr lang="en-GB" dirty="0"/>
          </a:p>
        </p:txBody>
      </p:sp>
      <p:pic>
        <p:nvPicPr>
          <p:cNvPr id="4" name="Picture 5" descr="Photobucke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7960" y="4355011"/>
            <a:ext cx="2376264"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91680" y="5805264"/>
            <a:ext cx="3960440" cy="923330"/>
          </a:xfrm>
          <a:prstGeom prst="rect">
            <a:avLst/>
          </a:prstGeom>
          <a:noFill/>
        </p:spPr>
        <p:txBody>
          <a:bodyPr wrap="square" rtlCol="0">
            <a:spAutoFit/>
          </a:bodyPr>
          <a:lstStyle/>
          <a:p>
            <a:r>
              <a:rPr lang="en-GB" b="1" i="1" dirty="0" err="1" smtClean="0"/>
              <a:t>Smolders</a:t>
            </a:r>
            <a:r>
              <a:rPr lang="en-GB" b="1" i="1" dirty="0" smtClean="0"/>
              <a:t> et al, J Hosp Infect 2018; </a:t>
            </a:r>
            <a:r>
              <a:rPr lang="en-GB" b="1" i="1" dirty="0" err="1" smtClean="0"/>
              <a:t>Kizny</a:t>
            </a:r>
            <a:r>
              <a:rPr lang="en-GB" b="1" i="1" dirty="0" smtClean="0"/>
              <a:t> Gordon et al, </a:t>
            </a:r>
            <a:r>
              <a:rPr lang="en-GB" b="1" i="1" dirty="0" err="1" smtClean="0"/>
              <a:t>Clin</a:t>
            </a:r>
            <a:r>
              <a:rPr lang="en-GB" b="1" i="1" dirty="0" smtClean="0"/>
              <a:t> Infect </a:t>
            </a:r>
            <a:r>
              <a:rPr lang="en-GB" b="1" i="1" dirty="0" err="1" smtClean="0"/>
              <a:t>Dis</a:t>
            </a:r>
            <a:r>
              <a:rPr lang="en-GB" b="1" i="1" dirty="0" smtClean="0"/>
              <a:t> 2017; </a:t>
            </a:r>
            <a:r>
              <a:rPr lang="en-GB" b="1" i="1" dirty="0" err="1" smtClean="0"/>
              <a:t>Deasy</a:t>
            </a:r>
            <a:r>
              <a:rPr lang="en-GB" b="1" i="1" dirty="0" smtClean="0"/>
              <a:t> et al, J Hosp Infect 2018   </a:t>
            </a:r>
            <a:endParaRPr lang="en-GB" b="1" i="1" dirty="0"/>
          </a:p>
        </p:txBody>
      </p:sp>
      <p:pic>
        <p:nvPicPr>
          <p:cNvPr id="7" name="Picture 9" descr="CLC-100-Kitchen-Aerator">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0426" y="1772090"/>
            <a:ext cx="1390204"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water_droplet"/>
          <p:cNvPicPr>
            <a:picLocks noChangeAspect="1" noChangeArrowheads="1"/>
          </p:cNvPicPr>
          <p:nvPr/>
        </p:nvPicPr>
        <p:blipFill>
          <a:blip r:embed="rId7" cstate="print"/>
          <a:srcRect/>
          <a:stretch>
            <a:fillRect/>
          </a:stretch>
        </p:blipFill>
        <p:spPr bwMode="auto">
          <a:xfrm>
            <a:off x="467544" y="476672"/>
            <a:ext cx="1368425" cy="1296987"/>
          </a:xfrm>
          <a:prstGeom prst="rect">
            <a:avLst/>
          </a:prstGeom>
          <a:noFill/>
          <a:ln w="9525">
            <a:noFill/>
            <a:miter lim="800000"/>
            <a:headEnd/>
            <a:tailEnd/>
          </a:ln>
        </p:spPr>
      </p:pic>
    </p:spTree>
    <p:extLst>
      <p:ext uri="{BB962C8B-B14F-4D97-AF65-F5344CB8AC3E}">
        <p14:creationId xmlns:p14="http://schemas.microsoft.com/office/powerpoint/2010/main" val="165098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3568" y="2204864"/>
            <a:ext cx="4032448" cy="646331"/>
          </a:xfrm>
          <a:prstGeom prst="rect">
            <a:avLst/>
          </a:prstGeom>
          <a:noFill/>
        </p:spPr>
        <p:txBody>
          <a:bodyPr wrap="square" rtlCol="0">
            <a:spAutoFit/>
          </a:bodyPr>
          <a:lstStyle/>
          <a:p>
            <a:pPr marL="342900" indent="-342900">
              <a:buAutoNum type="arabicPeriod"/>
            </a:pPr>
            <a:endParaRPr lang="en-GB" dirty="0" smtClean="0"/>
          </a:p>
          <a:p>
            <a:pPr marL="342900" indent="-342900"/>
            <a:r>
              <a:rPr lang="en-GB" dirty="0" smtClean="0"/>
              <a:t>                </a:t>
            </a:r>
            <a:endParaRPr lang="en-GB" dirty="0"/>
          </a:p>
        </p:txBody>
      </p:sp>
      <p:pic>
        <p:nvPicPr>
          <p:cNvPr id="9" name="Picture 8" descr="https://photos-6.dropbox.com/t/2/AADwOjz271ov_x79F_jRJjtNOHztQZx2k05xfy7CWvhXsQ/12/217119747/jpeg/32x32/1/1461873600/0/2/PA050003.JPG/EIu_s6MBGNkGIAcoBw/yQwAOQQEY-Wd54L7HQJVD_M7qsYs9XBtXTqDCFenhmA?size_mode=3&amp;size=1024x7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31639" y="-963487"/>
            <a:ext cx="6480722" cy="87849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3528" y="332656"/>
            <a:ext cx="7278146" cy="707886"/>
          </a:xfrm>
          <a:prstGeom prst="rect">
            <a:avLst/>
          </a:prstGeom>
          <a:solidFill>
            <a:schemeClr val="bg1">
              <a:lumMod val="85000"/>
            </a:schemeClr>
          </a:solidFill>
          <a:ln>
            <a:solidFill>
              <a:schemeClr val="tx1"/>
            </a:solidFill>
          </a:ln>
        </p:spPr>
        <p:txBody>
          <a:bodyPr wrap="none">
            <a:spAutoFit/>
          </a:bodyPr>
          <a:lstStyle/>
          <a:p>
            <a:pPr lvl="0"/>
            <a:r>
              <a:rPr lang="en-GB" sz="4000" b="1" dirty="0" smtClean="0">
                <a:solidFill>
                  <a:srgbClr val="002060"/>
                </a:solidFill>
                <a:latin typeface="+mn-lt"/>
              </a:rPr>
              <a:t>What is the role of the air in HAI?</a:t>
            </a:r>
            <a:endParaRPr lang="en-GB" sz="4000" b="1" dirty="0">
              <a:solidFill>
                <a:srgbClr val="002060"/>
              </a:solidFill>
              <a:latin typeface="+mn-lt"/>
            </a:endParaRPr>
          </a:p>
        </p:txBody>
      </p:sp>
      <p:pic>
        <p:nvPicPr>
          <p:cNvPr id="11" name="Picture 9"/>
          <p:cNvPicPr>
            <a:picLocks noChangeAspect="1" noChangeArrowheads="1"/>
          </p:cNvPicPr>
          <p:nvPr/>
        </p:nvPicPr>
        <p:blipFill>
          <a:blip r:embed="rId4" cstate="print"/>
          <a:srcRect/>
          <a:stretch>
            <a:fillRect/>
          </a:stretch>
        </p:blipFill>
        <p:spPr bwMode="auto">
          <a:xfrm>
            <a:off x="1403648" y="2528028"/>
            <a:ext cx="2016224" cy="2341131"/>
          </a:xfrm>
          <a:prstGeom prst="rect">
            <a:avLst/>
          </a:prstGeom>
          <a:noFill/>
          <a:ln w="9525">
            <a:noFill/>
            <a:miter lim="800000"/>
            <a:headEnd/>
            <a:tailEnd/>
          </a:ln>
          <a:effectLst/>
        </p:spPr>
      </p:pic>
      <p:pic>
        <p:nvPicPr>
          <p:cNvPr id="12" name="Picture 13" descr="Image result for pictures of settle plates,blood agar,air"/>
          <p:cNvPicPr>
            <a:picLocks noChangeAspect="1" noChangeArrowheads="1"/>
          </p:cNvPicPr>
          <p:nvPr/>
        </p:nvPicPr>
        <p:blipFill>
          <a:blip r:embed="rId5" cstate="print"/>
          <a:srcRect/>
          <a:stretch>
            <a:fillRect/>
          </a:stretch>
        </p:blipFill>
        <p:spPr bwMode="auto">
          <a:xfrm>
            <a:off x="3059832" y="4005064"/>
            <a:ext cx="1728192" cy="2196109"/>
          </a:xfrm>
          <a:prstGeom prst="rect">
            <a:avLst/>
          </a:prstGeom>
          <a:noFill/>
        </p:spPr>
      </p:pic>
      <p:sp>
        <p:nvSpPr>
          <p:cNvPr id="14" name="Rectangle 13"/>
          <p:cNvSpPr/>
          <p:nvPr/>
        </p:nvSpPr>
        <p:spPr>
          <a:xfrm>
            <a:off x="1426339" y="4495772"/>
            <a:ext cx="877163" cy="369332"/>
          </a:xfrm>
          <a:prstGeom prst="rect">
            <a:avLst/>
          </a:prstGeom>
        </p:spPr>
        <p:txBody>
          <a:bodyPr wrap="none">
            <a:spAutoFit/>
          </a:bodyPr>
          <a:lstStyle/>
          <a:p>
            <a:r>
              <a:rPr lang="en-GB" b="1" dirty="0" smtClean="0"/>
              <a:t>Active</a:t>
            </a:r>
            <a:endParaRPr lang="en-GB" b="1" dirty="0"/>
          </a:p>
        </p:txBody>
      </p:sp>
      <p:sp>
        <p:nvSpPr>
          <p:cNvPr id="15" name="Rectangle 14"/>
          <p:cNvSpPr/>
          <p:nvPr/>
        </p:nvSpPr>
        <p:spPr>
          <a:xfrm>
            <a:off x="3744148" y="4063621"/>
            <a:ext cx="1043876" cy="369332"/>
          </a:xfrm>
          <a:prstGeom prst="rect">
            <a:avLst/>
          </a:prstGeom>
        </p:spPr>
        <p:txBody>
          <a:bodyPr wrap="square">
            <a:spAutoFit/>
          </a:bodyPr>
          <a:lstStyle/>
          <a:p>
            <a:r>
              <a:rPr lang="en-GB" b="1" dirty="0" smtClean="0"/>
              <a:t>Passive</a:t>
            </a:r>
            <a:endParaRPr lang="en-GB" b="1" dirty="0"/>
          </a:p>
        </p:txBody>
      </p:sp>
    </p:spTree>
    <p:extLst>
      <p:ext uri="{BB962C8B-B14F-4D97-AF65-F5344CB8AC3E}">
        <p14:creationId xmlns:p14="http://schemas.microsoft.com/office/powerpoint/2010/main" val="3113363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71600" y="3356992"/>
            <a:ext cx="7776864" cy="193899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sysClr val="windowText" lastClr="000000"/>
                </a:solidFill>
                <a:effectLst/>
                <a:uLnTx/>
                <a:uFillTx/>
                <a:latin typeface="+mn-lt"/>
              </a:rPr>
              <a:t>Hygiene standard for surfaces:              </a:t>
            </a:r>
            <a:r>
              <a:rPr kumimoji="0" lang="en-GB" sz="2400" b="1" i="0" u="none" strike="noStrike" kern="0" cap="none" spc="0" normalizeH="0" baseline="0" noProof="0" dirty="0" smtClean="0">
                <a:ln>
                  <a:noFill/>
                </a:ln>
                <a:solidFill>
                  <a:sysClr val="windowText" lastClr="000000"/>
                </a:solidFill>
                <a:effectLst/>
                <a:uLnTx/>
                <a:uFillTx/>
                <a:latin typeface="+mn-lt"/>
              </a:rPr>
              <a:t>&lt;5 cfu/cm</a:t>
            </a:r>
            <a:r>
              <a:rPr kumimoji="0" lang="en-GB" sz="2400" b="1" i="0" u="none" strike="noStrike" kern="0" cap="none" spc="0" normalizeH="0" baseline="30000" noProof="0" dirty="0" smtClean="0">
                <a:ln>
                  <a:noFill/>
                </a:ln>
                <a:solidFill>
                  <a:sysClr val="windowText" lastClr="000000"/>
                </a:solidFill>
                <a:effectLst/>
                <a:uLnTx/>
                <a:uFillTx/>
                <a:latin typeface="+mn-lt"/>
              </a:rPr>
              <a:t>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smtClean="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sysClr val="windowText" lastClr="000000"/>
                </a:solidFill>
                <a:effectLst/>
                <a:uLnTx/>
                <a:uFillTx/>
                <a:latin typeface="+mn-lt"/>
              </a:rPr>
              <a:t>Hygiene standard for air (passive):       &lt;</a:t>
            </a:r>
            <a:r>
              <a:rPr kumimoji="0" lang="en-GB" sz="2400" b="1" i="0" u="none" strike="noStrike" kern="0" cap="none" spc="0" normalizeH="0" baseline="0" noProof="0" dirty="0" smtClean="0">
                <a:ln>
                  <a:noFill/>
                </a:ln>
                <a:solidFill>
                  <a:sysClr val="windowText" lastClr="000000"/>
                </a:solidFill>
                <a:effectLst/>
                <a:uLnTx/>
                <a:uFillTx/>
                <a:latin typeface="+mn-lt"/>
              </a:rPr>
              <a:t>2 </a:t>
            </a:r>
            <a:r>
              <a:rPr kumimoji="0" lang="en-GB" sz="2400" b="1" i="0" u="none" strike="noStrike" kern="0" cap="none" spc="0" normalizeH="0" baseline="0" noProof="0" dirty="0" err="1" smtClean="0">
                <a:ln>
                  <a:noFill/>
                </a:ln>
                <a:solidFill>
                  <a:sysClr val="windowText" lastClr="000000"/>
                </a:solidFill>
                <a:effectLst/>
                <a:uLnTx/>
                <a:uFillTx/>
                <a:latin typeface="+mn-lt"/>
              </a:rPr>
              <a:t>cfu</a:t>
            </a:r>
            <a:r>
              <a:rPr kumimoji="0" lang="en-GB" sz="2400" b="1" i="0" u="none" strike="noStrike" kern="0" cap="none" spc="0" normalizeH="0" baseline="0" noProof="0" dirty="0" smtClean="0">
                <a:ln>
                  <a:noFill/>
                </a:ln>
                <a:solidFill>
                  <a:sysClr val="windowText" lastClr="000000"/>
                </a:solidFill>
                <a:effectLst/>
                <a:uLnTx/>
                <a:uFillTx/>
                <a:latin typeface="+mn-lt"/>
              </a:rPr>
              <a:t>/9cm plate/hr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sysClr val="windowText" lastClr="000000"/>
                </a:solidFill>
                <a:effectLst/>
                <a:uLnTx/>
                <a:uFillTx/>
                <a:latin typeface="+mn-lt"/>
              </a:rPr>
              <a:t>Hygiene standard for air (active):         </a:t>
            </a:r>
            <a:r>
              <a:rPr kumimoji="0" lang="en-GB" sz="2400" b="1" i="0" u="none" strike="noStrike" kern="0" cap="none" spc="0" normalizeH="0" baseline="0" noProof="0" dirty="0" smtClean="0">
                <a:ln>
                  <a:noFill/>
                </a:ln>
                <a:solidFill>
                  <a:sysClr val="windowText" lastClr="000000"/>
                </a:solidFill>
                <a:effectLst/>
                <a:uLnTx/>
                <a:uFillTx/>
                <a:latin typeface="+mn-lt"/>
              </a:rPr>
              <a:t>&lt;10 </a:t>
            </a:r>
            <a:r>
              <a:rPr kumimoji="0" lang="en-GB" sz="2400" b="1" i="0" u="none" strike="noStrike" kern="0" cap="none" spc="0" normalizeH="0" baseline="0" noProof="0" dirty="0" err="1" smtClean="0">
                <a:ln>
                  <a:noFill/>
                </a:ln>
                <a:solidFill>
                  <a:sysClr val="windowText" lastClr="000000"/>
                </a:solidFill>
                <a:effectLst/>
                <a:uLnTx/>
                <a:uFillTx/>
                <a:latin typeface="+mn-lt"/>
              </a:rPr>
              <a:t>cfu</a:t>
            </a:r>
            <a:r>
              <a:rPr kumimoji="0" lang="en-GB" sz="2400" b="1" i="0" u="none" strike="noStrike" kern="0" cap="none" spc="0" normalizeH="0" baseline="0" noProof="0" dirty="0" smtClean="0">
                <a:ln>
                  <a:noFill/>
                </a:ln>
                <a:solidFill>
                  <a:sysClr val="windowText" lastClr="000000"/>
                </a:solidFill>
                <a:effectLst/>
                <a:uLnTx/>
                <a:uFillTx/>
                <a:latin typeface="+mn-lt"/>
              </a:rPr>
              <a:t>/m</a:t>
            </a:r>
            <a:r>
              <a:rPr kumimoji="0" lang="en-GB" sz="2400" b="1" i="0" u="none" strike="noStrike" kern="0" cap="none" spc="0" normalizeH="0" baseline="30000" noProof="0" dirty="0" smtClean="0">
                <a:ln>
                  <a:noFill/>
                </a:ln>
                <a:solidFill>
                  <a:sysClr val="windowText" lastClr="000000"/>
                </a:solidFill>
                <a:effectLst/>
                <a:uLnTx/>
                <a:uFillTx/>
                <a:latin typeface="+mn-lt"/>
              </a:rPr>
              <a:t>3 </a:t>
            </a:r>
            <a:endParaRPr kumimoji="0" lang="en-GB" sz="2400" b="1" i="0" u="none" strike="noStrike" kern="0" cap="none" spc="0" normalizeH="0" baseline="0" noProof="0" dirty="0" smtClean="0">
              <a:ln>
                <a:noFill/>
              </a:ln>
              <a:solidFill>
                <a:sysClr val="windowText" lastClr="000000"/>
              </a:solidFill>
              <a:effectLst/>
              <a:uLnTx/>
              <a:uFillTx/>
              <a:latin typeface="+mn-lt"/>
            </a:endParaRPr>
          </a:p>
        </p:txBody>
      </p:sp>
      <p:sp>
        <p:nvSpPr>
          <p:cNvPr id="7" name="TextBox 6"/>
          <p:cNvSpPr txBox="1"/>
          <p:nvPr/>
        </p:nvSpPr>
        <p:spPr>
          <a:xfrm>
            <a:off x="3635896" y="908720"/>
            <a:ext cx="5040560"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smtClean="0">
                <a:ln>
                  <a:noFill/>
                </a:ln>
                <a:solidFill>
                  <a:srgbClr val="002060"/>
                </a:solidFill>
                <a:effectLst/>
                <a:uLnTx/>
                <a:uFillTx/>
                <a:latin typeface="+mj-lt"/>
              </a:rPr>
              <a:t>Comparing microbial counts from surfaces and air in ICU using preset standards</a:t>
            </a:r>
            <a:endParaRPr kumimoji="0" lang="en-GB" sz="3200" b="1" i="0" u="none" strike="noStrike" kern="0" cap="none" spc="0" normalizeH="0" baseline="0" noProof="0" dirty="0">
              <a:ln>
                <a:noFill/>
              </a:ln>
              <a:solidFill>
                <a:srgbClr val="002060"/>
              </a:solidFill>
              <a:effectLst/>
              <a:uLnTx/>
              <a:uFillTx/>
              <a:latin typeface="+mj-lt"/>
            </a:endParaRPr>
          </a:p>
        </p:txBody>
      </p:sp>
      <p:sp>
        <p:nvSpPr>
          <p:cNvPr id="9" name="TextBox 8"/>
          <p:cNvSpPr txBox="1"/>
          <p:nvPr/>
        </p:nvSpPr>
        <p:spPr>
          <a:xfrm>
            <a:off x="2555776" y="6237312"/>
            <a:ext cx="626469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smtClean="0">
                <a:ln>
                  <a:noFill/>
                </a:ln>
                <a:solidFill>
                  <a:sysClr val="windowText" lastClr="000000"/>
                </a:solidFill>
                <a:effectLst/>
                <a:uLnTx/>
                <a:uFillTx/>
                <a:latin typeface="+mj-lt"/>
              </a:rPr>
              <a:t>Dancer SJ, J Hosp Infect 2004; Pasquarella C, J Hosp Infect 2004</a:t>
            </a:r>
            <a:endParaRPr kumimoji="0" lang="en-GB" sz="1800" b="1" i="1" u="none" strike="noStrike" kern="0" cap="none" spc="0" normalizeH="0" baseline="0" noProof="0" dirty="0">
              <a:ln>
                <a:noFill/>
              </a:ln>
              <a:solidFill>
                <a:sysClr val="windowText" lastClr="000000"/>
              </a:solidFill>
              <a:effectLst/>
              <a:uLnTx/>
              <a:uFillTx/>
              <a:latin typeface="+mj-lt"/>
            </a:endParaRPr>
          </a:p>
        </p:txBody>
      </p:sp>
      <p:pic>
        <p:nvPicPr>
          <p:cNvPr id="10" name="Picture 9"/>
          <p:cNvPicPr/>
          <p:nvPr/>
        </p:nvPicPr>
        <p:blipFill>
          <a:blip r:embed="rId2" cstate="print"/>
          <a:srcRect/>
          <a:stretch>
            <a:fillRect/>
          </a:stretch>
        </p:blipFill>
        <p:spPr bwMode="auto">
          <a:xfrm>
            <a:off x="539552" y="397406"/>
            <a:ext cx="2808312" cy="2592288"/>
          </a:xfrm>
          <a:prstGeom prst="rect">
            <a:avLst/>
          </a:prstGeom>
          <a:noFill/>
          <a:ln w="9525">
            <a:noFill/>
            <a:miter lim="800000"/>
            <a:headEnd/>
            <a:tailEnd/>
          </a:ln>
        </p:spPr>
      </p:pic>
    </p:spTree>
    <p:extLst>
      <p:ext uri="{BB962C8B-B14F-4D97-AF65-F5344CB8AC3E}">
        <p14:creationId xmlns:p14="http://schemas.microsoft.com/office/powerpoint/2010/main" val="21009662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1594</TotalTime>
  <Words>3511</Words>
  <Application>Microsoft Office PowerPoint</Application>
  <PresentationFormat>On-screen Show (4:3)</PresentationFormat>
  <Paragraphs>274</Paragraphs>
  <Slides>31</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Andale Sans UI</vt:lpstr>
      <vt:lpstr>Arial</vt:lpstr>
      <vt:lpstr>Calibri</vt:lpstr>
      <vt:lpstr>Calibri Light</vt:lpstr>
      <vt:lpstr>Times New Roman</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NHS Lanarkshire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Dancer, Stephanie (WG) - Consultant Microbiologist</cp:lastModifiedBy>
  <cp:revision>256</cp:revision>
  <cp:lastPrinted>2019-04-12T15:31:30Z</cp:lastPrinted>
  <dcterms:created xsi:type="dcterms:W3CDTF">2019-03-06T14:24:14Z</dcterms:created>
  <dcterms:modified xsi:type="dcterms:W3CDTF">2022-06-23T14:03:23Z</dcterms:modified>
</cp:coreProperties>
</file>