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5" r:id="rId4"/>
    <p:sldId id="259" r:id="rId5"/>
    <p:sldId id="264" r:id="rId6"/>
    <p:sldId id="260"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258" autoAdjust="0"/>
  </p:normalViewPr>
  <p:slideViewPr>
    <p:cSldViewPr snapToGrid="0">
      <p:cViewPr varScale="1">
        <p:scale>
          <a:sx n="57" d="100"/>
          <a:sy n="57" d="100"/>
        </p:scale>
        <p:origin x="980" y="3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2E4C8-1845-4D4B-87DF-867C87CB81E4}" type="datetimeFigureOut">
              <a:rPr lang="en-GB" smtClean="0"/>
              <a:t>08/03/2023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0EACC-145B-428E-9F4C-0BCAD8AA5EB1}" type="slidenum">
              <a:rPr lang="en-GB" smtClean="0"/>
              <a:t>‹#›</a:t>
            </a:fld>
            <a:endParaRPr lang="en-GB"/>
          </a:p>
        </p:txBody>
      </p:sp>
    </p:spTree>
    <p:extLst>
      <p:ext uri="{BB962C8B-B14F-4D97-AF65-F5344CB8AC3E}">
        <p14:creationId xmlns:p14="http://schemas.microsoft.com/office/powerpoint/2010/main" val="16913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evidence for these?</a:t>
            </a:r>
          </a:p>
        </p:txBody>
      </p:sp>
      <p:sp>
        <p:nvSpPr>
          <p:cNvPr id="4" name="Slide Number Placeholder 3"/>
          <p:cNvSpPr>
            <a:spLocks noGrp="1"/>
          </p:cNvSpPr>
          <p:nvPr>
            <p:ph type="sldNum" sz="quarter" idx="10"/>
          </p:nvPr>
        </p:nvSpPr>
        <p:spPr/>
        <p:txBody>
          <a:bodyPr/>
          <a:lstStyle/>
          <a:p>
            <a:fld id="{9ED0EACC-145B-428E-9F4C-0BCAD8AA5EB1}" type="slidenum">
              <a:rPr lang="en-GB" smtClean="0"/>
              <a:t>4</a:t>
            </a:fld>
            <a:endParaRPr lang="en-GB"/>
          </a:p>
        </p:txBody>
      </p:sp>
    </p:spTree>
    <p:extLst>
      <p:ext uri="{BB962C8B-B14F-4D97-AF65-F5344CB8AC3E}">
        <p14:creationId xmlns:p14="http://schemas.microsoft.com/office/powerpoint/2010/main" val="33567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Ultraviolet germicidal irradiation, or UVGI, is the use of ultraviolet (UV) energy to kill viral, bacterial, and fungal organisms. UVGI fixtures produce UV-C energy, which has shorter wavelengths than more penetrating UV-A and UV-B rays and pose less risk to human health. Upper-room UVGI refers to a disinfection zone of UV energy that is located above people in the rooms they occupy. This kills airborne pathogens in the room where they are released. Fixtures are installed to prevent direct UV exposures to people in the room.</a:t>
            </a:r>
          </a:p>
        </p:txBody>
      </p:sp>
      <p:sp>
        <p:nvSpPr>
          <p:cNvPr id="4" name="Slide Number Placeholder 3"/>
          <p:cNvSpPr>
            <a:spLocks noGrp="1"/>
          </p:cNvSpPr>
          <p:nvPr>
            <p:ph type="sldNum" sz="quarter" idx="10"/>
          </p:nvPr>
        </p:nvSpPr>
        <p:spPr/>
        <p:txBody>
          <a:bodyPr/>
          <a:lstStyle/>
          <a:p>
            <a:fld id="{9ED0EACC-145B-428E-9F4C-0BCAD8AA5EB1}" type="slidenum">
              <a:rPr lang="en-GB" smtClean="0"/>
              <a:t>5</a:t>
            </a:fld>
            <a:endParaRPr lang="en-GB"/>
          </a:p>
        </p:txBody>
      </p:sp>
    </p:spTree>
    <p:extLst>
      <p:ext uri="{BB962C8B-B14F-4D97-AF65-F5344CB8AC3E}">
        <p14:creationId xmlns:p14="http://schemas.microsoft.com/office/powerpoint/2010/main" val="149916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1B3055-9F2D-49A0-899D-08C548B82A52}"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160877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B3055-9F2D-49A0-899D-08C548B82A52}"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301290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B3055-9F2D-49A0-899D-08C548B82A52}"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400316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1B3055-9F2D-49A0-899D-08C548B82A52}"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337603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B3055-9F2D-49A0-899D-08C548B82A52}"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336404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1B3055-9F2D-49A0-899D-08C548B82A52}"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427465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1B3055-9F2D-49A0-899D-08C548B82A52}" type="datetimeFigureOut">
              <a:rPr lang="en-GB" smtClean="0"/>
              <a:t>08/03/2023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153757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1B3055-9F2D-49A0-899D-08C548B82A52}" type="datetimeFigureOut">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401119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B3055-9F2D-49A0-899D-08C548B82A52}" type="datetimeFigureOut">
              <a:rPr lang="en-GB" smtClean="0"/>
              <a:t>08/03/2023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32407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B3055-9F2D-49A0-899D-08C548B82A52}"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6116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B3055-9F2D-49A0-899D-08C548B82A52}"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E9025-4412-4F76-B94D-58A94EE9D54D}" type="slidenum">
              <a:rPr lang="en-GB" smtClean="0"/>
              <a:t>‹#›</a:t>
            </a:fld>
            <a:endParaRPr lang="en-GB"/>
          </a:p>
        </p:txBody>
      </p:sp>
    </p:spTree>
    <p:extLst>
      <p:ext uri="{BB962C8B-B14F-4D97-AF65-F5344CB8AC3E}">
        <p14:creationId xmlns:p14="http://schemas.microsoft.com/office/powerpoint/2010/main" val="122448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B3055-9F2D-49A0-899D-08C548B82A52}" type="datetimeFigureOut">
              <a:rPr lang="en-GB" smtClean="0"/>
              <a:t>08/03/2023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9025-4412-4F76-B94D-58A94EE9D54D}" type="slidenum">
              <a:rPr lang="en-GB" smtClean="0"/>
              <a:t>‹#›</a:t>
            </a:fld>
            <a:endParaRPr lang="en-GB"/>
          </a:p>
        </p:txBody>
      </p:sp>
    </p:spTree>
    <p:extLst>
      <p:ext uri="{BB962C8B-B14F-4D97-AF65-F5344CB8AC3E}">
        <p14:creationId xmlns:p14="http://schemas.microsoft.com/office/powerpoint/2010/main" val="271865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apier.ac.uk/nhsscotlandassure"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NHSAResearchService@napie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6813" y="678709"/>
            <a:ext cx="7493225" cy="584775"/>
          </a:xfrm>
          <a:prstGeom prst="rect">
            <a:avLst/>
          </a:prstGeom>
          <a:noFill/>
        </p:spPr>
        <p:txBody>
          <a:bodyPr wrap="square" rtlCol="0">
            <a:spAutoFit/>
          </a:bodyPr>
          <a:lstStyle/>
          <a:p>
            <a:pPr algn="ctr"/>
            <a:r>
              <a:rPr lang="en-GB" sz="3200" b="1" dirty="0">
                <a:solidFill>
                  <a:schemeClr val="accent5">
                    <a:lumMod val="50000"/>
                  </a:schemeClr>
                </a:solidFill>
              </a:rPr>
              <a:t>NHS Scotland ASSURE Research Fund</a:t>
            </a:r>
          </a:p>
        </p:txBody>
      </p:sp>
      <p:sp>
        <p:nvSpPr>
          <p:cNvPr id="4" name="TextBox 3"/>
          <p:cNvSpPr txBox="1"/>
          <p:nvPr/>
        </p:nvSpPr>
        <p:spPr>
          <a:xfrm>
            <a:off x="879481" y="1287244"/>
            <a:ext cx="10306679" cy="5262979"/>
          </a:xfrm>
          <a:prstGeom prst="rect">
            <a:avLst/>
          </a:prstGeom>
          <a:noFill/>
        </p:spPr>
        <p:txBody>
          <a:bodyPr wrap="square" rtlCol="0">
            <a:spAutoFit/>
          </a:bodyPr>
          <a:lstStyle/>
          <a:p>
            <a:r>
              <a:rPr lang="en-GB" sz="2000" b="1" dirty="0"/>
              <a:t>AIM</a:t>
            </a:r>
            <a:r>
              <a:rPr lang="en-GB" sz="2000" dirty="0"/>
              <a:t>: </a:t>
            </a:r>
          </a:p>
          <a:p>
            <a:endParaRPr lang="en-GB" sz="2000" dirty="0"/>
          </a:p>
          <a:p>
            <a:r>
              <a:rPr lang="en-GB" sz="2000" dirty="0"/>
              <a:t>Managing applications to the £1.55M research and innovation fund, in order to develop evidence-based guidance for the delivery of safe healthcare environments</a:t>
            </a:r>
          </a:p>
          <a:p>
            <a:endParaRPr lang="en-GB" sz="2000" dirty="0"/>
          </a:p>
          <a:p>
            <a:r>
              <a:rPr lang="en-GB" sz="2000" b="1" dirty="0"/>
              <a:t>TOPICS:</a:t>
            </a:r>
            <a:endParaRPr lang="en-GB" sz="2000" dirty="0"/>
          </a:p>
          <a:p>
            <a:endParaRPr lang="en-GB" sz="2000" dirty="0"/>
          </a:p>
          <a:p>
            <a:pPr marL="285750" indent="-285750">
              <a:buFont typeface="Arial" panose="020B0604020202020204" pitchFamily="34" charset="0"/>
              <a:buChar char="•"/>
            </a:pPr>
            <a:r>
              <a:rPr lang="en-GB" sz="2000" dirty="0"/>
              <a:t>Water systems, including drainage (design, installation, commissioning and maintenance)</a:t>
            </a:r>
          </a:p>
          <a:p>
            <a:pPr marL="285750" indent="-285750">
              <a:buFont typeface="Arial" panose="020B0604020202020204" pitchFamily="34" charset="0"/>
              <a:buChar char="•"/>
            </a:pPr>
            <a:r>
              <a:rPr lang="en-GB" sz="2000" dirty="0"/>
              <a:t>Ventilation systems</a:t>
            </a:r>
          </a:p>
          <a:p>
            <a:pPr marL="285750" indent="-285750">
              <a:buFont typeface="Arial" panose="020B0604020202020204" pitchFamily="34" charset="0"/>
              <a:buChar char="•"/>
            </a:pPr>
            <a:r>
              <a:rPr lang="en-GB" sz="2000" dirty="0"/>
              <a:t>Pathogens, microbiome, AMR, transmission risks &amp; disease burden in the hospital environment</a:t>
            </a:r>
          </a:p>
          <a:p>
            <a:pPr marL="285750" indent="-285750">
              <a:buFont typeface="Arial" panose="020B0604020202020204" pitchFamily="34" charset="0"/>
              <a:buChar char="•"/>
            </a:pPr>
            <a:r>
              <a:rPr lang="en-GB" sz="2000" dirty="0"/>
              <a:t>Hospital design, including size and single room provision</a:t>
            </a:r>
          </a:p>
          <a:p>
            <a:pPr marL="285750" indent="-285750">
              <a:buFont typeface="Arial" panose="020B0604020202020204" pitchFamily="34" charset="0"/>
              <a:buChar char="•"/>
            </a:pPr>
            <a:r>
              <a:rPr lang="en-GB" sz="2000" dirty="0"/>
              <a:t>Lessons learned from COVID-19</a:t>
            </a:r>
          </a:p>
          <a:p>
            <a:pPr marL="285750" indent="-285750">
              <a:buFont typeface="Arial" panose="020B0604020202020204" pitchFamily="34" charset="0"/>
              <a:buChar char="•"/>
            </a:pPr>
            <a:r>
              <a:rPr lang="en-GB" sz="2000" dirty="0"/>
              <a:t>Human factors/Ergonomics and Infection Prevention and Control</a:t>
            </a:r>
          </a:p>
          <a:p>
            <a:pPr marL="285750" indent="-285750">
              <a:buFont typeface="Arial" panose="020B0604020202020204" pitchFamily="34" charset="0"/>
              <a:buChar char="•"/>
            </a:pPr>
            <a:r>
              <a:rPr lang="en-GB" sz="2000" dirty="0"/>
              <a:t>Climate change requirements and the unintended consequences on built environment risks</a:t>
            </a:r>
          </a:p>
          <a:p>
            <a:pPr marL="285750" indent="-285750">
              <a:buFont typeface="Arial" panose="020B0604020202020204" pitchFamily="34" charset="0"/>
              <a:buChar char="•"/>
            </a:pPr>
            <a:r>
              <a:rPr lang="en-GB" sz="2000" dirty="0"/>
              <a:t>The role of safety and harms in relation to medical gases, electrical systems and fire safety.</a:t>
            </a:r>
          </a:p>
          <a:p>
            <a:endParaRPr lang="en-GB" dirty="0"/>
          </a:p>
          <a:p>
            <a:endParaRPr lang="en-GB" dirty="0"/>
          </a:p>
        </p:txBody>
      </p:sp>
    </p:spTree>
    <p:extLst>
      <p:ext uri="{BB962C8B-B14F-4D97-AF65-F5344CB8AC3E}">
        <p14:creationId xmlns:p14="http://schemas.microsoft.com/office/powerpoint/2010/main" val="142718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160" y="648711"/>
            <a:ext cx="7669094" cy="584775"/>
          </a:xfrm>
          <a:prstGeom prst="rect">
            <a:avLst/>
          </a:prstGeom>
          <a:noFill/>
        </p:spPr>
        <p:txBody>
          <a:bodyPr wrap="square" rtlCol="0">
            <a:spAutoFit/>
          </a:bodyPr>
          <a:lstStyle/>
          <a:p>
            <a:r>
              <a:rPr lang="en-GB" sz="3200" b="1" dirty="0">
                <a:solidFill>
                  <a:schemeClr val="accent5">
                    <a:lumMod val="50000"/>
                  </a:schemeClr>
                </a:solidFill>
              </a:rPr>
              <a:t>Healthcare-Associated Infection in Scotland</a:t>
            </a:r>
          </a:p>
        </p:txBody>
      </p:sp>
      <p:sp>
        <p:nvSpPr>
          <p:cNvPr id="3" name="TextBox 2"/>
          <p:cNvSpPr txBox="1"/>
          <p:nvPr/>
        </p:nvSpPr>
        <p:spPr>
          <a:xfrm>
            <a:off x="871512" y="1479764"/>
            <a:ext cx="9816808" cy="4524315"/>
          </a:xfrm>
          <a:prstGeom prst="rect">
            <a:avLst/>
          </a:prstGeom>
          <a:noFill/>
        </p:spPr>
        <p:txBody>
          <a:bodyPr wrap="square" rtlCol="0">
            <a:spAutoFit/>
          </a:bodyPr>
          <a:lstStyle/>
          <a:p>
            <a:r>
              <a:rPr lang="en-GB" sz="2400" dirty="0"/>
              <a:t>Back in 2016 a point prevalence survey showed that 1 in 22 patients develop a healthcare–associated infection (HAI); this means that HAIs affect one patient in every ward in every hospital across Scotland.</a:t>
            </a:r>
          </a:p>
          <a:p>
            <a:r>
              <a:rPr lang="en-GB" sz="2400" dirty="0"/>
              <a:t>The annual pre-pandemic total for Scottish hospitals is 55,500 infections.</a:t>
            </a:r>
          </a:p>
          <a:p>
            <a:endParaRPr lang="en-GB" sz="2400" dirty="0"/>
          </a:p>
          <a:p>
            <a:r>
              <a:rPr lang="en-GB" sz="2400" dirty="0"/>
              <a:t>The most common HAIs are urinary tract; respiratory; and skin and soft tissue infections.</a:t>
            </a:r>
          </a:p>
          <a:p>
            <a:endParaRPr lang="en-GB" sz="2400" dirty="0"/>
          </a:p>
          <a:p>
            <a:r>
              <a:rPr lang="en-GB" sz="2400" dirty="0"/>
              <a:t>HAIs are caused by pathogens such as </a:t>
            </a:r>
            <a:r>
              <a:rPr lang="en-GB" sz="2400" i="1" dirty="0"/>
              <a:t>Staphylococcus aureus</a:t>
            </a:r>
            <a:r>
              <a:rPr lang="en-GB" sz="2400" dirty="0"/>
              <a:t>, </a:t>
            </a:r>
            <a:r>
              <a:rPr lang="en-GB" sz="2400" i="1" dirty="0"/>
              <a:t>Escherichia coli</a:t>
            </a:r>
            <a:r>
              <a:rPr lang="en-GB" sz="2400" dirty="0"/>
              <a:t>, </a:t>
            </a:r>
            <a:r>
              <a:rPr lang="en-GB" sz="2400" i="1" dirty="0"/>
              <a:t>Klebsiella pneumoniae</a:t>
            </a:r>
            <a:r>
              <a:rPr lang="en-GB" sz="2400" dirty="0"/>
              <a:t>, </a:t>
            </a:r>
            <a:r>
              <a:rPr lang="en-GB" sz="2400" i="1" dirty="0"/>
              <a:t>Clostridium difficile</a:t>
            </a:r>
            <a:r>
              <a:rPr lang="en-GB" sz="2400" dirty="0"/>
              <a:t>, Pseudomonas and enterococci. The most important fungal pathogen is Candida, and commonly encountered viral infections in healthcare include COVID-19, influenza and norovirus.</a:t>
            </a:r>
          </a:p>
        </p:txBody>
      </p:sp>
    </p:spTree>
    <p:extLst>
      <p:ext uri="{BB962C8B-B14F-4D97-AF65-F5344CB8AC3E}">
        <p14:creationId xmlns:p14="http://schemas.microsoft.com/office/powerpoint/2010/main" val="14510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826" y="3592882"/>
            <a:ext cx="2576124"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8278317" y="5481937"/>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t>Hands</a:t>
            </a:r>
          </a:p>
        </p:txBody>
      </p:sp>
      <p:sp>
        <p:nvSpPr>
          <p:cNvPr id="5" name="Text Box 7"/>
          <p:cNvSpPr txBox="1">
            <a:spLocks noChangeArrowheads="1"/>
          </p:cNvSpPr>
          <p:nvPr/>
        </p:nvSpPr>
        <p:spPr bwMode="auto">
          <a:xfrm>
            <a:off x="572291" y="57538"/>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t>Environment</a:t>
            </a:r>
          </a:p>
        </p:txBody>
      </p:sp>
      <p:sp>
        <p:nvSpPr>
          <p:cNvPr id="6" name="Text Box 8"/>
          <p:cNvSpPr txBox="1">
            <a:spLocks noChangeArrowheads="1"/>
          </p:cNvSpPr>
          <p:nvPr/>
        </p:nvSpPr>
        <p:spPr bwMode="auto">
          <a:xfrm>
            <a:off x="10115550" y="2581275"/>
            <a:ext cx="1414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t>Air</a:t>
            </a:r>
          </a:p>
        </p:txBody>
      </p:sp>
      <p:sp>
        <p:nvSpPr>
          <p:cNvPr id="7" name="Text Box 9"/>
          <p:cNvSpPr txBox="1">
            <a:spLocks noChangeArrowheads="1"/>
          </p:cNvSpPr>
          <p:nvPr/>
        </p:nvSpPr>
        <p:spPr bwMode="auto">
          <a:xfrm>
            <a:off x="1036944" y="4060111"/>
            <a:ext cx="115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t>Water</a:t>
            </a:r>
          </a:p>
        </p:txBody>
      </p:sp>
      <p:pic>
        <p:nvPicPr>
          <p:cNvPr id="10" name="Picture 4" descr="Cwm Taf University Health Board"/>
          <p:cNvPicPr>
            <a:picLocks noChangeAspect="1" noChangeArrowheads="1"/>
          </p:cNvPicPr>
          <p:nvPr/>
        </p:nvPicPr>
        <p:blipFill>
          <a:blip r:embed="rId3" cstate="print"/>
          <a:srcRect/>
          <a:stretch>
            <a:fillRect/>
          </a:stretch>
        </p:blipFill>
        <p:spPr bwMode="auto">
          <a:xfrm>
            <a:off x="2187882" y="2269174"/>
            <a:ext cx="7079944" cy="2580490"/>
          </a:xfrm>
          <a:prstGeom prst="rect">
            <a:avLst/>
          </a:prstGeom>
          <a:noFill/>
        </p:spPr>
      </p:pic>
      <p:sp>
        <p:nvSpPr>
          <p:cNvPr id="11" name="TextBox 10"/>
          <p:cNvSpPr txBox="1"/>
          <p:nvPr/>
        </p:nvSpPr>
        <p:spPr>
          <a:xfrm>
            <a:off x="7314526" y="3328586"/>
            <a:ext cx="1069658" cy="461665"/>
          </a:xfrm>
          <a:prstGeom prst="rect">
            <a:avLst/>
          </a:prstGeom>
          <a:noFill/>
        </p:spPr>
        <p:txBody>
          <a:bodyPr wrap="square" rtlCol="0">
            <a:spAutoFit/>
          </a:bodyPr>
          <a:lstStyle/>
          <a:p>
            <a:r>
              <a:rPr lang="en-GB" sz="2400" b="1" dirty="0"/>
              <a:t>People</a:t>
            </a:r>
          </a:p>
        </p:txBody>
      </p:sp>
      <p:pic>
        <p:nvPicPr>
          <p:cNvPr id="12" name="Picture 2" descr="Image result for pictures,critical care"/>
          <p:cNvPicPr>
            <a:picLocks noChangeAspect="1" noChangeArrowheads="1"/>
          </p:cNvPicPr>
          <p:nvPr/>
        </p:nvPicPr>
        <p:blipFill>
          <a:blip r:embed="rId4" cstate="print"/>
          <a:srcRect/>
          <a:stretch>
            <a:fillRect/>
          </a:stretch>
        </p:blipFill>
        <p:spPr bwMode="auto">
          <a:xfrm>
            <a:off x="148102" y="532559"/>
            <a:ext cx="2928622" cy="2571751"/>
          </a:xfrm>
          <a:prstGeom prst="rect">
            <a:avLst/>
          </a:prstGeom>
          <a:noFill/>
        </p:spPr>
      </p:pic>
      <p:pic>
        <p:nvPicPr>
          <p:cNvPr id="14" name="Picture 10" descr="water_dropl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011" y="4517311"/>
            <a:ext cx="2870575" cy="1962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704013" y="-262291"/>
            <a:ext cx="2447925" cy="308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94732" y="862258"/>
            <a:ext cx="2781300" cy="1200329"/>
          </a:xfrm>
          <a:prstGeom prst="rect">
            <a:avLst/>
          </a:prstGeom>
          <a:noFill/>
        </p:spPr>
        <p:txBody>
          <a:bodyPr wrap="square" rtlCol="0">
            <a:spAutoFit/>
          </a:bodyPr>
          <a:lstStyle/>
          <a:p>
            <a:pPr algn="ctr"/>
            <a:r>
              <a:rPr lang="en-GB" sz="3600" b="1" dirty="0">
                <a:solidFill>
                  <a:schemeClr val="accent5">
                    <a:lumMod val="50000"/>
                  </a:schemeClr>
                </a:solidFill>
              </a:rPr>
              <a:t>Pathogen Reservoirs</a:t>
            </a:r>
          </a:p>
        </p:txBody>
      </p:sp>
    </p:spTree>
    <p:extLst>
      <p:ext uri="{BB962C8B-B14F-4D97-AF65-F5344CB8AC3E}">
        <p14:creationId xmlns:p14="http://schemas.microsoft.com/office/powerpoint/2010/main" val="289227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26" y="417271"/>
            <a:ext cx="8326704" cy="584775"/>
          </a:xfrm>
          <a:prstGeom prst="rect">
            <a:avLst/>
          </a:prstGeom>
          <a:noFill/>
        </p:spPr>
        <p:txBody>
          <a:bodyPr wrap="square" rtlCol="0">
            <a:spAutoFit/>
          </a:bodyPr>
          <a:lstStyle/>
          <a:p>
            <a:pPr algn="ctr"/>
            <a:r>
              <a:rPr lang="en-GB" sz="3200" b="1" dirty="0">
                <a:solidFill>
                  <a:schemeClr val="accent5">
                    <a:lumMod val="50000"/>
                  </a:schemeClr>
                </a:solidFill>
              </a:rPr>
              <a:t>What can we do to reduce the HAI risk? </a:t>
            </a:r>
          </a:p>
        </p:txBody>
      </p:sp>
      <p:sp>
        <p:nvSpPr>
          <p:cNvPr id="6" name="Rectangle 5"/>
          <p:cNvSpPr/>
          <p:nvPr/>
        </p:nvSpPr>
        <p:spPr>
          <a:xfrm>
            <a:off x="1052397" y="1135270"/>
            <a:ext cx="11042248" cy="4893647"/>
          </a:xfrm>
          <a:prstGeom prst="rect">
            <a:avLst/>
          </a:prstGeom>
        </p:spPr>
        <p:txBody>
          <a:bodyPr wrap="square">
            <a:spAutoFit/>
          </a:bodyPr>
          <a:lstStyle/>
          <a:p>
            <a:r>
              <a:rPr lang="en-GB" sz="2400" b="1" dirty="0"/>
              <a:t>PROBLEM </a:t>
            </a:r>
            <a:r>
              <a:rPr lang="en-GB" sz="2400" dirty="0"/>
              <a:t>                                                     </a:t>
            </a:r>
            <a:r>
              <a:rPr lang="en-GB" sz="2400" b="1" dirty="0"/>
              <a:t>SOLUTION</a:t>
            </a:r>
          </a:p>
          <a:p>
            <a:endParaRPr lang="en-GB" sz="2400" dirty="0"/>
          </a:p>
          <a:p>
            <a:r>
              <a:rPr lang="en-GB" sz="2400" dirty="0"/>
              <a:t>Hand transmission…………………….............Hand hygiene</a:t>
            </a:r>
          </a:p>
          <a:p>
            <a:r>
              <a:rPr lang="en-GB" sz="2400" dirty="0"/>
              <a:t>Contaminated environment………….........Cleaning; disinfectants</a:t>
            </a:r>
          </a:p>
          <a:p>
            <a:r>
              <a:rPr lang="en-GB" sz="2400" dirty="0"/>
              <a:t>Airborne pathogens…………………..............Ventilation, air cleaners and purifiers</a:t>
            </a:r>
          </a:p>
          <a:p>
            <a:r>
              <a:rPr lang="en-GB" sz="2400" dirty="0"/>
              <a:t>Infected patient…………………....................Isolation; barrier nursing; cohorting</a:t>
            </a:r>
          </a:p>
          <a:p>
            <a:r>
              <a:rPr lang="en-GB" sz="2400" dirty="0"/>
              <a:t>Patient at risk…………………………...............Screening, e.g. MRSA</a:t>
            </a:r>
          </a:p>
          <a:p>
            <a:r>
              <a:rPr lang="en-GB" sz="2400" dirty="0"/>
              <a:t>Medical equipment……………….................Decontaminate and label</a:t>
            </a:r>
          </a:p>
          <a:p>
            <a:r>
              <a:rPr lang="en-GB" sz="2400" dirty="0"/>
              <a:t>Hospital-acquired infection…………………..Surveillance AND feedback</a:t>
            </a:r>
          </a:p>
          <a:p>
            <a:r>
              <a:rPr lang="en-GB" sz="2400" dirty="0"/>
              <a:t>Drug resistance…………………………………….Antimicrobial stewardship</a:t>
            </a:r>
          </a:p>
          <a:p>
            <a:r>
              <a:rPr lang="en-GB" sz="2400" dirty="0"/>
              <a:t>Pathogens in water……………………………….Plumbers</a:t>
            </a:r>
          </a:p>
          <a:p>
            <a:r>
              <a:rPr lang="en-GB" sz="2400" dirty="0"/>
              <a:t>Building design…………………………………….Architects; engineers </a:t>
            </a:r>
          </a:p>
          <a:p>
            <a:r>
              <a:rPr lang="en-GB" sz="2400" dirty="0"/>
              <a:t>Infection transmission………………………….</a:t>
            </a:r>
            <a:r>
              <a:rPr lang="en-GB" sz="2400" i="1" dirty="0"/>
              <a:t>INFECTION CONTROL TEAM</a:t>
            </a:r>
          </a:p>
        </p:txBody>
      </p:sp>
      <p:sp>
        <p:nvSpPr>
          <p:cNvPr id="3" name="TextBox 2"/>
          <p:cNvSpPr txBox="1"/>
          <p:nvPr/>
        </p:nvSpPr>
        <p:spPr>
          <a:xfrm>
            <a:off x="8087360" y="6162141"/>
            <a:ext cx="3566160" cy="400110"/>
          </a:xfrm>
          <a:prstGeom prst="rect">
            <a:avLst/>
          </a:prstGeom>
          <a:noFill/>
        </p:spPr>
        <p:txBody>
          <a:bodyPr wrap="square" rtlCol="0">
            <a:spAutoFit/>
          </a:bodyPr>
          <a:lstStyle/>
          <a:p>
            <a:r>
              <a:rPr lang="en-GB" sz="2000" b="1" i="1" dirty="0">
                <a:solidFill>
                  <a:srgbClr val="FF0000"/>
                </a:solidFill>
              </a:rPr>
              <a:t>What is the evidence for these?</a:t>
            </a:r>
          </a:p>
        </p:txBody>
      </p:sp>
    </p:spTree>
    <p:extLst>
      <p:ext uri="{BB962C8B-B14F-4D97-AF65-F5344CB8AC3E}">
        <p14:creationId xmlns:p14="http://schemas.microsoft.com/office/powerpoint/2010/main" val="68664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899" y="287361"/>
            <a:ext cx="8128059" cy="584775"/>
          </a:xfrm>
          <a:prstGeom prst="rect">
            <a:avLst/>
          </a:prstGeom>
        </p:spPr>
        <p:txBody>
          <a:bodyPr wrap="none">
            <a:spAutoFit/>
          </a:bodyPr>
          <a:lstStyle/>
          <a:p>
            <a:r>
              <a:rPr lang="en-GB" sz="3200" b="1" dirty="0">
                <a:solidFill>
                  <a:schemeClr val="accent5">
                    <a:lumMod val="50000"/>
                  </a:schemeClr>
                </a:solidFill>
              </a:rPr>
              <a:t>Upper-Room Ultraviolet Germicidal Irradiation</a:t>
            </a:r>
          </a:p>
        </p:txBody>
      </p:sp>
      <p:pic>
        <p:nvPicPr>
          <p:cNvPr id="3" name="Picture 2"/>
          <p:cNvPicPr>
            <a:picLocks noChangeAspect="1"/>
          </p:cNvPicPr>
          <p:nvPr/>
        </p:nvPicPr>
        <p:blipFill>
          <a:blip r:embed="rId3"/>
          <a:stretch>
            <a:fillRect/>
          </a:stretch>
        </p:blipFill>
        <p:spPr>
          <a:xfrm>
            <a:off x="1896640" y="1046480"/>
            <a:ext cx="8491318" cy="5045428"/>
          </a:xfrm>
          <a:prstGeom prst="rect">
            <a:avLst/>
          </a:prstGeom>
        </p:spPr>
      </p:pic>
      <p:sp>
        <p:nvSpPr>
          <p:cNvPr id="4" name="TextBox 3"/>
          <p:cNvSpPr txBox="1"/>
          <p:nvPr/>
        </p:nvSpPr>
        <p:spPr>
          <a:xfrm>
            <a:off x="9491240" y="6299657"/>
            <a:ext cx="2326512" cy="338554"/>
          </a:xfrm>
          <a:prstGeom prst="rect">
            <a:avLst/>
          </a:prstGeom>
          <a:noFill/>
        </p:spPr>
        <p:txBody>
          <a:bodyPr wrap="square" rtlCol="0">
            <a:spAutoFit/>
          </a:bodyPr>
          <a:lstStyle/>
          <a:p>
            <a:r>
              <a:rPr lang="en-GB" sz="1600" b="1" i="1" dirty="0"/>
              <a:t>Cartoon courtesy of CDC</a:t>
            </a:r>
          </a:p>
        </p:txBody>
      </p:sp>
    </p:spTree>
    <p:extLst>
      <p:ext uri="{BB962C8B-B14F-4D97-AF65-F5344CB8AC3E}">
        <p14:creationId xmlns:p14="http://schemas.microsoft.com/office/powerpoint/2010/main" val="38145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1869" y="513948"/>
            <a:ext cx="7992549" cy="5688061"/>
          </a:xfrm>
          <a:prstGeom prst="rect">
            <a:avLst/>
          </a:prstGeom>
        </p:spPr>
      </p:pic>
      <p:sp>
        <p:nvSpPr>
          <p:cNvPr id="4" name="TextBox 3"/>
          <p:cNvSpPr txBox="1"/>
          <p:nvPr/>
        </p:nvSpPr>
        <p:spPr>
          <a:xfrm>
            <a:off x="8211845" y="6320901"/>
            <a:ext cx="4616388" cy="369332"/>
          </a:xfrm>
          <a:prstGeom prst="rect">
            <a:avLst/>
          </a:prstGeom>
          <a:noFill/>
        </p:spPr>
        <p:txBody>
          <a:bodyPr wrap="square" rtlCol="0">
            <a:spAutoFit/>
          </a:bodyPr>
          <a:lstStyle/>
          <a:p>
            <a:r>
              <a:rPr lang="en-GB" b="1" i="1" dirty="0"/>
              <a:t>Slide courtesy of A. Macdonald, GSA</a:t>
            </a:r>
          </a:p>
        </p:txBody>
      </p:sp>
      <p:sp>
        <p:nvSpPr>
          <p:cNvPr id="5" name="TextBox 4"/>
          <p:cNvSpPr txBox="1"/>
          <p:nvPr/>
        </p:nvSpPr>
        <p:spPr>
          <a:xfrm>
            <a:off x="177553" y="1429305"/>
            <a:ext cx="1722268" cy="954107"/>
          </a:xfrm>
          <a:prstGeom prst="rect">
            <a:avLst/>
          </a:prstGeom>
          <a:noFill/>
        </p:spPr>
        <p:txBody>
          <a:bodyPr wrap="square" rtlCol="0">
            <a:spAutoFit/>
          </a:bodyPr>
          <a:lstStyle/>
          <a:p>
            <a:r>
              <a:rPr lang="en-GB" sz="2800" b="1" dirty="0">
                <a:solidFill>
                  <a:schemeClr val="accent5">
                    <a:lumMod val="50000"/>
                  </a:schemeClr>
                </a:solidFill>
              </a:rPr>
              <a:t>‘Seeing is believing’</a:t>
            </a:r>
          </a:p>
        </p:txBody>
      </p:sp>
    </p:spTree>
    <p:extLst>
      <p:ext uri="{BB962C8B-B14F-4D97-AF65-F5344CB8AC3E}">
        <p14:creationId xmlns:p14="http://schemas.microsoft.com/office/powerpoint/2010/main" val="110244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8812" y="221942"/>
            <a:ext cx="6125591" cy="6276512"/>
          </a:xfrm>
          <a:prstGeom prst="rect">
            <a:avLst/>
          </a:prstGeom>
        </p:spPr>
      </p:pic>
    </p:spTree>
    <p:extLst>
      <p:ext uri="{BB962C8B-B14F-4D97-AF65-F5344CB8AC3E}">
        <p14:creationId xmlns:p14="http://schemas.microsoft.com/office/powerpoint/2010/main" val="114956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picture of laughing bacteria"/>
          <p:cNvPicPr>
            <a:picLocks noChangeAspect="1" noChangeArrowheads="1"/>
          </p:cNvPicPr>
          <p:nvPr/>
        </p:nvPicPr>
        <p:blipFill>
          <a:blip r:embed="rId2" cstate="print"/>
          <a:srcRect/>
          <a:stretch>
            <a:fillRect/>
          </a:stretch>
        </p:blipFill>
        <p:spPr bwMode="auto">
          <a:xfrm>
            <a:off x="9063363" y="173730"/>
            <a:ext cx="2857500" cy="2381250"/>
          </a:xfrm>
          <a:prstGeom prst="rect">
            <a:avLst/>
          </a:prstGeom>
          <a:noFill/>
          <a:ln w="9525">
            <a:noFill/>
            <a:miter lim="800000"/>
            <a:headEnd/>
            <a:tailEnd/>
          </a:ln>
        </p:spPr>
      </p:pic>
      <p:sp>
        <p:nvSpPr>
          <p:cNvPr id="3" name="TextBox 2"/>
          <p:cNvSpPr txBox="1"/>
          <p:nvPr/>
        </p:nvSpPr>
        <p:spPr>
          <a:xfrm>
            <a:off x="2787589" y="1740023"/>
            <a:ext cx="8220722" cy="1384995"/>
          </a:xfrm>
          <a:prstGeom prst="rect">
            <a:avLst/>
          </a:prstGeom>
          <a:noFill/>
        </p:spPr>
        <p:txBody>
          <a:bodyPr wrap="square" rtlCol="0">
            <a:spAutoFit/>
          </a:bodyPr>
          <a:lstStyle/>
          <a:p>
            <a:r>
              <a:rPr lang="en-GB" sz="4400" b="1" dirty="0">
                <a:solidFill>
                  <a:schemeClr val="accent5">
                    <a:lumMod val="50000"/>
                  </a:schemeClr>
                </a:solidFill>
              </a:rPr>
              <a:t>Thank you!</a:t>
            </a:r>
          </a:p>
          <a:p>
            <a:endParaRPr lang="en-GB" sz="4000" b="1" dirty="0">
              <a:solidFill>
                <a:schemeClr val="accent5">
                  <a:lumMod val="50000"/>
                </a:schemeClr>
              </a:solidFill>
            </a:endParaRPr>
          </a:p>
        </p:txBody>
      </p:sp>
      <p:sp>
        <p:nvSpPr>
          <p:cNvPr id="4" name="TextBox 3"/>
          <p:cNvSpPr txBox="1"/>
          <p:nvPr/>
        </p:nvSpPr>
        <p:spPr>
          <a:xfrm>
            <a:off x="4795025" y="4468279"/>
            <a:ext cx="6969946" cy="1846659"/>
          </a:xfrm>
          <a:prstGeom prst="rect">
            <a:avLst/>
          </a:prstGeom>
          <a:noFill/>
        </p:spPr>
        <p:txBody>
          <a:bodyPr wrap="square" rtlCol="0">
            <a:spAutoFit/>
          </a:bodyPr>
          <a:lstStyle/>
          <a:p>
            <a:r>
              <a:rPr lang="en-GB" sz="2400" dirty="0"/>
              <a:t>Web : </a:t>
            </a:r>
            <a:r>
              <a:rPr lang="en-GB" sz="2400" u="sng" dirty="0">
                <a:solidFill>
                  <a:srgbClr val="0000FF"/>
                </a:solidFill>
                <a:effectLst/>
                <a:ea typeface="Times New Roman" panose="02020603050405020304" pitchFamily="18" charset="0"/>
                <a:hlinkClick r:id="rId3"/>
              </a:rPr>
              <a:t>https://www.napier.ac.uk/nhsscotlandassure</a:t>
            </a:r>
            <a:endParaRPr lang="en-GB" sz="2400" dirty="0"/>
          </a:p>
          <a:p>
            <a:endParaRPr lang="en-GB" sz="2400" dirty="0"/>
          </a:p>
          <a:p>
            <a:r>
              <a:rPr lang="en-GB" sz="2400" dirty="0"/>
              <a:t>Email : </a:t>
            </a:r>
            <a:r>
              <a:rPr lang="en-GB" sz="2400" dirty="0">
                <a:hlinkClick r:id="rId4"/>
              </a:rPr>
              <a:t>NHSAResearchService@napier.ac.uk</a:t>
            </a:r>
            <a:r>
              <a:rPr lang="en-GB" sz="2400" dirty="0"/>
              <a:t> </a:t>
            </a:r>
          </a:p>
          <a:p>
            <a:endParaRPr lang="en-GB" sz="2400" dirty="0"/>
          </a:p>
          <a:p>
            <a:r>
              <a:rPr lang="en-GB" dirty="0"/>
              <a:t> </a:t>
            </a:r>
          </a:p>
        </p:txBody>
      </p:sp>
    </p:spTree>
    <p:extLst>
      <p:ext uri="{BB962C8B-B14F-4D97-AF65-F5344CB8AC3E}">
        <p14:creationId xmlns:p14="http://schemas.microsoft.com/office/powerpoint/2010/main" val="35481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484</Words>
  <Application>Microsoft Office PowerPoint</Application>
  <PresentationFormat>Widescreen</PresentationFormat>
  <Paragraphs>57</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Lanarkshire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Dancer, Stephanie (WG) - Consultant Microbiologist</dc:creator>
  <cp:lastModifiedBy>Johnston, Linda</cp:lastModifiedBy>
  <cp:revision>34</cp:revision>
  <dcterms:created xsi:type="dcterms:W3CDTF">2023-03-01T15:07:18Z</dcterms:created>
  <dcterms:modified xsi:type="dcterms:W3CDTF">2023-03-08T12:10:29Z</dcterms:modified>
</cp:coreProperties>
</file>