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7" r:id="rId4"/>
  </p:sldMasterIdLst>
  <p:notesMasterIdLst>
    <p:notesMasterId r:id="rId6"/>
  </p:notesMasterIdLst>
  <p:sldIdLst>
    <p:sldId id="258" r:id="rId5"/>
  </p:sldIdLst>
  <p:sldSz cx="21383625" cy="3027521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in Atherton" initials="" lastIdx="5" clrIdx="0"/>
  <p:cmAuthor id="1" name="Mahoney, Catherine" initials="MC" lastIdx="2" clrIdx="1">
    <p:extLst>
      <p:ext uri="{19B8F6BF-5375-455C-9EA6-DF929625EA0E}">
        <p15:presenceInfo xmlns:p15="http://schemas.microsoft.com/office/powerpoint/2012/main" userId="S-1-5-21-199048513-897128045-483988704-99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E80"/>
    <a:srgbClr val="9A164C"/>
    <a:srgbClr val="55ACEE"/>
    <a:srgbClr val="E6F3FD"/>
    <a:srgbClr val="91133C"/>
    <a:srgbClr val="A73B73"/>
    <a:srgbClr val="CC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5"/>
    <p:restoredTop sz="94732"/>
  </p:normalViewPr>
  <p:slideViewPr>
    <p:cSldViewPr snapToGrid="0" snapToObjects="1">
      <p:cViewPr varScale="1">
        <p:scale>
          <a:sx n="20" d="100"/>
          <a:sy n="20" d="100"/>
        </p:scale>
        <p:origin x="2790" y="48"/>
      </p:cViewPr>
      <p:guideLst>
        <p:guide orient="horz" pos="9536"/>
        <p:guide pos="67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332C3-EFD3-1A4F-AB22-5DBFDA3227A9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1243013"/>
            <a:ext cx="23669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505C-AB80-B04A-9846-EE5FCB16D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3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1pPr>
    <a:lvl2pPr marL="1408862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2pPr>
    <a:lvl3pPr marL="2817724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3pPr>
    <a:lvl4pPr marL="4226585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4pPr>
    <a:lvl5pPr marL="5635447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5pPr>
    <a:lvl6pPr marL="7044309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6pPr>
    <a:lvl7pPr marL="8453171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7pPr>
    <a:lvl8pPr marL="9862033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8pPr>
    <a:lvl9pPr marL="11270894" algn="l" defTabSz="2817724" rtl="0" eaLnBrk="1" latinLnBrk="0" hangingPunct="1">
      <a:defRPr sz="36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505C-AB80-B04A-9846-EE5FCB16D5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670" y="807335"/>
            <a:ext cx="20528280" cy="2866053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801" y="3895323"/>
            <a:ext cx="17481113" cy="1291742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14031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358" y="17082829"/>
            <a:ext cx="15378004" cy="6128170"/>
          </a:xfrm>
        </p:spPr>
        <p:txBody>
          <a:bodyPr>
            <a:normAutofit/>
          </a:bodyPr>
          <a:lstStyle>
            <a:lvl1pPr marL="0" indent="0" algn="ctr">
              <a:spcBef>
                <a:spcPts val="2339"/>
              </a:spcBef>
              <a:buNone/>
              <a:defRPr sz="4209">
                <a:solidFill>
                  <a:srgbClr val="FFFFFF"/>
                </a:solidFill>
              </a:defRPr>
            </a:lvl1pPr>
            <a:lvl2pPr marL="801872" indent="0" algn="ctr">
              <a:buNone/>
              <a:defRPr sz="4209"/>
            </a:lvl2pPr>
            <a:lvl3pPr marL="1603743" indent="0" algn="ctr">
              <a:buNone/>
              <a:defRPr sz="4209"/>
            </a:lvl3pPr>
            <a:lvl4pPr marL="2405615" indent="0" algn="ctr">
              <a:buNone/>
              <a:defRPr sz="3508"/>
            </a:lvl4pPr>
            <a:lvl5pPr marL="3207487" indent="0" algn="ctr">
              <a:buNone/>
              <a:defRPr sz="3508"/>
            </a:lvl5pPr>
            <a:lvl6pPr marL="4009358" indent="0" algn="ctr">
              <a:buNone/>
              <a:defRPr sz="3508"/>
            </a:lvl6pPr>
            <a:lvl7pPr marL="4811230" indent="0" algn="ctr">
              <a:buNone/>
              <a:defRPr sz="3508"/>
            </a:lvl7pPr>
            <a:lvl8pPr marL="5613102" indent="0" algn="ctr">
              <a:buNone/>
              <a:defRPr sz="3508"/>
            </a:lvl8pPr>
            <a:lvl9pPr marL="6414973" indent="0" algn="ctr">
              <a:buNone/>
              <a:defRPr sz="350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A650A-8BD1-4FDE-9899-1C20DF4B7708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470385" y="16483172"/>
            <a:ext cx="1443394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nip Single Corner Rectangle 6"/>
          <p:cNvSpPr>
            <a:spLocks/>
          </p:cNvSpPr>
          <p:nvPr userDrawn="1"/>
        </p:nvSpPr>
        <p:spPr bwMode="auto">
          <a:xfrm>
            <a:off x="-200470" y="8353716"/>
            <a:ext cx="19356636" cy="5101934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 dirty="0"/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19512558" y="10904690"/>
            <a:ext cx="712788" cy="1275484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0570">
              <a:defRPr/>
            </a:pPr>
            <a:endParaRPr lang="en-US" dirty="0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19152453" y="9629206"/>
            <a:ext cx="712788" cy="1275484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0570">
              <a:defRPr/>
            </a:pPr>
            <a:endParaRPr lang="en-US" dirty="0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18443376" y="9629206"/>
            <a:ext cx="712788" cy="1275484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0570">
              <a:defRPr/>
            </a:pPr>
            <a:endParaRPr lang="en-US" dirty="0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3" name="Isosceles Triangle 12"/>
          <p:cNvSpPr>
            <a:spLocks noChangeArrowheads="1"/>
          </p:cNvSpPr>
          <p:nvPr userDrawn="1"/>
        </p:nvSpPr>
        <p:spPr bwMode="auto">
          <a:xfrm rot="10800000" flipH="1" flipV="1">
            <a:off x="19152453" y="12180173"/>
            <a:ext cx="712788" cy="1275484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0570">
              <a:defRPr/>
            </a:pPr>
            <a:endParaRPr lang="en-US" dirty="0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4" name="Isosceles Triangle 13"/>
          <p:cNvSpPr>
            <a:spLocks noChangeArrowheads="1"/>
          </p:cNvSpPr>
          <p:nvPr userDrawn="1"/>
        </p:nvSpPr>
        <p:spPr bwMode="auto">
          <a:xfrm rot="10800000" flipH="1" flipV="1">
            <a:off x="19865241" y="12180173"/>
            <a:ext cx="712788" cy="1275484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0570">
              <a:defRPr/>
            </a:pPr>
            <a:endParaRPr lang="en-US" dirty="0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5" name="Isosceles Triangle 14"/>
          <p:cNvSpPr>
            <a:spLocks noChangeArrowheads="1"/>
          </p:cNvSpPr>
          <p:nvPr userDrawn="1"/>
        </p:nvSpPr>
        <p:spPr bwMode="auto">
          <a:xfrm rot="10800000" flipH="1" flipV="1">
            <a:off x="18796059" y="10904690"/>
            <a:ext cx="712788" cy="1275484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0570">
              <a:defRPr/>
            </a:pPr>
            <a:endParaRPr lang="en-US" dirty="0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6" name="Isosceles Triangle 15"/>
          <p:cNvSpPr>
            <a:spLocks noChangeArrowheads="1"/>
          </p:cNvSpPr>
          <p:nvPr userDrawn="1"/>
        </p:nvSpPr>
        <p:spPr bwMode="auto">
          <a:xfrm rot="10800000" flipH="1" flipV="1">
            <a:off x="18086983" y="8353718"/>
            <a:ext cx="712788" cy="1275484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0570">
              <a:defRPr/>
            </a:pPr>
            <a:endParaRPr lang="en-US" dirty="0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7" name="Isosceles Triangle 16"/>
          <p:cNvSpPr>
            <a:spLocks noChangeArrowheads="1"/>
          </p:cNvSpPr>
          <p:nvPr userDrawn="1"/>
        </p:nvSpPr>
        <p:spPr bwMode="auto">
          <a:xfrm rot="10800000" flipH="1" flipV="1">
            <a:off x="18810909" y="8353718"/>
            <a:ext cx="712788" cy="1275484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0570">
              <a:defRPr/>
            </a:pPr>
            <a:endParaRPr lang="en-US" dirty="0">
              <a:solidFill>
                <a:srgbClr val="FF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710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3363913"/>
            <a:ext cx="4076254" cy="23883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4716" y="3363913"/>
            <a:ext cx="13030646" cy="238837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339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5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64" y="5180845"/>
            <a:ext cx="17481113" cy="12917424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14031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054" y="18340475"/>
            <a:ext cx="15380172" cy="6020635"/>
          </a:xfrm>
        </p:spPr>
        <p:txBody>
          <a:bodyPr anchor="t">
            <a:normAutofit/>
          </a:bodyPr>
          <a:lstStyle>
            <a:lvl1pPr marL="0" indent="0" algn="ctr">
              <a:buNone/>
              <a:defRPr sz="4209">
                <a:solidFill>
                  <a:schemeClr val="accent1"/>
                </a:solidFill>
              </a:defRPr>
            </a:lvl1pPr>
            <a:lvl2pPr marL="801872" indent="0">
              <a:buNone/>
              <a:defRPr sz="3157">
                <a:solidFill>
                  <a:schemeClr val="tx1">
                    <a:tint val="75000"/>
                  </a:schemeClr>
                </a:solidFill>
              </a:defRPr>
            </a:lvl2pPr>
            <a:lvl3pPr marL="1603743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405615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4pPr>
            <a:lvl5pPr marL="3207487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5pPr>
            <a:lvl6pPr marL="4009358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6pPr>
            <a:lvl7pPr marL="481123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7pPr>
            <a:lvl8pPr marL="5613102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8pPr>
            <a:lvl9pPr marL="6414973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74840" y="17748426"/>
            <a:ext cx="144339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4715" y="9082560"/>
            <a:ext cx="8339614" cy="17761458"/>
          </a:xfrm>
        </p:spPr>
        <p:txBody>
          <a:bodyPr/>
          <a:lstStyle>
            <a:lvl1pPr>
              <a:defRPr sz="3859"/>
            </a:lvl1pPr>
            <a:lvl2pPr>
              <a:defRPr sz="3508"/>
            </a:lvl2pPr>
            <a:lvl3pPr>
              <a:defRPr sz="3157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92804" y="9082564"/>
            <a:ext cx="8339614" cy="17761458"/>
          </a:xfrm>
        </p:spPr>
        <p:txBody>
          <a:bodyPr/>
          <a:lstStyle>
            <a:lvl1pPr>
              <a:defRPr sz="3859"/>
            </a:lvl1pPr>
            <a:lvl2pPr>
              <a:defRPr sz="3508"/>
            </a:lvl2pPr>
            <a:lvl3pPr>
              <a:defRPr sz="3157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5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4715" y="8835837"/>
            <a:ext cx="8339614" cy="343119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209" b="1"/>
            </a:lvl1pPr>
            <a:lvl2pPr marL="801872" indent="0">
              <a:buNone/>
              <a:defRPr sz="3508" b="1"/>
            </a:lvl2pPr>
            <a:lvl3pPr marL="1603743" indent="0">
              <a:buNone/>
              <a:defRPr sz="3157" b="1"/>
            </a:lvl3pPr>
            <a:lvl4pPr marL="2405615" indent="0">
              <a:buNone/>
              <a:defRPr sz="2806" b="1"/>
            </a:lvl4pPr>
            <a:lvl5pPr marL="3207487" indent="0">
              <a:buNone/>
              <a:defRPr sz="2806" b="1"/>
            </a:lvl5pPr>
            <a:lvl6pPr marL="4009358" indent="0">
              <a:buNone/>
              <a:defRPr sz="2806" b="1"/>
            </a:lvl6pPr>
            <a:lvl7pPr marL="4811230" indent="0">
              <a:buNone/>
              <a:defRPr sz="2806" b="1"/>
            </a:lvl7pPr>
            <a:lvl8pPr marL="5613102" indent="0">
              <a:buNone/>
              <a:defRPr sz="2806" b="1"/>
            </a:lvl8pPr>
            <a:lvl9pPr marL="6414973" indent="0">
              <a:buNone/>
              <a:defRPr sz="28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715" y="12014214"/>
            <a:ext cx="8339614" cy="14935772"/>
          </a:xfrm>
        </p:spPr>
        <p:txBody>
          <a:bodyPr/>
          <a:lstStyle>
            <a:lvl1pPr>
              <a:defRPr sz="3859"/>
            </a:lvl1pPr>
            <a:lvl2pPr>
              <a:defRPr sz="3508"/>
            </a:lvl2pPr>
            <a:lvl3pPr>
              <a:defRPr sz="3157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95542" y="8824893"/>
            <a:ext cx="8339614" cy="343119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209" b="1"/>
            </a:lvl1pPr>
            <a:lvl2pPr marL="801872" indent="0">
              <a:buNone/>
              <a:defRPr sz="3508" b="1"/>
            </a:lvl2pPr>
            <a:lvl3pPr marL="1603743" indent="0">
              <a:buNone/>
              <a:defRPr sz="3157" b="1"/>
            </a:lvl3pPr>
            <a:lvl4pPr marL="2405615" indent="0">
              <a:buNone/>
              <a:defRPr sz="2806" b="1"/>
            </a:lvl4pPr>
            <a:lvl5pPr marL="3207487" indent="0">
              <a:buNone/>
              <a:defRPr sz="2806" b="1"/>
            </a:lvl5pPr>
            <a:lvl6pPr marL="4009358" indent="0">
              <a:buNone/>
              <a:defRPr sz="2806" b="1"/>
            </a:lvl6pPr>
            <a:lvl7pPr marL="4811230" indent="0">
              <a:buNone/>
              <a:defRPr sz="2806" b="1"/>
            </a:lvl7pPr>
            <a:lvl8pPr marL="5613102" indent="0">
              <a:buNone/>
              <a:defRPr sz="2806" b="1"/>
            </a:lvl8pPr>
            <a:lvl9pPr marL="6414973" indent="0">
              <a:buNone/>
              <a:defRPr sz="28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95542" y="12004674"/>
            <a:ext cx="8339614" cy="14935772"/>
          </a:xfrm>
        </p:spPr>
        <p:txBody>
          <a:bodyPr/>
          <a:lstStyle>
            <a:lvl1pPr>
              <a:defRPr sz="3859"/>
            </a:lvl1pPr>
            <a:lvl2pPr>
              <a:defRPr sz="3508"/>
            </a:lvl2pPr>
            <a:lvl3pPr>
              <a:defRPr sz="3157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5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9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15" y="4844034"/>
            <a:ext cx="6628924" cy="766972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0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6573" y="4844034"/>
            <a:ext cx="9704101" cy="20587145"/>
          </a:xfrm>
        </p:spPr>
        <p:txBody>
          <a:bodyPr/>
          <a:lstStyle>
            <a:lvl1pPr>
              <a:defRPr sz="5612"/>
            </a:lvl1pPr>
            <a:lvl2pPr>
              <a:defRPr sz="4911"/>
            </a:lvl2pPr>
            <a:lvl3pPr>
              <a:defRPr sz="4209"/>
            </a:lvl3pPr>
            <a:lvl4pPr>
              <a:defRPr sz="3508"/>
            </a:lvl4pPr>
            <a:lvl5pPr>
              <a:defRPr sz="3508"/>
            </a:lvl5pPr>
            <a:lvl6pPr>
              <a:defRPr sz="3508"/>
            </a:lvl6pPr>
            <a:lvl7pPr>
              <a:defRPr sz="3508"/>
            </a:lvl7pPr>
            <a:lvl8pPr>
              <a:defRPr sz="3508"/>
            </a:lvl8pPr>
            <a:lvl9pPr>
              <a:defRPr sz="350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4715" y="12513755"/>
            <a:ext cx="6628924" cy="129174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871"/>
              </a:spcBef>
              <a:buNone/>
              <a:defRPr sz="2982"/>
            </a:lvl1pPr>
            <a:lvl2pPr marL="801872" indent="0">
              <a:buNone/>
              <a:defRPr sz="2105"/>
            </a:lvl2pPr>
            <a:lvl3pPr marL="1603743" indent="0">
              <a:buNone/>
              <a:defRPr sz="1754"/>
            </a:lvl3pPr>
            <a:lvl4pPr marL="2405615" indent="0">
              <a:buNone/>
              <a:defRPr sz="1578"/>
            </a:lvl4pPr>
            <a:lvl5pPr marL="3207487" indent="0">
              <a:buNone/>
              <a:defRPr sz="1578"/>
            </a:lvl5pPr>
            <a:lvl6pPr marL="4009358" indent="0">
              <a:buNone/>
              <a:defRPr sz="1578"/>
            </a:lvl6pPr>
            <a:lvl7pPr marL="4811230" indent="0">
              <a:buNone/>
              <a:defRPr sz="1578"/>
            </a:lvl7pPr>
            <a:lvl8pPr marL="5613102" indent="0">
              <a:buNone/>
              <a:defRPr sz="1578"/>
            </a:lvl8pPr>
            <a:lvl9pPr marL="6414973" indent="0">
              <a:buNone/>
              <a:defRPr sz="15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15" y="4844034"/>
            <a:ext cx="6628924" cy="766972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0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98850" y="4722931"/>
            <a:ext cx="9956816" cy="2050641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4911"/>
            </a:lvl1pPr>
            <a:lvl2pPr marL="801872" indent="0">
              <a:buNone/>
              <a:defRPr sz="4911"/>
            </a:lvl2pPr>
            <a:lvl3pPr marL="1603743" indent="0">
              <a:buNone/>
              <a:defRPr sz="4209"/>
            </a:lvl3pPr>
            <a:lvl4pPr marL="2405615" indent="0">
              <a:buNone/>
              <a:defRPr sz="3508"/>
            </a:lvl4pPr>
            <a:lvl5pPr marL="3207487" indent="0">
              <a:buNone/>
              <a:defRPr sz="3508"/>
            </a:lvl5pPr>
            <a:lvl6pPr marL="4009358" indent="0">
              <a:buNone/>
              <a:defRPr sz="3508"/>
            </a:lvl6pPr>
            <a:lvl7pPr marL="4811230" indent="0">
              <a:buNone/>
              <a:defRPr sz="3508"/>
            </a:lvl7pPr>
            <a:lvl8pPr marL="5613102" indent="0">
              <a:buNone/>
              <a:defRPr sz="3508"/>
            </a:lvl8pPr>
            <a:lvl9pPr marL="6414973" indent="0">
              <a:buNone/>
              <a:defRPr sz="350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4715" y="12513755"/>
            <a:ext cx="6628924" cy="127155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871"/>
              </a:spcBef>
              <a:buNone/>
              <a:defRPr sz="2982"/>
            </a:lvl1pPr>
            <a:lvl2pPr marL="801872" indent="0">
              <a:buNone/>
              <a:defRPr sz="2105"/>
            </a:lvl2pPr>
            <a:lvl3pPr marL="1603743" indent="0">
              <a:buNone/>
              <a:defRPr sz="1754"/>
            </a:lvl3pPr>
            <a:lvl4pPr marL="2405615" indent="0">
              <a:buNone/>
              <a:defRPr sz="1578"/>
            </a:lvl4pPr>
            <a:lvl5pPr marL="3207487" indent="0">
              <a:buNone/>
              <a:defRPr sz="1578"/>
            </a:lvl5pPr>
            <a:lvl6pPr marL="4009358" indent="0">
              <a:buNone/>
              <a:defRPr sz="1578"/>
            </a:lvl6pPr>
            <a:lvl7pPr marL="4811230" indent="0">
              <a:buNone/>
              <a:defRPr sz="1578"/>
            </a:lvl7pPr>
            <a:lvl8pPr marL="5613102" indent="0">
              <a:buNone/>
              <a:defRPr sz="1578"/>
            </a:lvl8pPr>
            <a:lvl9pPr marL="6414973" indent="0">
              <a:buNone/>
              <a:defRPr sz="15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3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673" y="807339"/>
            <a:ext cx="20528280" cy="286605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4715" y="2691130"/>
            <a:ext cx="17320736" cy="598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4718" y="9082564"/>
            <a:ext cx="17316090" cy="1782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4708" y="27475614"/>
            <a:ext cx="4084979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6437" y="27475614"/>
            <a:ext cx="8274534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63123" y="27475614"/>
            <a:ext cx="2992545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857" y="5648577"/>
            <a:ext cx="19757578" cy="30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0857" y="9124619"/>
            <a:ext cx="19757578" cy="1866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220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1603743" rtl="0" eaLnBrk="1" latinLnBrk="0" hangingPunct="1">
        <a:lnSpc>
          <a:spcPct val="90000"/>
        </a:lnSpc>
        <a:spcBef>
          <a:spcPct val="0"/>
        </a:spcBef>
        <a:buNone/>
        <a:defRPr sz="9354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00936" indent="-320749" algn="l" defTabSz="1603743" rtl="0" eaLnBrk="1" latinLnBrk="0" hangingPunct="1">
        <a:lnSpc>
          <a:spcPct val="90000"/>
        </a:lnSpc>
        <a:spcBef>
          <a:spcPts val="2339"/>
        </a:spcBef>
        <a:buClr>
          <a:schemeClr val="accent1"/>
        </a:buClr>
        <a:buSzPct val="80000"/>
        <a:buFont typeface="Corbel" pitchFamily="34" charset="0"/>
        <a:buChar char="•"/>
        <a:defRPr sz="4677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1872" indent="-320749" algn="l" defTabSz="1603743" rtl="0" eaLnBrk="1" latinLnBrk="0" hangingPunct="1">
        <a:lnSpc>
          <a:spcPct val="90000"/>
        </a:lnSpc>
        <a:spcBef>
          <a:spcPts val="351"/>
        </a:spcBef>
        <a:spcAft>
          <a:spcPts val="702"/>
        </a:spcAft>
        <a:buClr>
          <a:schemeClr val="accent1"/>
        </a:buClr>
        <a:buSzPct val="80000"/>
        <a:buFont typeface="Corbel" pitchFamily="34" charset="0"/>
        <a:buChar char="•"/>
        <a:defRPr sz="4209" kern="1200">
          <a:solidFill>
            <a:schemeClr val="accent1"/>
          </a:solidFill>
          <a:latin typeface="+mn-lt"/>
          <a:ea typeface="+mn-ea"/>
          <a:cs typeface="+mn-cs"/>
        </a:defRPr>
      </a:lvl2pPr>
      <a:lvl3pPr marL="1282995" indent="-320749" algn="l" defTabSz="1603743" rtl="0" eaLnBrk="1" latinLnBrk="0" hangingPunct="1">
        <a:lnSpc>
          <a:spcPct val="90000"/>
        </a:lnSpc>
        <a:spcBef>
          <a:spcPts val="351"/>
        </a:spcBef>
        <a:spcAft>
          <a:spcPts val="702"/>
        </a:spcAft>
        <a:buClr>
          <a:schemeClr val="accent1"/>
        </a:buClr>
        <a:buSzPct val="80000"/>
        <a:buFont typeface="Corbel" pitchFamily="34" charset="0"/>
        <a:buChar char="•"/>
        <a:defRPr sz="3742" kern="1200">
          <a:solidFill>
            <a:schemeClr val="accent1"/>
          </a:solidFill>
          <a:latin typeface="+mn-lt"/>
          <a:ea typeface="+mn-ea"/>
          <a:cs typeface="+mn-cs"/>
        </a:defRPr>
      </a:lvl3pPr>
      <a:lvl4pPr marL="1764118" indent="-320749" algn="l" defTabSz="1603743" rtl="0" eaLnBrk="1" latinLnBrk="0" hangingPunct="1">
        <a:lnSpc>
          <a:spcPct val="90000"/>
        </a:lnSpc>
        <a:spcBef>
          <a:spcPts val="351"/>
        </a:spcBef>
        <a:spcAft>
          <a:spcPts val="702"/>
        </a:spcAft>
        <a:buClr>
          <a:schemeClr val="accent1"/>
        </a:buClr>
        <a:buSzPct val="80000"/>
        <a:buFont typeface="Corbel" pitchFamily="34" charset="0"/>
        <a:buChar char="•"/>
        <a:defRPr sz="3274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51701" indent="-320749" algn="l" defTabSz="1603743" rtl="0" eaLnBrk="1" latinLnBrk="0" hangingPunct="1">
        <a:lnSpc>
          <a:spcPct val="90000"/>
        </a:lnSpc>
        <a:spcBef>
          <a:spcPts val="351"/>
        </a:spcBef>
        <a:spcAft>
          <a:spcPts val="702"/>
        </a:spcAft>
        <a:buClr>
          <a:schemeClr val="accent1"/>
        </a:buClr>
        <a:buSzPct val="80000"/>
        <a:buFont typeface="Corbel" pitchFamily="34" charset="0"/>
        <a:buChar char="•"/>
        <a:defRPr sz="3274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72350" indent="-400936" algn="l" defTabSz="1603743" rtl="0" eaLnBrk="1" latinLnBrk="0" hangingPunct="1">
        <a:lnSpc>
          <a:spcPct val="90000"/>
        </a:lnSpc>
        <a:spcBef>
          <a:spcPts val="351"/>
        </a:spcBef>
        <a:spcAft>
          <a:spcPts val="702"/>
        </a:spcAft>
        <a:buClr>
          <a:schemeClr val="accent1"/>
        </a:buClr>
        <a:buSzPct val="80000"/>
        <a:buFont typeface="Corbel" pitchFamily="34" charset="0"/>
        <a:buChar char="•"/>
        <a:defRPr sz="3274" kern="1200">
          <a:solidFill>
            <a:schemeClr val="accent1"/>
          </a:solidFill>
          <a:latin typeface="+mn-lt"/>
          <a:ea typeface="+mn-ea"/>
          <a:cs typeface="+mn-cs"/>
        </a:defRPr>
      </a:lvl6pPr>
      <a:lvl7pPr marL="3040050" indent="-400936" algn="l" defTabSz="1603743" rtl="0" eaLnBrk="1" latinLnBrk="0" hangingPunct="1">
        <a:lnSpc>
          <a:spcPct val="90000"/>
        </a:lnSpc>
        <a:spcBef>
          <a:spcPts val="351"/>
        </a:spcBef>
        <a:spcAft>
          <a:spcPts val="702"/>
        </a:spcAft>
        <a:buClr>
          <a:schemeClr val="accent1"/>
        </a:buClr>
        <a:buSzPct val="80000"/>
        <a:buFont typeface="Corbel" pitchFamily="34" charset="0"/>
        <a:buChar char="•"/>
        <a:defRPr sz="3274" kern="1200">
          <a:solidFill>
            <a:schemeClr val="accent1"/>
          </a:solidFill>
          <a:latin typeface="+mn-lt"/>
          <a:ea typeface="+mn-ea"/>
          <a:cs typeface="+mn-cs"/>
        </a:defRPr>
      </a:lvl7pPr>
      <a:lvl8pPr marL="3507750" indent="-400936" algn="l" defTabSz="1603743" rtl="0" eaLnBrk="1" latinLnBrk="0" hangingPunct="1">
        <a:lnSpc>
          <a:spcPct val="90000"/>
        </a:lnSpc>
        <a:spcBef>
          <a:spcPts val="351"/>
        </a:spcBef>
        <a:spcAft>
          <a:spcPts val="702"/>
        </a:spcAft>
        <a:buClr>
          <a:schemeClr val="accent1"/>
        </a:buClr>
        <a:buSzPct val="80000"/>
        <a:buFont typeface="Corbel" pitchFamily="34" charset="0"/>
        <a:buChar char="•"/>
        <a:defRPr sz="3274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75450" indent="-400936" algn="l" defTabSz="1603743" rtl="0" eaLnBrk="1" latinLnBrk="0" hangingPunct="1">
        <a:lnSpc>
          <a:spcPct val="90000"/>
        </a:lnSpc>
        <a:spcBef>
          <a:spcPts val="351"/>
        </a:spcBef>
        <a:spcAft>
          <a:spcPts val="702"/>
        </a:spcAft>
        <a:buClr>
          <a:schemeClr val="accent1"/>
        </a:buClr>
        <a:buSzPct val="80000"/>
        <a:buFont typeface="Corbel" pitchFamily="34" charset="0"/>
        <a:buChar char="•"/>
        <a:defRPr sz="3274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1pPr>
      <a:lvl2pPr marL="801872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2pPr>
      <a:lvl3pPr marL="1603743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3pPr>
      <a:lvl4pPr marL="2405615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5pPr>
      <a:lvl6pPr marL="4009358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6pPr>
      <a:lvl7pPr marL="4811230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7pPr>
      <a:lvl8pPr marL="5613102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8pPr>
      <a:lvl9pPr marL="6414973" algn="l" defTabSz="1603743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592046" y="4951436"/>
            <a:ext cx="9344455" cy="24141605"/>
          </a:xfrm>
          <a:prstGeom prst="rect">
            <a:avLst/>
          </a:prstGeom>
          <a:solidFill>
            <a:srgbClr val="E6F3F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95285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90570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485854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981139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algn="just"/>
            <a:endParaRPr lang="en-GB" sz="3600" dirty="0"/>
          </a:p>
          <a:p>
            <a:pPr algn="just"/>
            <a:r>
              <a:rPr lang="en-GB" sz="3600" dirty="0" smtClean="0"/>
              <a:t>Environmental </a:t>
            </a:r>
            <a:r>
              <a:rPr lang="en-GB" sz="3600" dirty="0"/>
              <a:t>health determinants include proximity of risk, spatial relations and spatial patterning such as residential segregation, segregated networks and density.  These can influence health within the built </a:t>
            </a:r>
            <a:r>
              <a:rPr lang="en-GB" sz="3600" dirty="0" smtClean="0"/>
              <a:t>environment  </a:t>
            </a:r>
            <a:r>
              <a:rPr lang="en-GB" sz="3600" dirty="0"/>
              <a:t>(Simons et al</a:t>
            </a:r>
            <a:r>
              <a:rPr lang="en-GB" sz="3600" dirty="0" smtClean="0"/>
              <a:t>. </a:t>
            </a:r>
            <a:r>
              <a:rPr lang="en-GB" sz="3600" dirty="0"/>
              <a:t>2014</a:t>
            </a:r>
            <a:r>
              <a:rPr lang="en-GB" sz="3600" dirty="0" smtClean="0"/>
              <a:t>).</a:t>
            </a:r>
            <a:r>
              <a:rPr lang="en-GB" sz="3600" dirty="0"/>
              <a:t> </a:t>
            </a:r>
            <a:r>
              <a:rPr lang="en-GB" sz="3600" dirty="0" smtClean="0"/>
              <a:t>Physiological </a:t>
            </a:r>
            <a:r>
              <a:rPr lang="en-GB" sz="3600" dirty="0"/>
              <a:t>and psychological responses to one’s environment and socio-economic status impact on the development of </a:t>
            </a:r>
            <a:r>
              <a:rPr lang="en-GB" sz="3600" dirty="0" smtClean="0"/>
              <a:t>disease.</a:t>
            </a:r>
          </a:p>
          <a:p>
            <a:pPr algn="just"/>
            <a:endParaRPr lang="en-GB" sz="3600" dirty="0" smtClean="0"/>
          </a:p>
          <a:p>
            <a:pPr algn="just"/>
            <a:r>
              <a:rPr lang="en-GB" dirty="0" smtClean="0">
                <a:latin typeface="+mn-lt"/>
              </a:rPr>
              <a:t>High </a:t>
            </a:r>
            <a:r>
              <a:rPr lang="en-GB" dirty="0">
                <a:latin typeface="+mn-lt"/>
              </a:rPr>
              <a:t>density populations are associated with </a:t>
            </a:r>
            <a:r>
              <a:rPr lang="en-GB" dirty="0" smtClean="0">
                <a:latin typeface="+mn-lt"/>
              </a:rPr>
              <a:t>mortality rates, levels of trust and cohesion, health inequalities and attitudes towards distribution of wealth and benefits  (Tunstall</a:t>
            </a:r>
            <a:r>
              <a:rPr lang="en-GB" dirty="0">
                <a:latin typeface="+mn-lt"/>
              </a:rPr>
              <a:t>, Mitchell, Gibbs, Platt, &amp; Dorling, </a:t>
            </a:r>
            <a:r>
              <a:rPr lang="en-GB" dirty="0" smtClean="0">
                <a:latin typeface="+mn-lt"/>
              </a:rPr>
              <a:t>2012). Affluence is </a:t>
            </a:r>
            <a:r>
              <a:rPr lang="en-GB" dirty="0">
                <a:latin typeface="+mn-lt"/>
              </a:rPr>
              <a:t>associated with being less inclined to articulate disquiet regarding inequalities and less inclined to encourage a redistribution of wealth. In contrast, those who would benefit from redistribution tend to actively encourage such policies (Bailey et </a:t>
            </a:r>
            <a:r>
              <a:rPr lang="en-GB" dirty="0" smtClean="0">
                <a:latin typeface="+mn-lt"/>
              </a:rPr>
              <a:t>al. 2013</a:t>
            </a:r>
            <a:r>
              <a:rPr lang="en-GB" dirty="0">
                <a:latin typeface="+mn-lt"/>
              </a:rPr>
              <a:t>). </a:t>
            </a:r>
            <a:r>
              <a:rPr lang="en-GB" dirty="0" smtClean="0">
                <a:latin typeface="+mn-lt"/>
              </a:rPr>
              <a:t>Exploring </a:t>
            </a:r>
            <a:r>
              <a:rPr lang="en-GB" dirty="0">
                <a:latin typeface="+mn-lt"/>
              </a:rPr>
              <a:t>spatial dimensions of health inequalities from disciplines of social justice and </a:t>
            </a:r>
            <a:r>
              <a:rPr lang="en-GB" dirty="0" smtClean="0">
                <a:latin typeface="+mn-lt"/>
              </a:rPr>
              <a:t>psychology will involve reflecting on relative group gratification and relative social deprivation</a:t>
            </a:r>
            <a:r>
              <a:rPr lang="en-GB" dirty="0">
                <a:latin typeface="+mn-lt"/>
              </a:rPr>
              <a:t>. There is an opportunity to explore a “commons” of health based on mutuality and </a:t>
            </a:r>
            <a:r>
              <a:rPr lang="en-GB" dirty="0" smtClean="0">
                <a:latin typeface="+mn-lt"/>
              </a:rPr>
              <a:t>equality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</p:txBody>
      </p:sp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2743200" y="970743"/>
            <a:ext cx="14377392" cy="3405701"/>
          </a:xfrm>
          <a:ln w="57150">
            <a:noFill/>
            <a:prstDash val="sysDot"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altLang="en-US" sz="5400" b="1" dirty="0" smtClean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  <a:t>An </a:t>
            </a:r>
            <a:r>
              <a:rPr lang="en-GB" altLang="en-US" sz="5400" b="1" dirty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  <a:t>interdisciplinary approach to community environmental </a:t>
            </a:r>
            <a:r>
              <a:rPr lang="en-GB" altLang="en-US" sz="5400" b="1" dirty="0" smtClean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  <a:t>health:</a:t>
            </a:r>
            <a:br>
              <a:rPr lang="en-GB" altLang="en-US" sz="5400" b="1" dirty="0" smtClean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</a:br>
            <a:r>
              <a:rPr lang="en-GB" altLang="en-US" sz="5400" b="1" dirty="0" smtClean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  <a:t>  Exploring </a:t>
            </a:r>
            <a:r>
              <a:rPr lang="en-GB" altLang="en-US" sz="5400" b="1" dirty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  <a:t>socio-environmental </a:t>
            </a:r>
            <a:r>
              <a:rPr lang="en-GB" altLang="en-US" sz="5400" b="1" dirty="0" smtClean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  <a:t>relations.</a:t>
            </a:r>
            <a:br>
              <a:rPr lang="en-GB" altLang="en-US" sz="5400" b="1" dirty="0" smtClean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</a:br>
            <a:r>
              <a:rPr lang="en-GB" altLang="en-US" sz="3600" b="1" dirty="0" smtClean="0">
                <a:solidFill>
                  <a:schemeClr val="tx1"/>
                </a:solidFill>
                <a:latin typeface="Corbel" panose="020B0503020204020204" pitchFamily="34" charset="0"/>
                <a:ea typeface="Titillium" charset="0"/>
                <a:cs typeface="Titillium" charset="0"/>
              </a:rPr>
              <a:t>Dr Elaine Carnegie    e.carnegie@napier.ac.uk</a:t>
            </a:r>
            <a:endParaRPr lang="en-GB" altLang="en-US" sz="3600" b="1" dirty="0">
              <a:solidFill>
                <a:schemeClr val="tx1"/>
              </a:solidFill>
              <a:latin typeface="Corbel" panose="020B0503020204020204" pitchFamily="34" charset="0"/>
              <a:ea typeface="Titillium" charset="0"/>
              <a:cs typeface="Titill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8" y="4951437"/>
            <a:ext cx="9293761" cy="6062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94" y="11138963"/>
            <a:ext cx="1010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Leith, Edinburgh has highest population density in Scotland 12,900 per km</a:t>
            </a:r>
            <a:r>
              <a:rPr lang="en-GB" sz="1400" baseline="30000" dirty="0" smtClean="0"/>
              <a:t>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" name="Title 5"/>
          <p:cNvSpPr txBox="1">
            <a:spLocks/>
          </p:cNvSpPr>
          <p:nvPr/>
        </p:nvSpPr>
        <p:spPr bwMode="auto">
          <a:xfrm>
            <a:off x="11076776" y="7779252"/>
            <a:ext cx="9524757" cy="1224864"/>
          </a:xfrm>
          <a:prstGeom prst="rect">
            <a:avLst/>
          </a:prstGeom>
          <a:noFill/>
          <a:ln w="57150">
            <a:noFill/>
            <a:prstDash val="sys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95285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90570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485854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981139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GB" altLang="en-US" sz="3600" kern="0" dirty="0" smtClean="0">
                <a:latin typeface="Corbel" panose="020B0503020204020204" pitchFamily="34" charset="0"/>
                <a:ea typeface="Titillium Bd" charset="0"/>
                <a:cs typeface="Titillium Bd" charset="0"/>
              </a:rPr>
              <a:t>Methods</a:t>
            </a:r>
            <a:endParaRPr lang="en-GB" altLang="en-US" sz="3600" kern="0" dirty="0">
              <a:latin typeface="Corbel" panose="020B0503020204020204" pitchFamily="34" charset="0"/>
              <a:ea typeface="Titillium" charset="0"/>
              <a:cs typeface="Titillium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13833730" y="5973085"/>
            <a:ext cx="2931071" cy="1886226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3B383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3B383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is the extent of “equality” and “mutuality” within neighbourhoods?</a:t>
            </a:r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16184670" y="3784782"/>
            <a:ext cx="2733675" cy="2299146"/>
          </a:xfrm>
          <a:prstGeom prst="cloudCallout">
            <a:avLst/>
          </a:prstGeom>
          <a:gradFill>
            <a:gsLst>
              <a:gs pos="0">
                <a:srgbClr val="5B9BD5">
                  <a:lumMod val="5000"/>
                  <a:lumOff val="95000"/>
                </a:srgb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one’s health and the health of one’s neighbour valuable as an end in itself?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17401762" y="5792892"/>
            <a:ext cx="3033166" cy="2513524"/>
          </a:xfrm>
          <a:prstGeom prst="cloud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3B383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Does population density influence the attitudes of residents towards a “commons” of health?</a:t>
            </a:r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10789901" y="4298309"/>
            <a:ext cx="3683152" cy="2635235"/>
          </a:xfrm>
          <a:prstGeom prst="cloudCallou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rgbClr val="5B9BD5">
                  <a:lumMod val="45000"/>
                  <a:lumOff val="55000"/>
                </a:srgbClr>
              </a:gs>
              <a:gs pos="83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the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spatial characteristics of an area </a:t>
            </a:r>
            <a:r>
              <a:rPr lang="en-GB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determine </a:t>
            </a:r>
            <a:r>
              <a:rPr lang="en-GB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wellbeing?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01" y="13260243"/>
            <a:ext cx="10029468" cy="5554019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10789901" y="13267906"/>
            <a:ext cx="10029468" cy="1165950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b="1" dirty="0">
                <a:latin typeface="Titillium" panose="00000500000000000000" pitchFamily="50" charset="0"/>
                <a:cs typeface="Arial" panose="020B0604020202020204" pitchFamily="34" charset="0"/>
              </a:rPr>
              <a:t>Neighbourhoods are an important unit of scale as they act as mediators or confounders of any health intervention (Chiu and West </a:t>
            </a:r>
            <a:r>
              <a:rPr lang="en-GB" sz="2400" b="1" dirty="0" smtClean="0">
                <a:latin typeface="Titillium" panose="00000500000000000000" pitchFamily="50" charset="0"/>
                <a:cs typeface="Arial" panose="020B0604020202020204" pitchFamily="34" charset="0"/>
              </a:rPr>
              <a:t>2007, Tunstall </a:t>
            </a:r>
            <a:r>
              <a:rPr lang="en-GB" sz="2400" b="1" dirty="0">
                <a:latin typeface="Titillium" panose="00000500000000000000" pitchFamily="50" charset="0"/>
                <a:cs typeface="Arial" panose="020B0604020202020204" pitchFamily="34" charset="0"/>
              </a:rPr>
              <a:t>et al </a:t>
            </a:r>
            <a:r>
              <a:rPr lang="en-GB" sz="2400" b="1" dirty="0" smtClean="0">
                <a:latin typeface="Titillium" panose="00000500000000000000" pitchFamily="50" charset="0"/>
                <a:cs typeface="Arial" panose="020B0604020202020204" pitchFamily="34" charset="0"/>
              </a:rPr>
              <a:t>2014).</a:t>
            </a:r>
            <a:endParaRPr lang="en-GB" sz="2400" b="1" dirty="0"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861083" y="19197890"/>
            <a:ext cx="10766799" cy="6117019"/>
            <a:chOff x="13192740" y="23007060"/>
            <a:chExt cx="6688780" cy="6117019"/>
          </a:xfrm>
        </p:grpSpPr>
        <p:sp>
          <p:nvSpPr>
            <p:cNvPr id="11" name="Freeform 10"/>
            <p:cNvSpPr/>
            <p:nvPr/>
          </p:nvSpPr>
          <p:spPr>
            <a:xfrm>
              <a:off x="17081405" y="24316295"/>
              <a:ext cx="1523943" cy="1041349"/>
            </a:xfrm>
            <a:custGeom>
              <a:avLst/>
              <a:gdLst>
                <a:gd name="connsiteX0" fmla="*/ 0 w 1523943"/>
                <a:gd name="connsiteY0" fmla="*/ 173562 h 1041349"/>
                <a:gd name="connsiteX1" fmla="*/ 173562 w 1523943"/>
                <a:gd name="connsiteY1" fmla="*/ 0 h 1041349"/>
                <a:gd name="connsiteX2" fmla="*/ 1350381 w 1523943"/>
                <a:gd name="connsiteY2" fmla="*/ 0 h 1041349"/>
                <a:gd name="connsiteX3" fmla="*/ 1523943 w 1523943"/>
                <a:gd name="connsiteY3" fmla="*/ 173562 h 1041349"/>
                <a:gd name="connsiteX4" fmla="*/ 1523943 w 1523943"/>
                <a:gd name="connsiteY4" fmla="*/ 867787 h 1041349"/>
                <a:gd name="connsiteX5" fmla="*/ 1350381 w 1523943"/>
                <a:gd name="connsiteY5" fmla="*/ 1041349 h 1041349"/>
                <a:gd name="connsiteX6" fmla="*/ 173562 w 1523943"/>
                <a:gd name="connsiteY6" fmla="*/ 1041349 h 1041349"/>
                <a:gd name="connsiteX7" fmla="*/ 0 w 1523943"/>
                <a:gd name="connsiteY7" fmla="*/ 867787 h 1041349"/>
                <a:gd name="connsiteX8" fmla="*/ 0 w 1523943"/>
                <a:gd name="connsiteY8" fmla="*/ 173562 h 104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943" h="1041349">
                  <a:moveTo>
                    <a:pt x="0" y="173562"/>
                  </a:moveTo>
                  <a:cubicBezTo>
                    <a:pt x="0" y="77706"/>
                    <a:pt x="77706" y="0"/>
                    <a:pt x="173562" y="0"/>
                  </a:cubicBezTo>
                  <a:lnTo>
                    <a:pt x="1350381" y="0"/>
                  </a:lnTo>
                  <a:cubicBezTo>
                    <a:pt x="1446237" y="0"/>
                    <a:pt x="1523943" y="77706"/>
                    <a:pt x="1523943" y="173562"/>
                  </a:cubicBezTo>
                  <a:lnTo>
                    <a:pt x="1523943" y="867787"/>
                  </a:lnTo>
                  <a:cubicBezTo>
                    <a:pt x="1523943" y="963643"/>
                    <a:pt x="1446237" y="1041349"/>
                    <a:pt x="1350381" y="1041349"/>
                  </a:cubicBezTo>
                  <a:lnTo>
                    <a:pt x="173562" y="1041349"/>
                  </a:lnTo>
                  <a:cubicBezTo>
                    <a:pt x="77706" y="1041349"/>
                    <a:pt x="0" y="963643"/>
                    <a:pt x="0" y="867787"/>
                  </a:cubicBezTo>
                  <a:lnTo>
                    <a:pt x="0" y="1735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314" tIns="81314" rIns="81314" bIns="8131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EQUALITY  -  seeking a state of fairness for individuals, communities and populations.</a:t>
              </a:r>
              <a:endParaRPr lang="en-GB" sz="1400" kern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214824" y="23504121"/>
              <a:ext cx="4666696" cy="46666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86943" y="203754"/>
                  </a:moveTo>
                  <a:arcTo wR="2333348" hR="2333348" stAng="17647321" swAng="923799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7217395" y="26860371"/>
              <a:ext cx="1523943" cy="990563"/>
            </a:xfrm>
            <a:custGeom>
              <a:avLst/>
              <a:gdLst>
                <a:gd name="connsiteX0" fmla="*/ 0 w 1523943"/>
                <a:gd name="connsiteY0" fmla="*/ 165097 h 990563"/>
                <a:gd name="connsiteX1" fmla="*/ 165097 w 1523943"/>
                <a:gd name="connsiteY1" fmla="*/ 0 h 990563"/>
                <a:gd name="connsiteX2" fmla="*/ 1358846 w 1523943"/>
                <a:gd name="connsiteY2" fmla="*/ 0 h 990563"/>
                <a:gd name="connsiteX3" fmla="*/ 1523943 w 1523943"/>
                <a:gd name="connsiteY3" fmla="*/ 165097 h 990563"/>
                <a:gd name="connsiteX4" fmla="*/ 1523943 w 1523943"/>
                <a:gd name="connsiteY4" fmla="*/ 825466 h 990563"/>
                <a:gd name="connsiteX5" fmla="*/ 1358846 w 1523943"/>
                <a:gd name="connsiteY5" fmla="*/ 990563 h 990563"/>
                <a:gd name="connsiteX6" fmla="*/ 165097 w 1523943"/>
                <a:gd name="connsiteY6" fmla="*/ 990563 h 990563"/>
                <a:gd name="connsiteX7" fmla="*/ 0 w 1523943"/>
                <a:gd name="connsiteY7" fmla="*/ 825466 h 990563"/>
                <a:gd name="connsiteX8" fmla="*/ 0 w 1523943"/>
                <a:gd name="connsiteY8" fmla="*/ 165097 h 9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943" h="990563">
                  <a:moveTo>
                    <a:pt x="0" y="165097"/>
                  </a:moveTo>
                  <a:cubicBezTo>
                    <a:pt x="0" y="73916"/>
                    <a:pt x="73916" y="0"/>
                    <a:pt x="165097" y="0"/>
                  </a:cubicBezTo>
                  <a:lnTo>
                    <a:pt x="1358846" y="0"/>
                  </a:lnTo>
                  <a:cubicBezTo>
                    <a:pt x="1450027" y="0"/>
                    <a:pt x="1523943" y="73916"/>
                    <a:pt x="1523943" y="165097"/>
                  </a:cubicBezTo>
                  <a:lnTo>
                    <a:pt x="1523943" y="825466"/>
                  </a:lnTo>
                  <a:cubicBezTo>
                    <a:pt x="1523943" y="916647"/>
                    <a:pt x="1450027" y="990563"/>
                    <a:pt x="1358846" y="990563"/>
                  </a:cubicBezTo>
                  <a:lnTo>
                    <a:pt x="165097" y="990563"/>
                  </a:lnTo>
                  <a:cubicBezTo>
                    <a:pt x="73916" y="990563"/>
                    <a:pt x="0" y="916647"/>
                    <a:pt x="0" y="825466"/>
                  </a:cubicBezTo>
                  <a:lnTo>
                    <a:pt x="0" y="1650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835" tIns="78835" rIns="78835" bIns="7883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MUTUALITY  -  seeking a state of health held in common with individuals, communities and populations. </a:t>
              </a:r>
              <a:endParaRPr lang="en-GB" sz="1400" kern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092466" y="23589653"/>
              <a:ext cx="2949475" cy="46666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30336" y="1923029"/>
                  </a:moveTo>
                  <a:arcTo wR="2333348" hR="2333348" stAng="20992314" swAng="1215373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5099008" y="28133516"/>
              <a:ext cx="1523943" cy="990563"/>
            </a:xfrm>
            <a:custGeom>
              <a:avLst/>
              <a:gdLst>
                <a:gd name="connsiteX0" fmla="*/ 0 w 1523943"/>
                <a:gd name="connsiteY0" fmla="*/ 165097 h 990563"/>
                <a:gd name="connsiteX1" fmla="*/ 165097 w 1523943"/>
                <a:gd name="connsiteY1" fmla="*/ 0 h 990563"/>
                <a:gd name="connsiteX2" fmla="*/ 1358846 w 1523943"/>
                <a:gd name="connsiteY2" fmla="*/ 0 h 990563"/>
                <a:gd name="connsiteX3" fmla="*/ 1523943 w 1523943"/>
                <a:gd name="connsiteY3" fmla="*/ 165097 h 990563"/>
                <a:gd name="connsiteX4" fmla="*/ 1523943 w 1523943"/>
                <a:gd name="connsiteY4" fmla="*/ 825466 h 990563"/>
                <a:gd name="connsiteX5" fmla="*/ 1358846 w 1523943"/>
                <a:gd name="connsiteY5" fmla="*/ 990563 h 990563"/>
                <a:gd name="connsiteX6" fmla="*/ 165097 w 1523943"/>
                <a:gd name="connsiteY6" fmla="*/ 990563 h 990563"/>
                <a:gd name="connsiteX7" fmla="*/ 0 w 1523943"/>
                <a:gd name="connsiteY7" fmla="*/ 825466 h 990563"/>
                <a:gd name="connsiteX8" fmla="*/ 0 w 1523943"/>
                <a:gd name="connsiteY8" fmla="*/ 165097 h 9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943" h="990563">
                  <a:moveTo>
                    <a:pt x="0" y="165097"/>
                  </a:moveTo>
                  <a:cubicBezTo>
                    <a:pt x="0" y="73916"/>
                    <a:pt x="73916" y="0"/>
                    <a:pt x="165097" y="0"/>
                  </a:cubicBezTo>
                  <a:lnTo>
                    <a:pt x="1358846" y="0"/>
                  </a:lnTo>
                  <a:cubicBezTo>
                    <a:pt x="1450027" y="0"/>
                    <a:pt x="1523943" y="73916"/>
                    <a:pt x="1523943" y="165097"/>
                  </a:cubicBezTo>
                  <a:lnTo>
                    <a:pt x="1523943" y="825466"/>
                  </a:lnTo>
                  <a:cubicBezTo>
                    <a:pt x="1523943" y="916647"/>
                    <a:pt x="1450027" y="990563"/>
                    <a:pt x="1358846" y="990563"/>
                  </a:cubicBezTo>
                  <a:lnTo>
                    <a:pt x="165097" y="990563"/>
                  </a:lnTo>
                  <a:cubicBezTo>
                    <a:pt x="73916" y="990563"/>
                    <a:pt x="0" y="916647"/>
                    <a:pt x="0" y="825466"/>
                  </a:cubicBezTo>
                  <a:lnTo>
                    <a:pt x="0" y="1650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835" tIns="78835" rIns="78835" bIns="7883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Community participation is essential for human flourishing – this involves “practical knowing” where we share knowledge as co-inhabitants. </a:t>
              </a:r>
              <a:endParaRPr lang="en-GB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4884047" y="23854918"/>
              <a:ext cx="4666696" cy="46666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18126" y="4133333"/>
                  </a:moveTo>
                  <a:arcTo wR="2333348" hR="2333348" stAng="3028880" swAng="923799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3192740" y="26629227"/>
              <a:ext cx="1523943" cy="990563"/>
            </a:xfrm>
            <a:custGeom>
              <a:avLst/>
              <a:gdLst>
                <a:gd name="connsiteX0" fmla="*/ 0 w 1523943"/>
                <a:gd name="connsiteY0" fmla="*/ 165097 h 990563"/>
                <a:gd name="connsiteX1" fmla="*/ 165097 w 1523943"/>
                <a:gd name="connsiteY1" fmla="*/ 0 h 990563"/>
                <a:gd name="connsiteX2" fmla="*/ 1358846 w 1523943"/>
                <a:gd name="connsiteY2" fmla="*/ 0 h 990563"/>
                <a:gd name="connsiteX3" fmla="*/ 1523943 w 1523943"/>
                <a:gd name="connsiteY3" fmla="*/ 165097 h 990563"/>
                <a:gd name="connsiteX4" fmla="*/ 1523943 w 1523943"/>
                <a:gd name="connsiteY4" fmla="*/ 825466 h 990563"/>
                <a:gd name="connsiteX5" fmla="*/ 1358846 w 1523943"/>
                <a:gd name="connsiteY5" fmla="*/ 990563 h 990563"/>
                <a:gd name="connsiteX6" fmla="*/ 165097 w 1523943"/>
                <a:gd name="connsiteY6" fmla="*/ 990563 h 990563"/>
                <a:gd name="connsiteX7" fmla="*/ 0 w 1523943"/>
                <a:gd name="connsiteY7" fmla="*/ 825466 h 990563"/>
                <a:gd name="connsiteX8" fmla="*/ 0 w 1523943"/>
                <a:gd name="connsiteY8" fmla="*/ 165097 h 9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943" h="990563">
                  <a:moveTo>
                    <a:pt x="0" y="165097"/>
                  </a:moveTo>
                  <a:cubicBezTo>
                    <a:pt x="0" y="73916"/>
                    <a:pt x="73916" y="0"/>
                    <a:pt x="165097" y="0"/>
                  </a:cubicBezTo>
                  <a:lnTo>
                    <a:pt x="1358846" y="0"/>
                  </a:lnTo>
                  <a:cubicBezTo>
                    <a:pt x="1450027" y="0"/>
                    <a:pt x="1523943" y="73916"/>
                    <a:pt x="1523943" y="165097"/>
                  </a:cubicBezTo>
                  <a:lnTo>
                    <a:pt x="1523943" y="825466"/>
                  </a:lnTo>
                  <a:cubicBezTo>
                    <a:pt x="1523943" y="916647"/>
                    <a:pt x="1450027" y="990563"/>
                    <a:pt x="1358846" y="990563"/>
                  </a:cubicBezTo>
                  <a:lnTo>
                    <a:pt x="165097" y="990563"/>
                  </a:lnTo>
                  <a:cubicBezTo>
                    <a:pt x="73916" y="990563"/>
                    <a:pt x="0" y="916647"/>
                    <a:pt x="0" y="825466"/>
                  </a:cubicBezTo>
                  <a:lnTo>
                    <a:pt x="0" y="1650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835" tIns="78835" rIns="78835" bIns="7883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Does population density lead to knowledge transfer </a:t>
              </a:r>
              <a:r>
                <a:rPr lang="en-GB" sz="1200" dirty="0" smtClean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of health</a:t>
              </a:r>
              <a:r>
                <a:rPr lang="en-GB" sz="1200" kern="1200" dirty="0" smtClean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inequalities – does awareness  traverse social, spatial and economic segregated networks?</a:t>
              </a:r>
              <a:endParaRPr lang="en-GB" sz="1200" kern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3773263" y="23589653"/>
              <a:ext cx="4666696" cy="46666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79753" y="4462942"/>
                  </a:moveTo>
                  <a:arcTo wR="2333348" hR="2333348" stAng="6847321" swAng="923799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13412973" y="24190094"/>
              <a:ext cx="1523943" cy="990563"/>
            </a:xfrm>
            <a:custGeom>
              <a:avLst/>
              <a:gdLst>
                <a:gd name="connsiteX0" fmla="*/ 0 w 1523943"/>
                <a:gd name="connsiteY0" fmla="*/ 165097 h 990563"/>
                <a:gd name="connsiteX1" fmla="*/ 165097 w 1523943"/>
                <a:gd name="connsiteY1" fmla="*/ 0 h 990563"/>
                <a:gd name="connsiteX2" fmla="*/ 1358846 w 1523943"/>
                <a:gd name="connsiteY2" fmla="*/ 0 h 990563"/>
                <a:gd name="connsiteX3" fmla="*/ 1523943 w 1523943"/>
                <a:gd name="connsiteY3" fmla="*/ 165097 h 990563"/>
                <a:gd name="connsiteX4" fmla="*/ 1523943 w 1523943"/>
                <a:gd name="connsiteY4" fmla="*/ 825466 h 990563"/>
                <a:gd name="connsiteX5" fmla="*/ 1358846 w 1523943"/>
                <a:gd name="connsiteY5" fmla="*/ 990563 h 990563"/>
                <a:gd name="connsiteX6" fmla="*/ 165097 w 1523943"/>
                <a:gd name="connsiteY6" fmla="*/ 990563 h 990563"/>
                <a:gd name="connsiteX7" fmla="*/ 0 w 1523943"/>
                <a:gd name="connsiteY7" fmla="*/ 825466 h 990563"/>
                <a:gd name="connsiteX8" fmla="*/ 0 w 1523943"/>
                <a:gd name="connsiteY8" fmla="*/ 165097 h 9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943" h="990563">
                  <a:moveTo>
                    <a:pt x="0" y="165097"/>
                  </a:moveTo>
                  <a:cubicBezTo>
                    <a:pt x="0" y="73916"/>
                    <a:pt x="73916" y="0"/>
                    <a:pt x="165097" y="0"/>
                  </a:cubicBezTo>
                  <a:lnTo>
                    <a:pt x="1358846" y="0"/>
                  </a:lnTo>
                  <a:cubicBezTo>
                    <a:pt x="1450027" y="0"/>
                    <a:pt x="1523943" y="73916"/>
                    <a:pt x="1523943" y="165097"/>
                  </a:cubicBezTo>
                  <a:lnTo>
                    <a:pt x="1523943" y="825466"/>
                  </a:lnTo>
                  <a:cubicBezTo>
                    <a:pt x="1523943" y="916647"/>
                    <a:pt x="1450027" y="990563"/>
                    <a:pt x="1358846" y="990563"/>
                  </a:cubicBezTo>
                  <a:lnTo>
                    <a:pt x="165097" y="990563"/>
                  </a:lnTo>
                  <a:cubicBezTo>
                    <a:pt x="73916" y="990563"/>
                    <a:pt x="0" y="916647"/>
                    <a:pt x="0" y="825466"/>
                  </a:cubicBezTo>
                  <a:lnTo>
                    <a:pt x="0" y="1650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835" tIns="78835" rIns="78835" bIns="7883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 smtClean="0">
                  <a:solidFill>
                    <a:schemeClr val="tx1"/>
                  </a:solidFill>
                  <a:effectLst/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Does population density modify attitudes towards “community health rights” – does this differ across socio-economic groups?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773263" y="23589653"/>
              <a:ext cx="4666696" cy="46666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360" y="2743666"/>
                  </a:moveTo>
                  <a:arcTo wR="2333348" hR="2333348" stAng="10192314" swAng="1215373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15345638" y="23007060"/>
              <a:ext cx="1523943" cy="990563"/>
            </a:xfrm>
            <a:custGeom>
              <a:avLst/>
              <a:gdLst>
                <a:gd name="connsiteX0" fmla="*/ 0 w 1523943"/>
                <a:gd name="connsiteY0" fmla="*/ 165097 h 990563"/>
                <a:gd name="connsiteX1" fmla="*/ 165097 w 1523943"/>
                <a:gd name="connsiteY1" fmla="*/ 0 h 990563"/>
                <a:gd name="connsiteX2" fmla="*/ 1358846 w 1523943"/>
                <a:gd name="connsiteY2" fmla="*/ 0 h 990563"/>
                <a:gd name="connsiteX3" fmla="*/ 1523943 w 1523943"/>
                <a:gd name="connsiteY3" fmla="*/ 165097 h 990563"/>
                <a:gd name="connsiteX4" fmla="*/ 1523943 w 1523943"/>
                <a:gd name="connsiteY4" fmla="*/ 825466 h 990563"/>
                <a:gd name="connsiteX5" fmla="*/ 1358846 w 1523943"/>
                <a:gd name="connsiteY5" fmla="*/ 990563 h 990563"/>
                <a:gd name="connsiteX6" fmla="*/ 165097 w 1523943"/>
                <a:gd name="connsiteY6" fmla="*/ 990563 h 990563"/>
                <a:gd name="connsiteX7" fmla="*/ 0 w 1523943"/>
                <a:gd name="connsiteY7" fmla="*/ 825466 h 990563"/>
                <a:gd name="connsiteX8" fmla="*/ 0 w 1523943"/>
                <a:gd name="connsiteY8" fmla="*/ 165097 h 9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943" h="990563">
                  <a:moveTo>
                    <a:pt x="0" y="165097"/>
                  </a:moveTo>
                  <a:cubicBezTo>
                    <a:pt x="0" y="73916"/>
                    <a:pt x="73916" y="0"/>
                    <a:pt x="165097" y="0"/>
                  </a:cubicBezTo>
                  <a:lnTo>
                    <a:pt x="1358846" y="0"/>
                  </a:lnTo>
                  <a:cubicBezTo>
                    <a:pt x="1450027" y="0"/>
                    <a:pt x="1523943" y="73916"/>
                    <a:pt x="1523943" y="165097"/>
                  </a:cubicBezTo>
                  <a:lnTo>
                    <a:pt x="1523943" y="825466"/>
                  </a:lnTo>
                  <a:cubicBezTo>
                    <a:pt x="1523943" y="916647"/>
                    <a:pt x="1450027" y="990563"/>
                    <a:pt x="1358846" y="990563"/>
                  </a:cubicBezTo>
                  <a:lnTo>
                    <a:pt x="165097" y="990563"/>
                  </a:lnTo>
                  <a:cubicBezTo>
                    <a:pt x="73916" y="990563"/>
                    <a:pt x="0" y="916647"/>
                    <a:pt x="0" y="825466"/>
                  </a:cubicBezTo>
                  <a:lnTo>
                    <a:pt x="0" y="1650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835" tIns="78835" rIns="78835" bIns="7883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Is population density associated with health outcomes and health inequalities? </a:t>
              </a:r>
              <a:endParaRPr lang="en-GB" sz="1400" kern="12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035123" y="23307097"/>
              <a:ext cx="4666696" cy="46666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48569" y="533362"/>
                  </a:moveTo>
                  <a:arcTo wR="2333348" hR="2333348" stAng="13828880" swAng="923799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TextBox 23"/>
          <p:cNvSpPr txBox="1"/>
          <p:nvPr/>
        </p:nvSpPr>
        <p:spPr>
          <a:xfrm>
            <a:off x="593542" y="26805222"/>
            <a:ext cx="9361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Bailey, N., Gannon, M., Kearns, A., Livingston, M., &amp; Leyland, A. H.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(2013). Living apart,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losing sympathy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? How neighbourhood context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affects attitudes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to redistribution and to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welfare recipients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Environment &amp; Planning A, 45(9),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2154-2175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Chiu, L. F., &amp; West, R. M. (2007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). Health intervention in social context: Understanding social networks and neighbourhood. Social Science &amp; Medicine, 65(9), 1915-1927.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Fitzpatrick, K. M., &amp; 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LaGory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, M. (2003).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“Placing” Health in an Urban Sociology: Cities as Mosaics of Risk and Protection. City &amp; Community, 2(1), 33-46.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Heron, J., &amp; Reason, P. (1997).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 Participatory Inquiry Paradigm. Qualitative Inquiry, 3(3), 274-294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. Kearns, A. D. E., Bailey, N., Gannon, M., Livingston, M., &amp; Leyland, A. (2014).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‘All in it Together’? Social Cohesion in a Divided Society: Attitudes to Income Inequality and Redistribution in a Residential Context. Journal of Social Policy, 43(3), 453-477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Mackie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, P. (2010).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Social justice and social responsibility: Towards a value-base for global public health. Public Health, 124(11), 620-625.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Pritchard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C and Evans B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(1997) Population density and cancer mortality by gender and age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England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and Wales and the Western World 1963-93. Public Health 111 215-220.; 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Quillian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, L., &amp; Lagrange, H. (2016).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Socioeconomic Segregation in Large Cities in France and the United States. Demography, 1-34.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Simons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(2014)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Longitudinal associations between neighbourhood walkability and incident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childhood asthma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Asthma &amp; Clinical Immunology 10(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1):A8;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, H., &amp; Pettigrew, T.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(2015)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Advances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in Relative Deprivation Theory and Research. Social Justice Research, 28 (1), 1-6.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Tunstall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H,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Mitchell R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, Gibbs J, Platt s, Dorling D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(2011) Socio-demographic diversity and unexplained variation in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death rates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among the most deprived parliamentary constituencies in Britain. Journal of Public Health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34 2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296-304.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Tunstall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H, Mitchell R 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Pearce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J, 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Shortt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(2014) The general and mental health of movers to more- and less disadvantaged 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socio-economic and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physical environments within the UK. Social Science &amp; Medicine 118 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97e107.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426284" y="24848289"/>
            <a:ext cx="1099608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600" b="1" dirty="0" smtClean="0">
              <a:latin typeface="+mj-lt"/>
            </a:endParaRPr>
          </a:p>
          <a:p>
            <a:pPr algn="ctr"/>
            <a:r>
              <a:rPr lang="en-GB" sz="3600" b="1" dirty="0" smtClean="0">
                <a:latin typeface="+mj-lt"/>
              </a:rPr>
              <a:t>Conclusion</a:t>
            </a:r>
          </a:p>
          <a:p>
            <a:pPr algn="just"/>
            <a:r>
              <a:rPr lang="en-GB" sz="3200" b="1" dirty="0" smtClean="0">
                <a:latin typeface="+mj-lt"/>
              </a:rPr>
              <a:t>Opportunities exist for </a:t>
            </a:r>
            <a:r>
              <a:rPr lang="en-GB" sz="3200" b="1" dirty="0">
                <a:latin typeface="+mj-lt"/>
              </a:rPr>
              <a:t>inter-disciplinary </a:t>
            </a:r>
            <a:r>
              <a:rPr lang="en-GB" sz="3200" b="1" dirty="0" smtClean="0">
                <a:latin typeface="+mj-lt"/>
              </a:rPr>
              <a:t>research including</a:t>
            </a:r>
          </a:p>
          <a:p>
            <a:pPr algn="just"/>
            <a:r>
              <a:rPr lang="en-GB" sz="3200" b="1" dirty="0" smtClean="0">
                <a:latin typeface="+mj-lt"/>
              </a:rPr>
              <a:t>Psychology, Urban </a:t>
            </a:r>
            <a:r>
              <a:rPr lang="en-GB" sz="3200" b="1" dirty="0">
                <a:latin typeface="+mj-lt"/>
              </a:rPr>
              <a:t>Studies, the Built </a:t>
            </a:r>
            <a:r>
              <a:rPr lang="en-GB" sz="3200" b="1" dirty="0" smtClean="0">
                <a:latin typeface="+mj-lt"/>
              </a:rPr>
              <a:t>Environment and</a:t>
            </a:r>
          </a:p>
          <a:p>
            <a:pPr algn="just"/>
            <a:r>
              <a:rPr lang="en-GB" sz="3200" b="1" dirty="0" smtClean="0">
                <a:latin typeface="+mj-lt"/>
              </a:rPr>
              <a:t>Public Health to explore </a:t>
            </a:r>
            <a:r>
              <a:rPr lang="en-GB" sz="3200" b="1" dirty="0">
                <a:latin typeface="+mj-lt"/>
              </a:rPr>
              <a:t>socio-environmental </a:t>
            </a:r>
            <a:r>
              <a:rPr lang="en-GB" sz="3200" b="1" dirty="0" smtClean="0">
                <a:latin typeface="+mj-lt"/>
              </a:rPr>
              <a:t>relations</a:t>
            </a:r>
          </a:p>
          <a:p>
            <a:pPr algn="just"/>
            <a:r>
              <a:rPr lang="en-GB" sz="3200" b="1" dirty="0" smtClean="0">
                <a:latin typeface="+mj-lt"/>
              </a:rPr>
              <a:t>traversing population </a:t>
            </a:r>
            <a:r>
              <a:rPr lang="en-GB" sz="3200" b="1" dirty="0">
                <a:latin typeface="+mj-lt"/>
              </a:rPr>
              <a:t>density, health status, </a:t>
            </a:r>
            <a:r>
              <a:rPr lang="en-GB" sz="3200" b="1" dirty="0" smtClean="0">
                <a:latin typeface="+mj-lt"/>
              </a:rPr>
              <a:t>socio-</a:t>
            </a:r>
          </a:p>
          <a:p>
            <a:pPr algn="just"/>
            <a:r>
              <a:rPr lang="en-GB" sz="3200" b="1" dirty="0">
                <a:latin typeface="+mj-lt"/>
              </a:rPr>
              <a:t>e</a:t>
            </a:r>
            <a:r>
              <a:rPr lang="en-GB" sz="3200" b="1" dirty="0" smtClean="0">
                <a:latin typeface="+mj-lt"/>
              </a:rPr>
              <a:t>conomic position </a:t>
            </a:r>
            <a:r>
              <a:rPr lang="en-GB" sz="3200" b="1" dirty="0">
                <a:latin typeface="+mj-lt"/>
              </a:rPr>
              <a:t>and community attitudes </a:t>
            </a:r>
            <a:r>
              <a:rPr lang="en-GB" sz="3200" b="1" dirty="0" smtClean="0">
                <a:latin typeface="+mj-lt"/>
              </a:rPr>
              <a:t>towards</a:t>
            </a:r>
          </a:p>
          <a:p>
            <a:pPr algn="just"/>
            <a:r>
              <a:rPr lang="en-GB" sz="3200" b="1" dirty="0">
                <a:latin typeface="+mj-lt"/>
              </a:rPr>
              <a:t>h</a:t>
            </a:r>
            <a:r>
              <a:rPr lang="en-GB" sz="3200" b="1" dirty="0" smtClean="0">
                <a:latin typeface="+mj-lt"/>
              </a:rPr>
              <a:t>ealth and social </a:t>
            </a:r>
            <a:r>
              <a:rPr lang="en-GB" sz="3200" b="1" dirty="0">
                <a:latin typeface="+mj-lt"/>
              </a:rPr>
              <a:t>inequalities.</a:t>
            </a:r>
            <a:r>
              <a:rPr lang="en-GB" sz="3200" b="1" dirty="0" smtClean="0">
                <a:latin typeface="+mj-lt"/>
              </a:rPr>
              <a:t> </a:t>
            </a:r>
            <a:endParaRPr lang="en-GB" sz="3200" b="1" dirty="0">
              <a:latin typeface="+mj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6448265" y="890796"/>
            <a:ext cx="4517962" cy="1244039"/>
            <a:chOff x="-152210" y="27406405"/>
            <a:chExt cx="8145093" cy="2890831"/>
          </a:xfrm>
        </p:grpSpPr>
        <p:sp>
          <p:nvSpPr>
            <p:cNvPr id="64" name="Triangle 9"/>
            <p:cNvSpPr/>
            <p:nvPr/>
          </p:nvSpPr>
          <p:spPr>
            <a:xfrm>
              <a:off x="4598804" y="27406405"/>
              <a:ext cx="3394079" cy="289083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-152210" y="27409657"/>
              <a:ext cx="6400823" cy="288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Picture 17" descr="ENU_Logo_be0f3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49" y="27409658"/>
              <a:ext cx="6142288" cy="217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0635860" y="8759214"/>
            <a:ext cx="102873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dirty="0"/>
              <a:t>A geo-spatial analysis of population density as a determinate of health within specific data zones, and qualitative exploration of the views of those who are socio-economically advantaged residing in these same zones, followed by testing of potential mechanisms through which neighbourhood density might influence attitudes toward health inequalities.</a:t>
            </a:r>
          </a:p>
        </p:txBody>
      </p:sp>
      <p:sp>
        <p:nvSpPr>
          <p:cNvPr id="106" name="Title 5"/>
          <p:cNvSpPr txBox="1">
            <a:spLocks/>
          </p:cNvSpPr>
          <p:nvPr/>
        </p:nvSpPr>
        <p:spPr bwMode="auto">
          <a:xfrm>
            <a:off x="407139" y="4785057"/>
            <a:ext cx="9524757" cy="1193447"/>
          </a:xfrm>
          <a:prstGeom prst="rect">
            <a:avLst/>
          </a:prstGeom>
          <a:noFill/>
          <a:ln w="57150">
            <a:noFill/>
            <a:prstDash val="sysDot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95285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90570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485854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981139" algn="ctr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600" dirty="0" smtClean="0">
                <a:latin typeface="Titillium" panose="00000500000000000000" pitchFamily="50" charset="0"/>
              </a:rPr>
              <a:t>Population density</a:t>
            </a:r>
            <a:endParaRPr lang="en-GB" sz="3600" dirty="0">
              <a:latin typeface="Titillium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8670" y="21278139"/>
            <a:ext cx="3583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The Built Environment</a:t>
            </a:r>
          </a:p>
          <a:p>
            <a:pPr algn="ctr"/>
            <a:r>
              <a:rPr lang="en-GB" sz="3600" b="1" dirty="0">
                <a:latin typeface="+mj-lt"/>
              </a:rPr>
              <a:t>a</a:t>
            </a:r>
            <a:r>
              <a:rPr lang="en-GB" sz="3600" b="1" dirty="0" smtClean="0">
                <a:latin typeface="+mj-lt"/>
              </a:rPr>
              <a:t>s a determinate of health</a:t>
            </a:r>
            <a:endParaRPr lang="en-GB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6435890"/>
            <a:ext cx="164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References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72E20F809AC4AA8C91AA8D65BD3A2" ma:contentTypeVersion="12" ma:contentTypeDescription="Create a new document." ma:contentTypeScope="" ma:versionID="60d45485e643a3b3a97a8ad6247152a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4154fbe9c80c4dd7d9e10f097ef4c3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4355EC-C788-4443-9296-5DD8D622A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87012B-10E8-495C-83F9-38CCCE838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1C187D-A0E2-4D50-8B85-ED777107D29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1366</TotalTime>
  <Words>925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Corbel</vt:lpstr>
      <vt:lpstr>Times New Roman</vt:lpstr>
      <vt:lpstr>Titillium</vt:lpstr>
      <vt:lpstr>Titillium Bd</vt:lpstr>
      <vt:lpstr>Basis</vt:lpstr>
      <vt:lpstr>An interdisciplinary approach to community environmental health:   Exploring socio-environmental relations. Dr Elaine Carnegie    e.carnegie@napier.ac.uk</vt:lpstr>
    </vt:vector>
  </TitlesOfParts>
  <Company>Edinburgh 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Leitch</dc:creator>
  <cp:lastModifiedBy>Carnegie, Elaine</cp:lastModifiedBy>
  <cp:revision>144</cp:revision>
  <cp:lastPrinted>2017-10-02T13:52:38Z</cp:lastPrinted>
  <dcterms:created xsi:type="dcterms:W3CDTF">2015-01-29T16:35:56Z</dcterms:created>
  <dcterms:modified xsi:type="dcterms:W3CDTF">2017-10-02T14:07:24Z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0x01010095C72E20F809AC4AA8C91AA8D65BD3A2</vt:lpwstr>
  </property>
</Properties>
</file>