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1" r:id="rId2"/>
    <p:sldId id="256" r:id="rId3"/>
    <p:sldId id="277" r:id="rId4"/>
    <p:sldId id="278" r:id="rId5"/>
    <p:sldId id="259" r:id="rId6"/>
    <p:sldId id="280" r:id="rId7"/>
    <p:sldId id="258" r:id="rId8"/>
    <p:sldId id="264" r:id="rId9"/>
    <p:sldId id="279" r:id="rId10"/>
    <p:sldId id="285" r:id="rId11"/>
    <p:sldId id="266" r:id="rId12"/>
    <p:sldId id="267" r:id="rId13"/>
    <p:sldId id="270" r:id="rId14"/>
    <p:sldId id="271" r:id="rId15"/>
    <p:sldId id="282" r:id="rId16"/>
    <p:sldId id="286" r:id="rId17"/>
    <p:sldId id="287" r:id="rId18"/>
    <p:sldId id="288" r:id="rId19"/>
    <p:sldId id="289" r:id="rId2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7FB"/>
    <a:srgbClr val="CCECFF"/>
    <a:srgbClr val="CBD9EB"/>
    <a:srgbClr val="FEEFE2"/>
    <a:srgbClr val="FCDB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640" autoAdjust="0"/>
  </p:normalViewPr>
  <p:slideViewPr>
    <p:cSldViewPr>
      <p:cViewPr varScale="1">
        <p:scale>
          <a:sx n="87" d="100"/>
          <a:sy n="87" d="100"/>
        </p:scale>
        <p:origin x="1494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F7C329-6403-4A46-9E4E-F7524B178DD6}" type="datetimeFigureOut">
              <a:rPr lang="en-GB" smtClean="0"/>
              <a:t>15/03/2018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F655CE-531E-4B45-983D-925F613060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651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655CE-531E-4B45-983D-925F6130602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4563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Could be worth mentioning</a:t>
            </a:r>
            <a:r>
              <a:rPr lang="en-GB" baseline="0" dirty="0" smtClean="0"/>
              <a:t> that uptake of these activities varies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655CE-531E-4B45-983D-925F6130602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072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I’ll check to see if anyone in the audience is not familiar with SCQF,</a:t>
            </a:r>
            <a:r>
              <a:rPr lang="en-GB" baseline="0" dirty="0" smtClean="0"/>
              <a:t> and I’ll give more explanation if they are, but if everyone knows about it, I’ll rattle through this slide.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655CE-531E-4B45-983D-925F6130602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13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There’s a number of problems with that </a:t>
            </a:r>
            <a:r>
              <a:rPr lang="en-GB" dirty="0" err="1" smtClean="0"/>
              <a:t>perpsective</a:t>
            </a:r>
            <a:r>
              <a:rPr lang="en-GB" dirty="0" smtClean="0"/>
              <a:t> that we</a:t>
            </a:r>
            <a:r>
              <a:rPr lang="en-GB" baseline="0" dirty="0" smtClean="0"/>
              <a:t> can see, one of which is that it doesn’t take account of how the curriculum is enacted in each of the different college sites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655CE-531E-4B45-983D-925F6130602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337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655CE-531E-4B45-983D-925F6130602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002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655CE-531E-4B45-983D-925F6130602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719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655CE-531E-4B45-983D-925F6130602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152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CC33-4D6C-42DF-A001-9ED90B6A7C77}" type="datetimeFigureOut">
              <a:rPr lang="en-GB" smtClean="0"/>
              <a:t>15/03/2018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16C5-2BCF-4534-A140-F85475EC8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009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CC33-4D6C-42DF-A001-9ED90B6A7C77}" type="datetimeFigureOut">
              <a:rPr lang="en-GB" smtClean="0"/>
              <a:t>15/03/2018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16C5-2BCF-4534-A140-F85475EC8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541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CC33-4D6C-42DF-A001-9ED90B6A7C77}" type="datetimeFigureOut">
              <a:rPr lang="en-GB" smtClean="0"/>
              <a:t>15/03/2018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16C5-2BCF-4534-A140-F85475EC8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718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CC33-4D6C-42DF-A001-9ED90B6A7C77}" type="datetimeFigureOut">
              <a:rPr lang="en-GB" smtClean="0"/>
              <a:t>15/03/2018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16C5-2BCF-4534-A140-F85475EC8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081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CC33-4D6C-42DF-A001-9ED90B6A7C77}" type="datetimeFigureOut">
              <a:rPr lang="en-GB" smtClean="0"/>
              <a:t>15/03/2018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16C5-2BCF-4534-A140-F85475EC8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343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CC33-4D6C-42DF-A001-9ED90B6A7C77}" type="datetimeFigureOut">
              <a:rPr lang="en-GB" smtClean="0"/>
              <a:t>15/03/2018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16C5-2BCF-4534-A140-F85475EC8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702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CC33-4D6C-42DF-A001-9ED90B6A7C77}" type="datetimeFigureOut">
              <a:rPr lang="en-GB" smtClean="0"/>
              <a:t>15/03/2018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16C5-2BCF-4534-A140-F85475EC8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109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CC33-4D6C-42DF-A001-9ED90B6A7C77}" type="datetimeFigureOut">
              <a:rPr lang="en-GB" smtClean="0"/>
              <a:t>15/03/2018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16C5-2BCF-4534-A140-F85475EC8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644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CC33-4D6C-42DF-A001-9ED90B6A7C77}" type="datetimeFigureOut">
              <a:rPr lang="en-GB" smtClean="0"/>
              <a:t>15/03/2018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16C5-2BCF-4534-A140-F85475EC8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61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CC33-4D6C-42DF-A001-9ED90B6A7C77}" type="datetimeFigureOut">
              <a:rPr lang="en-GB" smtClean="0"/>
              <a:t>15/03/2018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16C5-2BCF-4534-A140-F85475EC8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776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CC33-4D6C-42DF-A001-9ED90B6A7C77}" type="datetimeFigureOut">
              <a:rPr lang="en-GB" smtClean="0"/>
              <a:t>15/03/2018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16C5-2BCF-4534-A140-F85475EC8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0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8CC33-4D6C-42DF-A001-9ED90B6A7C77}" type="datetimeFigureOut">
              <a:rPr lang="en-GB" smtClean="0"/>
              <a:t>15/03/2018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216C5-2BCF-4534-A140-F85475EC8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258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ibbon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4" r="6449"/>
          <a:stretch/>
        </p:blipFill>
        <p:spPr>
          <a:xfrm>
            <a:off x="1" y="-1199494"/>
            <a:ext cx="9144000" cy="3972841"/>
          </a:xfrm>
          <a:prstGeom prst="rect">
            <a:avLst/>
          </a:prstGeom>
        </p:spPr>
      </p:pic>
      <p:pic>
        <p:nvPicPr>
          <p:cNvPr id="8" name="Picture 7" descr="Words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32"/>
          <a:stretch/>
        </p:blipFill>
        <p:spPr>
          <a:xfrm>
            <a:off x="77764" y="-2750"/>
            <a:ext cx="9006968" cy="2310272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0" y="4274274"/>
            <a:ext cx="91440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ITC Stone Sans Std Bold"/>
                <a:cs typeface="ITC Stone Sans Std Bold"/>
              </a:rPr>
              <a:t>International Conference on Enhancement </a:t>
            </a:r>
            <a:b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ITC Stone Sans Std Bold"/>
                <a:cs typeface="ITC Stone Sans Std Bold"/>
              </a:rPr>
            </a:b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ITC Stone Sans Std Bold"/>
                <a:cs typeface="ITC Stone Sans Std Bold"/>
              </a:rPr>
              <a:t>and Innovation in Higher Education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ITC Stone Sans Std Bold"/>
                <a:cs typeface="ITC Stone Sans Std Bold"/>
              </a:rPr>
              <a:t/>
            </a:r>
            <a:b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ITC Stone Sans Std Bold"/>
                <a:cs typeface="ITC Stone Sans Std Bold"/>
              </a:rPr>
            </a:b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47202" y="5535341"/>
            <a:ext cx="3249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 smtClean="0">
                <a:solidFill>
                  <a:srgbClr val="DB5520"/>
                </a:solidFill>
                <a:latin typeface="ITC Stone Sans Std Bold"/>
              </a:rPr>
              <a:t>Crowne</a:t>
            </a:r>
            <a:r>
              <a:rPr lang="fr-FR" dirty="0" smtClean="0">
                <a:solidFill>
                  <a:srgbClr val="DB5520"/>
                </a:solidFill>
                <a:latin typeface="ITC Stone Sans Std Bold"/>
              </a:rPr>
              <a:t> </a:t>
            </a:r>
            <a:r>
              <a:rPr lang="fr-FR" dirty="0" err="1" smtClean="0">
                <a:solidFill>
                  <a:srgbClr val="DB5520"/>
                </a:solidFill>
                <a:latin typeface="ITC Stone Sans Std Bold"/>
              </a:rPr>
              <a:t>Plaza</a:t>
            </a:r>
            <a:r>
              <a:rPr lang="fr-FR" dirty="0" smtClean="0">
                <a:solidFill>
                  <a:srgbClr val="DB5520"/>
                </a:solidFill>
                <a:latin typeface="ITC Stone Sans Std Bold"/>
              </a:rPr>
              <a:t> </a:t>
            </a:r>
            <a:r>
              <a:rPr lang="fr-FR" dirty="0" err="1" smtClean="0">
                <a:solidFill>
                  <a:srgbClr val="DB5520"/>
                </a:solidFill>
                <a:latin typeface="ITC Stone Sans Std Bold"/>
              </a:rPr>
              <a:t>Hotel</a:t>
            </a:r>
            <a:r>
              <a:rPr lang="fr-FR" dirty="0" smtClean="0">
                <a:solidFill>
                  <a:srgbClr val="DB5520"/>
                </a:solidFill>
                <a:latin typeface="ITC Stone Sans Std Bold"/>
              </a:rPr>
              <a:t>, Glasgow</a:t>
            </a:r>
          </a:p>
          <a:p>
            <a:pPr algn="ctr"/>
            <a:r>
              <a:rPr lang="fr-FR" dirty="0" smtClean="0">
                <a:solidFill>
                  <a:srgbClr val="DB5520"/>
                </a:solidFill>
                <a:latin typeface="ITC Stone Sans Std Bold"/>
              </a:rPr>
              <a:t>9</a:t>
            </a:r>
            <a:r>
              <a:rPr lang="fr-FR" dirty="0">
                <a:solidFill>
                  <a:srgbClr val="DB5520"/>
                </a:solidFill>
                <a:latin typeface="ITC Stone Sans Std Bold"/>
              </a:rPr>
              <a:t>-11 </a:t>
            </a:r>
            <a:r>
              <a:rPr lang="fr-FR" dirty="0" err="1" smtClean="0">
                <a:solidFill>
                  <a:srgbClr val="DB5520"/>
                </a:solidFill>
                <a:latin typeface="ITC Stone Sans Std Bold"/>
              </a:rPr>
              <a:t>June</a:t>
            </a:r>
            <a:r>
              <a:rPr lang="fr-FR" dirty="0">
                <a:solidFill>
                  <a:srgbClr val="DB5520"/>
                </a:solidFill>
                <a:latin typeface="ITC Stone Sans Std Bold"/>
              </a:rPr>
              <a:t> </a:t>
            </a:r>
            <a:r>
              <a:rPr lang="fr-FR" dirty="0" smtClean="0">
                <a:solidFill>
                  <a:srgbClr val="DB5520"/>
                </a:solidFill>
                <a:latin typeface="ITC Stone Sans Std Bold"/>
              </a:rPr>
              <a:t>2015</a:t>
            </a:r>
            <a:endParaRPr lang="en-US" dirty="0">
              <a:solidFill>
                <a:srgbClr val="DB5520"/>
              </a:solidFill>
              <a:latin typeface="ITC Stone Sans Std Bold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" y="304962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Dr Who and the Curriculum Planners: </a:t>
            </a:r>
            <a:r>
              <a:rPr lang="en-GB" sz="1600" dirty="0" smtClean="0"/>
              <a:t>early observations from a longitudinal study of </a:t>
            </a:r>
          </a:p>
          <a:p>
            <a:pPr algn="ctr"/>
            <a:r>
              <a:rPr lang="en-GB" sz="1600" dirty="0" smtClean="0"/>
              <a:t>Associate Students’ transition  to University </a:t>
            </a:r>
          </a:p>
          <a:p>
            <a:pPr algn="ctr"/>
            <a:endParaRPr lang="en-GB" sz="1600" dirty="0"/>
          </a:p>
          <a:p>
            <a:pPr algn="ctr"/>
            <a:r>
              <a:rPr lang="en-GB" sz="1600" dirty="0"/>
              <a:t>Julia Fotheringham </a:t>
            </a:r>
            <a:r>
              <a:rPr lang="en-GB" sz="1600" dirty="0" smtClean="0"/>
              <a:t> &amp;  Alastair Stupart,  Edinburgh </a:t>
            </a:r>
            <a:r>
              <a:rPr lang="en-GB" sz="1600" dirty="0"/>
              <a:t>Napier </a:t>
            </a:r>
            <a:r>
              <a:rPr lang="en-GB" sz="1600" dirty="0" smtClean="0"/>
              <a:t>University</a:t>
            </a:r>
            <a:endParaRPr lang="en-GB" sz="1600" dirty="0"/>
          </a:p>
        </p:txBody>
      </p:sp>
      <p:pic>
        <p:nvPicPr>
          <p:cNvPr id="10" name="Picture 9" descr="High-Res-ET-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65" y="5300662"/>
            <a:ext cx="150785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042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ibbon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3" y="2935887"/>
            <a:ext cx="9121415" cy="3972841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88640" y="826921"/>
            <a:ext cx="8766720" cy="6576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/>
            </a:r>
            <a:b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</a:br>
            <a:endParaRPr lang="en-US" sz="3200" dirty="0">
              <a:solidFill>
                <a:srgbClr val="DB5520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1133" y="1627836"/>
            <a:ext cx="7941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 smtClean="0">
              <a:latin typeface="Arial"/>
              <a:cs typeface="Arial"/>
            </a:endParaRPr>
          </a:p>
          <a:p>
            <a:endParaRPr lang="en-US" sz="1600" dirty="0" smtClean="0">
              <a:latin typeface="Arial"/>
              <a:cs typeface="Arial"/>
            </a:endParaRPr>
          </a:p>
          <a:p>
            <a:endParaRPr lang="en-US" sz="1600" dirty="0">
              <a:latin typeface="Arial"/>
              <a:cs typeface="Arial"/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750094" y="1851423"/>
          <a:ext cx="7586664" cy="37492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96666"/>
                <a:gridCol w="1896666"/>
                <a:gridCol w="1913503"/>
                <a:gridCol w="1879829"/>
              </a:tblGrid>
              <a:tr h="617259">
                <a:tc gridSpan="3">
                  <a:txBody>
                    <a:bodyPr/>
                    <a:lstStyle/>
                    <a:p>
                      <a:r>
                        <a:rPr lang="en-GB" sz="1800" dirty="0" smtClean="0"/>
                        <a:t>HND Engineering</a:t>
                      </a:r>
                      <a:r>
                        <a:rPr lang="en-GB" sz="1800" baseline="0" dirty="0" smtClean="0"/>
                        <a:t> Systems</a:t>
                      </a:r>
                      <a:endParaRPr lang="en-GB" sz="1800" dirty="0"/>
                    </a:p>
                  </a:txBody>
                  <a:tcPr marL="68580" marR="68580" marT="34292" marB="34292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HND Civil</a:t>
                      </a:r>
                      <a:r>
                        <a:rPr lang="en-GB" sz="1800" baseline="0" dirty="0" smtClean="0"/>
                        <a:t> Engineering</a:t>
                      </a:r>
                      <a:endParaRPr lang="en-GB" sz="1800" dirty="0"/>
                    </a:p>
                  </a:txBody>
                  <a:tcPr marL="68580" marR="68580" marT="34292" marB="34292">
                    <a:noFill/>
                  </a:tcPr>
                </a:tc>
              </a:tr>
              <a:tr h="342922">
                <a:tc>
                  <a:txBody>
                    <a:bodyPr/>
                    <a:lstStyle/>
                    <a:p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College A (D)</a:t>
                      </a:r>
                      <a:endParaRPr lang="en-GB" sz="18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2" marB="3429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College B</a:t>
                      </a:r>
                      <a:endParaRPr lang="en-GB" sz="18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2" marB="3429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College C</a:t>
                      </a:r>
                      <a:endParaRPr lang="en-GB" sz="18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2" marB="3429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College A (G)</a:t>
                      </a:r>
                      <a:endParaRPr lang="en-GB" sz="18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2" marB="34292">
                    <a:noFill/>
                  </a:tcPr>
                </a:tc>
              </a:tr>
              <a:tr h="754428">
                <a:tc>
                  <a:txBody>
                    <a:bodyPr/>
                    <a:lstStyle/>
                    <a:p>
                      <a:r>
                        <a:rPr lang="en-GB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 observations</a:t>
                      </a:r>
                      <a:endParaRPr lang="en-GB" sz="15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2" marB="3429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observations</a:t>
                      </a:r>
                      <a:endParaRPr lang="en-GB" sz="15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2" marB="3429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observation (further one planned for June 15)</a:t>
                      </a:r>
                      <a:endParaRPr lang="en-GB" sz="15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2" marB="3429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 observations</a:t>
                      </a:r>
                      <a:endParaRPr lang="en-GB" sz="15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2" marB="34292">
                    <a:noFill/>
                  </a:tcPr>
                </a:tc>
              </a:tr>
              <a:tr h="754428"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1 focus group</a:t>
                      </a:r>
                      <a:endParaRPr lang="en-GB" sz="1500" dirty="0"/>
                    </a:p>
                  </a:txBody>
                  <a:tcPr marL="68580" marR="68580" marT="34292" marB="3429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1 focus group</a:t>
                      </a:r>
                      <a:endParaRPr lang="en-GB" sz="1500" dirty="0"/>
                    </a:p>
                  </a:txBody>
                  <a:tcPr marL="68580" marR="68580" marT="34292" marB="34292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/>
                        <a:t>2 Informal group interviews</a:t>
                      </a:r>
                    </a:p>
                    <a:p>
                      <a:endParaRPr lang="en-GB" sz="1500" dirty="0"/>
                    </a:p>
                  </a:txBody>
                  <a:tcPr marL="68580" marR="68580" marT="34292" marB="3429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2</a:t>
                      </a:r>
                      <a:r>
                        <a:rPr lang="en-GB" sz="1500" baseline="0" dirty="0" smtClean="0"/>
                        <a:t> focus groups</a:t>
                      </a:r>
                      <a:endParaRPr lang="en-GB" sz="1500" dirty="0"/>
                    </a:p>
                  </a:txBody>
                  <a:tcPr marL="68580" marR="68580" marT="34292" marB="34292">
                    <a:noFill/>
                  </a:tcPr>
                </a:tc>
              </a:tr>
              <a:tr h="754428"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1 semi-structured interview (curriculum</a:t>
                      </a:r>
                      <a:r>
                        <a:rPr lang="en-GB" sz="1500" baseline="0" dirty="0" smtClean="0"/>
                        <a:t> leader)</a:t>
                      </a:r>
                      <a:endParaRPr lang="en-GB" sz="1500" dirty="0"/>
                    </a:p>
                  </a:txBody>
                  <a:tcPr marL="68580" marR="68580" marT="34292" marB="3429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1 semi-structured interview planned (curriculum leader)</a:t>
                      </a:r>
                      <a:endParaRPr lang="en-GB" sz="1500" dirty="0"/>
                    </a:p>
                  </a:txBody>
                  <a:tcPr marL="68580" marR="68580" marT="34292" marB="34292"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68580" marR="68580" marT="34292" marB="3429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1 semi</a:t>
                      </a:r>
                      <a:r>
                        <a:rPr lang="en-GB" sz="1500" baseline="0" dirty="0" smtClean="0"/>
                        <a:t>-structured </a:t>
                      </a:r>
                      <a:r>
                        <a:rPr lang="en-GB" sz="1500" dirty="0" smtClean="0"/>
                        <a:t>interview (course</a:t>
                      </a:r>
                      <a:r>
                        <a:rPr lang="en-GB" sz="1500" baseline="0" dirty="0" smtClean="0"/>
                        <a:t> leader)</a:t>
                      </a:r>
                      <a:endParaRPr lang="en-GB" sz="1500" dirty="0"/>
                    </a:p>
                  </a:txBody>
                  <a:tcPr marL="68580" marR="68580" marT="34292" marB="34292">
                    <a:noFill/>
                  </a:tcPr>
                </a:tc>
              </a:tr>
              <a:tr h="525813"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1 informal interview </a:t>
                      </a:r>
                      <a:r>
                        <a:rPr lang="en-GB" sz="1500" baseline="0" dirty="0" smtClean="0"/>
                        <a:t> (lecturer)</a:t>
                      </a:r>
                      <a:endParaRPr lang="en-GB" sz="1500" dirty="0"/>
                    </a:p>
                  </a:txBody>
                  <a:tcPr marL="68580" marR="68580" marT="34292" marB="3429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1 informal interview  (lecturer)</a:t>
                      </a:r>
                      <a:endParaRPr lang="en-GB" sz="1500" dirty="0"/>
                    </a:p>
                  </a:txBody>
                  <a:tcPr marL="68580" marR="68580" marT="34292" marB="34292"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68580" marR="68580" marT="34292" marB="34292"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68580" marR="68580" marT="34292" marB="34292"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043608" y="692696"/>
            <a:ext cx="5814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Ethnographic approaches to data generation </a:t>
            </a:r>
            <a:br>
              <a:rPr lang="en-GB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– June 2015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91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>
            <a:normAutofit/>
          </a:bodyPr>
          <a:lstStyle/>
          <a:p>
            <a:r>
              <a:rPr lang="en-GB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our Associate Students say?</a:t>
            </a:r>
            <a:endParaRPr lang="en-GB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208" y="5229200"/>
            <a:ext cx="8229600" cy="15121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Students are very trusting that the curriculum has been carefully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planned. Even where they perceive lack of alignment, they expect that they will be protected from academic “fall-out” due to their status as Associate Students.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107504" y="1268760"/>
            <a:ext cx="5112568" cy="3024336"/>
          </a:xfrm>
          <a:prstGeom prst="wedgeEllipseCallout">
            <a:avLst>
              <a:gd name="adj1" fmla="val 11406"/>
              <a:gd name="adj2" fmla="val 72206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 smtClean="0"/>
              <a:t>“It’s </a:t>
            </a:r>
            <a:r>
              <a:rPr lang="en-GB" sz="2800" dirty="0"/>
              <a:t>in the articulation agreement so I think </a:t>
            </a:r>
            <a:r>
              <a:rPr lang="en-GB" sz="2800" dirty="0" smtClean="0"/>
              <a:t>we’ll </a:t>
            </a:r>
            <a:r>
              <a:rPr lang="en-GB" sz="2800" dirty="0"/>
              <a:t>be fine” 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4842284" y="1417638"/>
            <a:ext cx="4355976" cy="3312368"/>
          </a:xfrm>
          <a:prstGeom prst="wedgeEllipseCallout">
            <a:avLst>
              <a:gd name="adj1" fmla="val -66609"/>
              <a:gd name="adj2" fmla="val 472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“</a:t>
            </a:r>
            <a:r>
              <a:rPr lang="en-GB" sz="2800" dirty="0"/>
              <a:t>We’re studying exactly the same thing … they just do it faster”</a:t>
            </a:r>
          </a:p>
        </p:txBody>
      </p:sp>
    </p:spTree>
    <p:extLst>
      <p:ext uri="{BB962C8B-B14F-4D97-AF65-F5344CB8AC3E}">
        <p14:creationId xmlns:p14="http://schemas.microsoft.com/office/powerpoint/2010/main" val="427932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288032"/>
          </a:xfrm>
        </p:spPr>
        <p:txBody>
          <a:bodyPr>
            <a:noAutofit/>
          </a:bodyPr>
          <a:lstStyle/>
          <a:p>
            <a:r>
              <a:rPr lang="en-GB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staff take great care with curriculum planning to ensure alignment</a:t>
            </a:r>
            <a:endParaRPr lang="en-GB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6330504" y="1481442"/>
            <a:ext cx="2561976" cy="3891774"/>
          </a:xfrm>
          <a:prstGeom prst="wedgeEllipseCallout">
            <a:avLst>
              <a:gd name="adj1" fmla="val -82485"/>
              <a:gd name="adj2" fmla="val 42045"/>
            </a:avLst>
          </a:prstGeom>
          <a:solidFill>
            <a:srgbClr val="FEEF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“I spend a lot of time making sure that what we do </a:t>
            </a:r>
          </a:p>
          <a:p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here matches what is required </a:t>
            </a:r>
          </a:p>
          <a:p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for 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xxx  University”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283518" y="1268760"/>
            <a:ext cx="3888432" cy="4104456"/>
          </a:xfrm>
          <a:prstGeom prst="wedgeEllipseCallout">
            <a:avLst>
              <a:gd name="adj1" fmla="val 44905"/>
              <a:gd name="adj2" fmla="val 7270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“The more you can tell me about what you want the students to know when they come to University, the better it will be for everyone”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4211960" y="658000"/>
            <a:ext cx="2118544" cy="2518972"/>
          </a:xfrm>
          <a:prstGeom prst="wedgeEllipseCallout">
            <a:avLst>
              <a:gd name="adj1" fmla="val -28044"/>
              <a:gd name="adj2" fmla="val 13457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“We’re trying to teach for progression”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47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6255568"/>
          </a:xfrm>
        </p:spPr>
        <p:txBody>
          <a:bodyPr>
            <a:noAutofit/>
          </a:bodyPr>
          <a:lstStyle/>
          <a:p>
            <a:endParaRPr lang="en-GB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930" y="404665"/>
            <a:ext cx="8229600" cy="5760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Maths may not be perfectly aligned, but the students trust the curriculum </a:t>
            </a:r>
            <a:r>
              <a:rPr lang="en-GB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planner</a:t>
            </a: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4552578" y="1484784"/>
            <a:ext cx="4048522" cy="3528392"/>
          </a:xfrm>
          <a:prstGeom prst="wedgeEllipseCallout">
            <a:avLst>
              <a:gd name="adj1" fmla="val -50595"/>
              <a:gd name="adj2" fmla="val 57886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1"/>
                </a:solidFill>
              </a:rPr>
              <a:t>“I think from my point of </a:t>
            </a:r>
          </a:p>
          <a:p>
            <a:r>
              <a:rPr lang="en-GB" sz="2000" dirty="0">
                <a:solidFill>
                  <a:schemeClr val="tx1"/>
                </a:solidFill>
              </a:rPr>
              <a:t>view, especially with the Maths thing, that because we have this Associate Degree kind of </a:t>
            </a:r>
          </a:p>
          <a:p>
            <a:r>
              <a:rPr lang="en-GB" sz="2000" dirty="0">
                <a:solidFill>
                  <a:schemeClr val="tx1"/>
                </a:solidFill>
              </a:rPr>
              <a:t>already set, we’ll probably get in even if we didn’t have that </a:t>
            </a:r>
            <a:r>
              <a:rPr lang="en-GB" sz="2000" dirty="0" smtClean="0">
                <a:solidFill>
                  <a:schemeClr val="tx1"/>
                </a:solidFill>
              </a:rPr>
              <a:t>part”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971600" y="1628800"/>
            <a:ext cx="2880320" cy="2448272"/>
          </a:xfrm>
          <a:prstGeom prst="wedgeEllipseCallout">
            <a:avLst>
              <a:gd name="adj1" fmla="val 37700"/>
              <a:gd name="adj2" fmla="val 8817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“There’s a lot of </a:t>
            </a:r>
            <a:r>
              <a:rPr lang="en-GB" sz="2000" dirty="0" smtClean="0">
                <a:solidFill>
                  <a:schemeClr val="tx1"/>
                </a:solidFill>
              </a:rPr>
              <a:t>confusion over </a:t>
            </a:r>
            <a:r>
              <a:rPr lang="en-GB" sz="2000" dirty="0">
                <a:solidFill>
                  <a:schemeClr val="tx1"/>
                </a:solidFill>
              </a:rPr>
              <a:t>Maths but …. !”</a:t>
            </a:r>
          </a:p>
        </p:txBody>
      </p:sp>
    </p:spTree>
    <p:extLst>
      <p:ext uri="{BB962C8B-B14F-4D97-AF65-F5344CB8AC3E}">
        <p14:creationId xmlns:p14="http://schemas.microsoft.com/office/powerpoint/2010/main" val="187223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0"/>
          <p:cNvSpPr txBox="1"/>
          <p:nvPr/>
        </p:nvSpPr>
        <p:spPr>
          <a:xfrm>
            <a:off x="5491388" y="170384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?</a:t>
            </a:r>
            <a:endParaRPr lang="en-GB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632" y="178737"/>
            <a:ext cx="3834368" cy="599682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704" y="2084581"/>
            <a:ext cx="1683548" cy="2123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710" y="3119533"/>
            <a:ext cx="1689100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087" y="3146177"/>
            <a:ext cx="1683548" cy="2123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609" y="4223177"/>
            <a:ext cx="1683548" cy="2123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377" y="4251181"/>
            <a:ext cx="1683548" cy="2123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 rot="21133092">
            <a:off x="5823574" y="963330"/>
            <a:ext cx="2013172" cy="5214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solidFill>
                  <a:schemeClr val="tx1"/>
                </a:solidFill>
                <a:latin typeface="Edwardian Script ITC" panose="030303020407070D0804" pitchFamily="66" charset="0"/>
              </a:rPr>
              <a:t>University</a:t>
            </a:r>
            <a:endParaRPr lang="en-GB" sz="3600" b="1" dirty="0">
              <a:solidFill>
                <a:schemeClr val="tx1"/>
              </a:solidFill>
              <a:latin typeface="Edwardian Script ITC" panose="030303020407070D08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 rot="296204">
            <a:off x="8040252" y="2819501"/>
            <a:ext cx="864096" cy="5254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Dr?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286322">
            <a:off x="8078635" y="3645024"/>
            <a:ext cx="741837" cy="5349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Prof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107504" y="3344992"/>
            <a:ext cx="3176768" cy="2777231"/>
          </a:xfrm>
          <a:prstGeom prst="wedgeEllipseCallout">
            <a:avLst>
              <a:gd name="adj1" fmla="val 53337"/>
              <a:gd name="adj2" fmla="val 6941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“I’m literally the first one in my family anyway so I haven’t got a clue what I’m going in to like “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178737"/>
            <a:ext cx="53285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Sociocultural differences</a:t>
            </a:r>
          </a:p>
          <a:p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 rot="399431">
            <a:off x="8040253" y="4480015"/>
            <a:ext cx="864096" cy="965209"/>
          </a:xfrm>
          <a:prstGeom prst="rect">
            <a:avLst/>
          </a:prstGeom>
          <a:solidFill>
            <a:srgbClr val="CBD9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Reader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1979712" y="1163622"/>
            <a:ext cx="3111276" cy="1786343"/>
          </a:xfrm>
          <a:prstGeom prst="wedgeEllipseCallout">
            <a:avLst/>
          </a:prstGeom>
          <a:solidFill>
            <a:srgbClr val="F3F7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“Why is everyone Dr this and Dr that at </a:t>
            </a:r>
            <a:r>
              <a:rPr lang="en-GB" sz="2400" dirty="0" err="1" smtClean="0">
                <a:solidFill>
                  <a:schemeClr val="tx1"/>
                </a:solidFill>
              </a:rPr>
              <a:t>Uni</a:t>
            </a:r>
            <a:r>
              <a:rPr lang="en-GB" sz="2400" dirty="0" smtClean="0">
                <a:solidFill>
                  <a:schemeClr val="tx1"/>
                </a:solidFill>
              </a:rPr>
              <a:t>?”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93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ibbon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3" y="2935887"/>
            <a:ext cx="9121415" cy="3972841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827584" y="476672"/>
            <a:ext cx="8917548" cy="9370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/>
            </a:r>
            <a:b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</a:br>
            <a:endParaRPr lang="en-US" sz="3200" dirty="0">
              <a:solidFill>
                <a:srgbClr val="DB5520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1132" y="1627836"/>
            <a:ext cx="8291347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Physical environment at University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(classroom, labs, lecture theatres…).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Titles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Doctor,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Professor.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PhD.</a:t>
            </a:r>
            <a:endParaRPr lang="en-GB" sz="16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Independent learning.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Their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counterparts who have studied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and 2</a:t>
            </a:r>
            <a:r>
              <a:rPr lang="en-GB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year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University,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instead of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College.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algn="ctr"/>
            <a:endParaRPr lang="en-GB" sz="20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GB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? </a:t>
            </a:r>
          </a:p>
          <a:p>
            <a:pPr algn="ctr"/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? ? </a:t>
            </a:r>
          </a:p>
          <a:p>
            <a:pPr algn="ctr"/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? ? ?</a:t>
            </a:r>
          </a:p>
          <a:p>
            <a:pPr algn="ctr"/>
            <a:r>
              <a:rPr lang="en-GB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? 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? ? ? ?</a:t>
            </a:r>
          </a:p>
          <a:p>
            <a:pPr algn="ctr"/>
            <a:r>
              <a:rPr lang="en-GB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? 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? ? ? ? </a:t>
            </a:r>
            <a:r>
              <a:rPr lang="en-GB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? ? </a:t>
            </a:r>
          </a:p>
          <a:p>
            <a:pPr algn="ctr"/>
            <a:r>
              <a:rPr lang="en-GB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? </a:t>
            </a: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? ? ? ? ? ? </a:t>
            </a:r>
            <a:r>
              <a:rPr lang="en-GB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??</a:t>
            </a:r>
            <a:endParaRPr lang="en-GB" sz="2000" dirty="0"/>
          </a:p>
          <a:p>
            <a:pPr algn="ctr"/>
            <a:endParaRPr lang="en-GB" sz="2000" dirty="0"/>
          </a:p>
          <a:p>
            <a:pPr algn="ctr"/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sp>
        <p:nvSpPr>
          <p:cNvPr id="3" name="Rectangle 2"/>
          <p:cNvSpPr/>
          <p:nvPr/>
        </p:nvSpPr>
        <p:spPr>
          <a:xfrm>
            <a:off x="601132" y="476673"/>
            <a:ext cx="58272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Associate Students are curious about:</a:t>
            </a:r>
          </a:p>
        </p:txBody>
      </p:sp>
    </p:spTree>
    <p:extLst>
      <p:ext uri="{BB962C8B-B14F-4D97-AF65-F5344CB8AC3E}">
        <p14:creationId xmlns:p14="http://schemas.microsoft.com/office/powerpoint/2010/main" val="392991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ibbon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3" y="2935887"/>
            <a:ext cx="9121415" cy="3972841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40227" y="666541"/>
            <a:ext cx="8892481" cy="8737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/>
            </a:r>
            <a:b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</a:br>
            <a:endParaRPr lang="en-US" sz="3200" dirty="0">
              <a:solidFill>
                <a:srgbClr val="DB5520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4820" y="1573342"/>
            <a:ext cx="7941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 smtClean="0">
              <a:latin typeface="Arial"/>
              <a:cs typeface="Arial"/>
            </a:endParaRPr>
          </a:p>
          <a:p>
            <a:endParaRPr lang="en-US" sz="1600" dirty="0" smtClean="0">
              <a:latin typeface="Arial"/>
              <a:cs typeface="Arial"/>
            </a:endParaRPr>
          </a:p>
          <a:p>
            <a:endParaRPr lang="en-US" sz="1600" dirty="0">
              <a:latin typeface="Arial"/>
              <a:cs typeface="Arial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23528" y="1961516"/>
            <a:ext cx="8568952" cy="4221912"/>
            <a:chOff x="232618" y="1412776"/>
            <a:chExt cx="8911382" cy="476173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2618" y="1412776"/>
              <a:ext cx="8905056" cy="476173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8528497" y="3043945"/>
              <a:ext cx="6155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solidFill>
                    <a:schemeClr val="bg1"/>
                  </a:solidFill>
                </a:rPr>
                <a:t>13</a:t>
              </a:r>
              <a:endParaRPr lang="en-GB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213012" y="692696"/>
            <a:ext cx="6351546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 from an induction session (</a:t>
            </a:r>
            <a:r>
              <a:rPr lang="en-GB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2014</a:t>
            </a: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6705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ibbon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3" y="2935887"/>
            <a:ext cx="9121415" cy="3972841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" y="652"/>
            <a:ext cx="9144000" cy="14217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FF0000"/>
                </a:solidFill>
                <a:latin typeface="Arial"/>
                <a:cs typeface="Arial"/>
              </a:rPr>
              <a:t>High expectations for University</a:t>
            </a:r>
            <a:endParaRPr lang="en-US" sz="32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6" y="1781725"/>
            <a:ext cx="794173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title of Doctor is a signifier for the role of research in the University. 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Lecturers who are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“at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top of their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game”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due to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their Doctor status.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Better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equipment.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Larger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scale.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Everything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is better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planned.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Better food!</a:t>
            </a:r>
          </a:p>
        </p:txBody>
      </p:sp>
    </p:spTree>
    <p:extLst>
      <p:ext uri="{BB962C8B-B14F-4D97-AF65-F5344CB8AC3E}">
        <p14:creationId xmlns:p14="http://schemas.microsoft.com/office/powerpoint/2010/main" val="386705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ibbon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3" y="2935887"/>
            <a:ext cx="9121415" cy="3972841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" y="652"/>
            <a:ext cx="9144000" cy="14217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GB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r>
              <a:rPr lang="en-GB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1133" y="1627836"/>
            <a:ext cx="794173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Early findings suggest that transition for Associate Students to University is likely to be a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much more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complex process than is suggested by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neatly aligned rows and columns of the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SCQF.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September this year,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HND Associate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Students arrive at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University (year 3),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and we will begin data generation again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; with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observations and focus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groups.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 will be investigating the matter of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Maths.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05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ibbon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59051" y="1772817"/>
            <a:ext cx="11791759" cy="5135912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" y="652"/>
            <a:ext cx="9144000" cy="14217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GB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1600" y="1772816"/>
            <a:ext cx="655272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  <a:p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GB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GB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GB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GB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GB" dirty="0" smtClean="0"/>
              <a:t>_______________________________________________________</a:t>
            </a:r>
          </a:p>
          <a:p>
            <a:r>
              <a:rPr lang="en-GB" dirty="0" smtClean="0"/>
              <a:t>Julia Fotheringham 			j.fotheringham@napier.ac.uk</a:t>
            </a:r>
          </a:p>
          <a:p>
            <a:r>
              <a:rPr lang="en-GB" dirty="0" smtClean="0"/>
              <a:t>Alastair Stupart            		a.stupart@napier.ac.uk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869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/>
          <p:cNvSpPr txBox="1"/>
          <p:nvPr/>
        </p:nvSpPr>
        <p:spPr>
          <a:xfrm>
            <a:off x="4031940" y="3390698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?</a:t>
            </a:r>
            <a:endParaRPr lang="en-GB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491388" y="170384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?</a:t>
            </a:r>
            <a:endParaRPr lang="en-GB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075" y="2429310"/>
            <a:ext cx="1683548" cy="2123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07504" y="-14229"/>
            <a:ext cx="9433048" cy="7397056"/>
            <a:chOff x="107504" y="-14229"/>
            <a:chExt cx="9433048" cy="7397056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7235">
              <a:off x="610385" y="2721432"/>
              <a:ext cx="6580793" cy="4661395"/>
            </a:xfrm>
            <a:prstGeom prst="rect">
              <a:avLst/>
            </a:prstGeom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isometricOffAxis1Top">
                <a:rot lat="17829421" lon="18744679" rev="5551107"/>
              </a:camera>
              <a:lightRig rig="threePt" dir="t">
                <a:rot lat="0" lon="0" rev="0"/>
              </a:lightRig>
            </a:scene3d>
            <a:sp3d extrusionH="38100">
              <a:bevelT w="260350" h="50800" prst="softRound"/>
              <a:bevelB prst="softRound"/>
            </a:sp3d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1849" y="5291826"/>
              <a:ext cx="2088232" cy="1566174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8316416" y="-14229"/>
              <a:ext cx="122413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6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?</a:t>
              </a:r>
              <a:endParaRPr lang="en-GB" sz="96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418977" y="2244604"/>
              <a:ext cx="122413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6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?</a:t>
              </a:r>
              <a:endParaRPr lang="en-GB" sz="96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9632" y="178737"/>
              <a:ext cx="3173693" cy="4963547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07504" y="170384"/>
              <a:ext cx="45365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9632" y="2422528"/>
              <a:ext cx="1689100" cy="2120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958" y="3343722"/>
              <a:ext cx="1683548" cy="2123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332" y="3356104"/>
              <a:ext cx="1683548" cy="2123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3126" y="1565822"/>
              <a:ext cx="1683548" cy="2123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386830" y="1367441"/>
            <a:ext cx="36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Dr Who and the Curriculum Planners: </a:t>
            </a:r>
            <a:r>
              <a:rPr lang="en-GB" dirty="0"/>
              <a:t>early observations from a longitudinal study of </a:t>
            </a:r>
          </a:p>
          <a:p>
            <a:pPr algn="ctr"/>
            <a:r>
              <a:rPr lang="en-GB" dirty="0"/>
              <a:t>Associate Students’ transition  to </a:t>
            </a:r>
            <a:r>
              <a:rPr lang="en-GB" dirty="0" smtClean="0"/>
              <a:t>University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01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ibbon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3" y="2935887"/>
            <a:ext cx="9121415" cy="3972841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" y="652"/>
            <a:ext cx="9144000" cy="14217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DB5520"/>
                </a:solidFill>
                <a:latin typeface="Arial"/>
                <a:cs typeface="Arial"/>
              </a:rPr>
              <a:t>Session outline</a:t>
            </a:r>
            <a:endParaRPr lang="en-US" sz="3200" dirty="0">
              <a:solidFill>
                <a:srgbClr val="DB5520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1933" y="1633008"/>
            <a:ext cx="794173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 background to the Associate Student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Project.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arenR"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Discuss SCQF and its potential for supporting curriculum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planning.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arenR"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Consider two different conceptions of learning and their relevance to understanding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transitions.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arenR"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Introduce a longitudinal study of Associate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Students.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arenR"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Discuss early findings relating to students’  expectations and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curiosities.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 smtClean="0">
              <a:latin typeface="Arial"/>
              <a:cs typeface="Arial"/>
            </a:endParaRPr>
          </a:p>
          <a:p>
            <a:endParaRPr lang="en-US" sz="1600" dirty="0" smtClean="0">
              <a:latin typeface="Arial"/>
              <a:cs typeface="Arial"/>
            </a:endParaRPr>
          </a:p>
          <a:p>
            <a:endParaRPr lang="en-US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405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ibbon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3" y="2935887"/>
            <a:ext cx="9121415" cy="3972841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" y="652"/>
            <a:ext cx="9144000" cy="14217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DB5520"/>
                </a:solidFill>
                <a:latin typeface="Arial"/>
                <a:cs typeface="Arial"/>
              </a:rPr>
              <a:t>Background – Associate Student Project</a:t>
            </a:r>
            <a:endParaRPr lang="en-US" sz="3200" dirty="0">
              <a:solidFill>
                <a:srgbClr val="DB5520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1933" y="1633008"/>
            <a:ext cx="794173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GB" sz="1600" dirty="0"/>
              <a:t>Scottish Funding Council (SFC) in 2013 – offered </a:t>
            </a:r>
            <a:r>
              <a:rPr lang="en-GB" sz="1600" dirty="0" smtClean="0"/>
              <a:t>four years of additional funded places at Colleges </a:t>
            </a:r>
            <a:r>
              <a:rPr lang="en-GB" sz="1600" dirty="0"/>
              <a:t>with guaranteed articulation (“2+2” </a:t>
            </a:r>
            <a:r>
              <a:rPr lang="en-GB" sz="1600" dirty="0" smtClean="0"/>
              <a:t>model). </a:t>
            </a:r>
            <a:endParaRPr lang="en-GB" sz="16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GB" sz="1600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GB" sz="1600" dirty="0" smtClean="0"/>
              <a:t>Different </a:t>
            </a:r>
            <a:r>
              <a:rPr lang="en-GB" sz="1600" dirty="0"/>
              <a:t>funding methodology </a:t>
            </a:r>
            <a:r>
              <a:rPr lang="en-GB" sz="1600" dirty="0" smtClean="0"/>
              <a:t>- College </a:t>
            </a:r>
            <a:r>
              <a:rPr lang="en-GB" sz="1600" dirty="0"/>
              <a:t>receive enhanced funding for each Associate Student in College (equivalent to that offered to an undergraduate student</a:t>
            </a:r>
            <a:r>
              <a:rPr lang="en-GB" sz="1600" dirty="0" smtClean="0"/>
              <a:t>), Universities </a:t>
            </a:r>
            <a:r>
              <a:rPr lang="en-GB" sz="1600" dirty="0"/>
              <a:t>receive 25% of that </a:t>
            </a:r>
            <a:r>
              <a:rPr lang="en-GB" sz="1600" dirty="0" smtClean="0"/>
              <a:t>funding.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GB" sz="1600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GB" sz="1600" dirty="0" smtClean="0"/>
              <a:t>Universities </a:t>
            </a:r>
            <a:r>
              <a:rPr lang="en-GB" sz="1600" dirty="0"/>
              <a:t>are expected to provide a range </a:t>
            </a:r>
            <a:r>
              <a:rPr lang="en-GB" sz="1600" dirty="0" smtClean="0"/>
              <a:t>of “interventions” </a:t>
            </a:r>
            <a:r>
              <a:rPr lang="en-GB" sz="1600" dirty="0"/>
              <a:t>which are intended to </a:t>
            </a:r>
            <a:r>
              <a:rPr lang="en-GB" sz="1600" dirty="0" smtClean="0"/>
              <a:t>(1) enhance </a:t>
            </a:r>
            <a:r>
              <a:rPr lang="en-GB" sz="1600" dirty="0"/>
              <a:t>students’ chances of making effective transition to </a:t>
            </a:r>
            <a:r>
              <a:rPr lang="en-GB" sz="1600" dirty="0" smtClean="0"/>
              <a:t>University and (2) improve retention.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GB" sz="1600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GB" sz="1600" dirty="0" smtClean="0"/>
              <a:t>Students </a:t>
            </a:r>
            <a:r>
              <a:rPr lang="en-GB" sz="1600" dirty="0"/>
              <a:t>are dual-matriculated </a:t>
            </a:r>
            <a:r>
              <a:rPr lang="en-GB" sz="1600" dirty="0" smtClean="0"/>
              <a:t>(College </a:t>
            </a:r>
            <a:r>
              <a:rPr lang="en-GB" sz="1600" dirty="0"/>
              <a:t>&amp; </a:t>
            </a:r>
            <a:r>
              <a:rPr lang="en-GB" sz="1600" dirty="0" smtClean="0"/>
              <a:t>University</a:t>
            </a:r>
            <a:r>
              <a:rPr lang="en-GB" sz="1600" dirty="0"/>
              <a:t>).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GB" sz="16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GB" sz="1600" dirty="0" smtClean="0"/>
              <a:t>Castle Modern University - 107 </a:t>
            </a:r>
            <a:r>
              <a:rPr lang="en-GB" sz="1600" dirty="0"/>
              <a:t>additional funded places </a:t>
            </a:r>
            <a:r>
              <a:rPr lang="en-GB" sz="1600" dirty="0" smtClean="0"/>
              <a:t>per annum (for 4 years).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GB" sz="16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GB" sz="1600" dirty="0"/>
              <a:t>Castle Modern University </a:t>
            </a:r>
            <a:r>
              <a:rPr lang="en-GB" sz="1600" dirty="0" smtClean="0"/>
              <a:t> - STEM </a:t>
            </a:r>
            <a:r>
              <a:rPr lang="en-GB" sz="1600" dirty="0"/>
              <a:t>subjects (e.g. </a:t>
            </a:r>
            <a:r>
              <a:rPr lang="en-GB" sz="1600" dirty="0" smtClean="0"/>
              <a:t>civil/electrical </a:t>
            </a:r>
            <a:r>
              <a:rPr lang="en-GB" sz="1600" dirty="0"/>
              <a:t>engineering, computing</a:t>
            </a:r>
            <a:r>
              <a:rPr lang="en-GB" sz="1600" dirty="0" smtClean="0"/>
              <a:t>).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GB" sz="1600" dirty="0"/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</p:txBody>
      </p:sp>
      <p:sp>
        <p:nvSpPr>
          <p:cNvPr id="3" name="Rectangle 2"/>
          <p:cNvSpPr/>
          <p:nvPr/>
        </p:nvSpPr>
        <p:spPr>
          <a:xfrm>
            <a:off x="2641695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405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797552" cy="864096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2+2 at Castle Modern University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5" r="9081"/>
          <a:stretch/>
        </p:blipFill>
        <p:spPr>
          <a:xfrm>
            <a:off x="0" y="934292"/>
            <a:ext cx="9144000" cy="603520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480995" y="905596"/>
            <a:ext cx="2534019" cy="5281487"/>
            <a:chOff x="480995" y="905596"/>
            <a:chExt cx="2534019" cy="5281487"/>
          </a:xfrm>
        </p:grpSpPr>
        <p:sp>
          <p:nvSpPr>
            <p:cNvPr id="6" name="TextBox 5"/>
            <p:cNvSpPr txBox="1"/>
            <p:nvPr/>
          </p:nvSpPr>
          <p:spPr>
            <a:xfrm>
              <a:off x="480995" y="1556792"/>
              <a:ext cx="2376264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Workshops from university staff:</a:t>
              </a:r>
            </a:p>
            <a:p>
              <a:endParaRPr lang="en-GB" sz="1100" dirty="0" smtClean="0"/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GB" dirty="0" smtClean="0"/>
                <a:t>Note taking</a:t>
              </a:r>
              <a:endParaRPr lang="en-GB" dirty="0"/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GB" dirty="0" smtClean="0"/>
                <a:t>Report writing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GB" dirty="0" smtClean="0"/>
                <a:t>Library skills</a:t>
              </a:r>
              <a:endParaRPr lang="en-GB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08600" y="3645024"/>
              <a:ext cx="172819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Informal visits</a:t>
              </a:r>
            </a:p>
            <a:p>
              <a:r>
                <a:rPr lang="en-GB" dirty="0" smtClean="0"/>
                <a:t>Academic staff</a:t>
              </a:r>
            </a:p>
            <a:p>
              <a:r>
                <a:rPr lang="en-GB" dirty="0" smtClean="0"/>
                <a:t>Library </a:t>
              </a:r>
            </a:p>
            <a:p>
              <a:r>
                <a:rPr lang="en-GB" dirty="0" smtClean="0"/>
                <a:t>Student support</a:t>
              </a:r>
              <a:endParaRPr lang="en-GB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25426" y="5540752"/>
              <a:ext cx="1584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Maths workshops</a:t>
              </a:r>
              <a:endParaRPr lang="en-GB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8600" y="905596"/>
              <a:ext cx="2406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Associate Students while still at  Colleges</a:t>
              </a:r>
              <a:endParaRPr lang="en-GB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627784" y="3951892"/>
            <a:ext cx="3672408" cy="2427695"/>
            <a:chOff x="2627784" y="3951892"/>
            <a:chExt cx="3672408" cy="2427695"/>
          </a:xfrm>
        </p:grpSpPr>
        <p:sp>
          <p:nvSpPr>
            <p:cNvPr id="10" name="TextBox 9"/>
            <p:cNvSpPr txBox="1"/>
            <p:nvPr/>
          </p:nvSpPr>
          <p:spPr>
            <a:xfrm>
              <a:off x="3131840" y="3951892"/>
              <a:ext cx="2016225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/>
                <a:t>Associate Students </a:t>
              </a:r>
              <a:r>
                <a:rPr lang="en-GB" sz="1600" b="1" dirty="0" smtClean="0"/>
                <a:t>visit University</a:t>
              </a:r>
              <a:endParaRPr lang="en-GB" sz="1600" b="1" dirty="0"/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GB" sz="1600" dirty="0"/>
                <a:t> </a:t>
              </a:r>
              <a:r>
                <a:rPr lang="en-GB" sz="1600" dirty="0" smtClean="0"/>
                <a:t>Library </a:t>
              </a:r>
              <a:r>
                <a:rPr lang="en-GB" sz="1600" dirty="0"/>
                <a:t>tours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GB" sz="1600" dirty="0"/>
                <a:t>Campus tours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GB" sz="1600" dirty="0"/>
                <a:t>Meet the staff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GB" sz="1200" dirty="0" smtClean="0"/>
                <a:t>Students’ Association</a:t>
              </a:r>
              <a:endParaRPr lang="en-GB" sz="12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27784" y="5733256"/>
              <a:ext cx="36724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Extras: site visits, employability skills event</a:t>
              </a:r>
              <a:endParaRPr lang="en-GB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148065" y="1048138"/>
            <a:ext cx="3168351" cy="3614290"/>
            <a:chOff x="5148065" y="1048138"/>
            <a:chExt cx="3168351" cy="3614290"/>
          </a:xfrm>
        </p:grpSpPr>
        <p:sp>
          <p:nvSpPr>
            <p:cNvPr id="11" name="TextBox 10"/>
            <p:cNvSpPr txBox="1"/>
            <p:nvPr/>
          </p:nvSpPr>
          <p:spPr>
            <a:xfrm>
              <a:off x="5148065" y="1048138"/>
              <a:ext cx="31683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chemeClr val="tx2">
                      <a:lumMod val="75000"/>
                    </a:schemeClr>
                  </a:solidFill>
                </a:rPr>
                <a:t>Students arrive at  University in 3</a:t>
              </a:r>
              <a:r>
                <a:rPr lang="en-GB" b="1" baseline="30000" dirty="0" smtClean="0">
                  <a:solidFill>
                    <a:schemeClr val="tx2">
                      <a:lumMod val="75000"/>
                    </a:schemeClr>
                  </a:solidFill>
                </a:rPr>
                <a:t>rd</a:t>
              </a:r>
              <a:r>
                <a:rPr lang="en-GB" b="1" dirty="0" smtClean="0">
                  <a:solidFill>
                    <a:schemeClr val="tx2">
                      <a:lumMod val="75000"/>
                    </a:schemeClr>
                  </a:solidFill>
                </a:rPr>
                <a:t> year in 2015</a:t>
              </a:r>
              <a:endParaRPr lang="en-GB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14659" y="1957256"/>
              <a:ext cx="28017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tx2">
                      <a:lumMod val="75000"/>
                    </a:schemeClr>
                  </a:solidFill>
                </a:rPr>
                <a:t>Tailored induction event at </a:t>
              </a:r>
              <a:r>
                <a:rPr lang="en-GB" dirty="0" err="1" smtClean="0">
                  <a:solidFill>
                    <a:schemeClr val="tx2">
                      <a:lumMod val="75000"/>
                    </a:schemeClr>
                  </a:solidFill>
                </a:rPr>
                <a:t>Freshers’</a:t>
              </a:r>
              <a:r>
                <a:rPr lang="en-GB" dirty="0" smtClean="0">
                  <a:solidFill>
                    <a:schemeClr val="tx2">
                      <a:lumMod val="75000"/>
                    </a:schemeClr>
                  </a:solidFill>
                </a:rPr>
                <a:t>  Week</a:t>
              </a:r>
              <a:endParaRPr lang="en-GB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979431" y="2767787"/>
              <a:ext cx="1728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tx2">
                      <a:lumMod val="75000"/>
                    </a:schemeClr>
                  </a:solidFill>
                </a:rPr>
                <a:t>Maths Plus workshops </a:t>
              </a:r>
              <a:endParaRPr lang="en-GB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44206" y="3588466"/>
              <a:ext cx="1728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tx2">
                      <a:lumMod val="75000"/>
                    </a:schemeClr>
                  </a:solidFill>
                </a:rPr>
                <a:t>Academic Skills workshops</a:t>
              </a:r>
              <a:endParaRPr lang="en-GB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682954" y="4293096"/>
              <a:ext cx="12568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tx2">
                      <a:lumMod val="75000"/>
                    </a:schemeClr>
                  </a:solidFill>
                </a:rPr>
                <a:t>Mentoring</a:t>
              </a:r>
              <a:endParaRPr lang="en-GB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165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ibbon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3" y="2935887"/>
            <a:ext cx="9121415" cy="3972841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" y="652"/>
            <a:ext cx="9144000" cy="14217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/>
            </a:r>
            <a:b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</a:br>
            <a:r>
              <a:rPr lang="en-GB" sz="3200" dirty="0" smtClean="0">
                <a:solidFill>
                  <a:srgbClr val="FF0000"/>
                </a:solidFill>
              </a:rPr>
              <a:t>Scottish Credit and Qualifications Framework (SCQF)</a:t>
            </a:r>
            <a:endParaRPr lang="en-GB" sz="32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988840"/>
            <a:ext cx="5791900" cy="4392487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sp>
        <p:nvSpPr>
          <p:cNvPr id="6" name="TextBox 5"/>
          <p:cNvSpPr txBox="1"/>
          <p:nvPr/>
        </p:nvSpPr>
        <p:spPr>
          <a:xfrm>
            <a:off x="539552" y="1525190"/>
            <a:ext cx="321125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SCQF outlines the relationship and equivalences of the different qualifications available in Scotland.  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Enables learners to progress their education, moving between sectors with no loss of time.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Articulation agreements are underpinned by SCQF.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405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10982325" cy="590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51520" y="2852936"/>
            <a:ext cx="9073008" cy="2016224"/>
            <a:chOff x="251520" y="2852936"/>
            <a:chExt cx="9073008" cy="2016224"/>
          </a:xfrm>
        </p:grpSpPr>
        <p:sp>
          <p:nvSpPr>
            <p:cNvPr id="2" name="Rectangle 1"/>
            <p:cNvSpPr/>
            <p:nvPr/>
          </p:nvSpPr>
          <p:spPr>
            <a:xfrm>
              <a:off x="2915816" y="2852936"/>
              <a:ext cx="6408712" cy="2016224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476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/>
            <p:cNvSpPr/>
            <p:nvPr/>
          </p:nvSpPr>
          <p:spPr>
            <a:xfrm>
              <a:off x="5004048" y="2996952"/>
              <a:ext cx="1800200" cy="1800200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9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876256" y="3861048"/>
              <a:ext cx="2376264" cy="93610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/>
            <p:cNvSpPr/>
            <p:nvPr/>
          </p:nvSpPr>
          <p:spPr>
            <a:xfrm>
              <a:off x="251520" y="2852936"/>
              <a:ext cx="432048" cy="2016224"/>
            </a:xfrm>
            <a:prstGeom prst="ellipse">
              <a:avLst/>
            </a:prstGeom>
            <a:noFill/>
            <a:ln w="476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53542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the SCQF see learning?</a:t>
            </a:r>
            <a:endParaRPr lang="en-GB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5856" y="1556791"/>
            <a:ext cx="5266928" cy="336840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Individualistic,  cognitivist perspective of learning.</a:t>
            </a:r>
          </a:p>
          <a:p>
            <a:pPr>
              <a:buFont typeface="Wingdings" panose="05000000000000000000" pitchFamily="2" charset="2"/>
              <a:buChar char="q"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Learners achieve the stated learning outcomes, storing the learning in their brains.</a:t>
            </a:r>
          </a:p>
          <a:p>
            <a:pPr>
              <a:buFont typeface="Wingdings" panose="05000000000000000000" pitchFamily="2" charset="2"/>
              <a:buChar char="q"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That learning then becomes available in the new learning context.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55649"/>
            <a:ext cx="2998734" cy="34563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4511978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http://www.brainhealth.utdallas.edu/blog_page/the-brain-an-owners-guide-public-lecture-series-synopsis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66501" y="4615265"/>
            <a:ext cx="7210562" cy="1987986"/>
            <a:chOff x="566501" y="4615265"/>
            <a:chExt cx="7210562" cy="1987986"/>
          </a:xfrm>
        </p:grpSpPr>
        <p:sp>
          <p:nvSpPr>
            <p:cNvPr id="6" name="TextBox 5"/>
            <p:cNvSpPr txBox="1"/>
            <p:nvPr/>
          </p:nvSpPr>
          <p:spPr>
            <a:xfrm>
              <a:off x="566501" y="5157192"/>
              <a:ext cx="482453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/>
                <a:t>But this does </a:t>
              </a:r>
              <a:r>
                <a:rPr lang="en-GB" sz="2000" u="sng" dirty="0" smtClean="0"/>
                <a:t>not take account</a:t>
              </a:r>
              <a:r>
                <a:rPr lang="en-GB" sz="2000" dirty="0" smtClean="0"/>
                <a:t> of how the curriculum is enacted in each of the different college sites.</a:t>
              </a:r>
              <a:endParaRPr lang="en-GB" sz="2000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2080" y="4615265"/>
              <a:ext cx="2484983" cy="19879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605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ibbon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3" y="3717031"/>
            <a:ext cx="9121415" cy="3191697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" y="652"/>
            <a:ext cx="9144000" cy="14217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/>
            </a:r>
            <a:b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</a:br>
            <a:endParaRPr lang="en-US" sz="3200" dirty="0">
              <a:solidFill>
                <a:srgbClr val="DB5520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47862" y="1633367"/>
            <a:ext cx="519500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Sociocultural view of learning</a:t>
            </a:r>
          </a:p>
          <a:p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is situated, entangled in social relations, embedded in practice and distributed amongst the participants in that practice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1438275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971600" y="4365104"/>
            <a:ext cx="763284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– education policy is aligned with an individualistic cognitive view of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learning. Whereas,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research into academic transitions suggests a sociocultural view of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learning, providing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more complex representation of the transition space</a:t>
            </a:r>
          </a:p>
        </p:txBody>
      </p:sp>
    </p:spTree>
    <p:extLst>
      <p:ext uri="{BB962C8B-B14F-4D97-AF65-F5344CB8AC3E}">
        <p14:creationId xmlns:p14="http://schemas.microsoft.com/office/powerpoint/2010/main" val="394405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</TotalTime>
  <Words>1130</Words>
  <Application>Microsoft Office PowerPoint</Application>
  <PresentationFormat>On-screen Show (4:3)</PresentationFormat>
  <Paragraphs>197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Edwardian Script ITC</vt:lpstr>
      <vt:lpstr>ITC Stone Sans Std 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2+2 at Castle Modern University</vt:lpstr>
      <vt:lpstr>PowerPoint Presentation</vt:lpstr>
      <vt:lpstr>PowerPoint Presentation</vt:lpstr>
      <vt:lpstr>How does the SCQF see learning?</vt:lpstr>
      <vt:lpstr>PowerPoint Presentation</vt:lpstr>
      <vt:lpstr>PowerPoint Presentation</vt:lpstr>
      <vt:lpstr>What do our Associate Students say?</vt:lpstr>
      <vt:lpstr>College staff take great care with curriculum planning to ensure alignment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Edinburgh Napier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Hanna, Bridget</dc:creator>
  <cp:lastModifiedBy>Cattan, Margaret</cp:lastModifiedBy>
  <cp:revision>78</cp:revision>
  <cp:lastPrinted>2014-06-03T09:41:14Z</cp:lastPrinted>
  <dcterms:created xsi:type="dcterms:W3CDTF">2014-05-13T11:00:50Z</dcterms:created>
  <dcterms:modified xsi:type="dcterms:W3CDTF">2018-03-15T11:41:14Z</dcterms:modified>
</cp:coreProperties>
</file>