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8" r:id="rId11"/>
    <p:sldId id="270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88F"/>
    <a:srgbClr val="D1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4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3125F-A156-6F4C-B1E5-6D3B8287F59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B9CCC-188A-5542-98A1-1057D98D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5421" y="2619375"/>
            <a:ext cx="4154311" cy="59743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81888F"/>
                </a:solidFill>
                <a:latin typeface="Champagne &amp; Limousines" charset="0"/>
                <a:ea typeface="Champagne &amp; Limousines" charset="0"/>
                <a:cs typeface="Champagne &amp; Limousines" charset="0"/>
              </a:defRPr>
            </a:lvl1pPr>
          </a:lstStyle>
          <a:p>
            <a:r>
              <a:rPr lang="en-US" dirty="0"/>
              <a:t>POWERPOINT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21" y="3308880"/>
            <a:ext cx="4154311" cy="42809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81888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4011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45482"/>
            <a:ext cx="10515600" cy="684742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Champagne &amp; Limousines" charset="0"/>
                <a:ea typeface="Champagne &amp; Limousines" charset="0"/>
                <a:cs typeface="Champagne &amp; Limousines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462514"/>
            <a:ext cx="10515600" cy="1312686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lvl="0"/>
            <a:r>
              <a:rPr lang="en-US" dirty="0"/>
              <a:t>MORE INFO</a:t>
            </a:r>
          </a:p>
        </p:txBody>
      </p:sp>
    </p:spTree>
    <p:extLst>
      <p:ext uri="{BB962C8B-B14F-4D97-AF65-F5344CB8AC3E}">
        <p14:creationId xmlns:p14="http://schemas.microsoft.com/office/powerpoint/2010/main" val="94490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5135"/>
            <a:ext cx="10515600" cy="60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026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691640"/>
            <a:ext cx="1047750" cy="0"/>
          </a:xfrm>
          <a:prstGeom prst="line">
            <a:avLst/>
          </a:prstGeom>
          <a:ln w="12700">
            <a:solidFill>
              <a:srgbClr val="D15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1085215"/>
            <a:ext cx="10515600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81888F"/>
                </a:solidFill>
                <a:latin typeface="Champagne &amp; Limousines" charset="0"/>
                <a:ea typeface="Champagne &amp; Limousines" charset="0"/>
                <a:cs typeface="Champagne &amp; Limousines" charset="0"/>
              </a:defRPr>
            </a:lvl1pPr>
          </a:lstStyle>
          <a:p>
            <a:endParaRPr lang="en-US" sz="2000" b="0" i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450" y="1027906"/>
            <a:ext cx="424499" cy="662781"/>
          </a:xfrm>
        </p:spPr>
        <p:txBody>
          <a:bodyPr>
            <a:normAutofit/>
          </a:bodyPr>
          <a:lstStyle>
            <a:lvl1pPr>
              <a:defRPr sz="5400">
                <a:solidFill>
                  <a:srgbClr val="D15D2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949" y="1027906"/>
            <a:ext cx="3663632" cy="24925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1888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3063240"/>
            <a:ext cx="1047750" cy="0"/>
          </a:xfrm>
          <a:prstGeom prst="line">
            <a:avLst/>
          </a:prstGeom>
          <a:ln w="12700">
            <a:solidFill>
              <a:srgbClr val="D15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354580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lvl="0"/>
            <a:r>
              <a:rPr lang="en-US" dirty="0"/>
              <a:t>Place </a:t>
            </a:r>
            <a:r>
              <a:rPr lang="en-US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2377440"/>
            <a:ext cx="3932237" cy="617220"/>
          </a:xfrm>
        </p:spPr>
        <p:txBody>
          <a:bodyPr anchor="b"/>
          <a:lstStyle>
            <a:lvl1pPr>
              <a:defRPr sz="3200">
                <a:solidFill>
                  <a:srgbClr val="D15D27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177541"/>
            <a:ext cx="3932237" cy="1337309"/>
          </a:xfrm>
        </p:spPr>
        <p:txBody>
          <a:bodyPr/>
          <a:lstStyle>
            <a:lvl1pPr marL="0" indent="0"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JULIE HUTCHISON</a:t>
            </a:r>
          </a:p>
          <a:p>
            <a:pPr lvl="0"/>
            <a:r>
              <a:rPr lang="en-US" dirty="0" err="1"/>
              <a:t>trusteeshipmatters@gmail.com</a:t>
            </a:r>
            <a:endParaRPr lang="en-US" dirty="0"/>
          </a:p>
          <a:p>
            <a:r>
              <a:rPr lang="en-US" dirty="0"/>
              <a:t>twitter </a:t>
            </a:r>
            <a:r>
              <a:rPr lang="en-US" dirty="0">
                <a:effectLst/>
              </a:rPr>
              <a:t>@</a:t>
            </a:r>
            <a:r>
              <a:rPr lang="en-US" dirty="0" err="1">
                <a:effectLst/>
              </a:rPr>
              <a:t>TrusteeshipM</a:t>
            </a:r>
            <a:endParaRPr lang="en-US" dirty="0">
              <a:effectLst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3086100"/>
            <a:ext cx="2179320" cy="0"/>
          </a:xfrm>
          <a:prstGeom prst="line">
            <a:avLst/>
          </a:prstGeom>
          <a:ln w="12700">
            <a:solidFill>
              <a:srgbClr val="D15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3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7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1888F"/>
          </a:solidFill>
          <a:latin typeface="Champagne &amp; Limousines" charset="0"/>
          <a:ea typeface="Champagne &amp; Limousines" charset="0"/>
          <a:cs typeface="Champagne &amp; Limousine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81888F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81888F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81888F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1888F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1888F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420" y="5042518"/>
            <a:ext cx="4154311" cy="59743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Pathways towards charity trusteeship and developing a community of practice in the UK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Julie Hutchison</a:t>
            </a:r>
            <a:br>
              <a:rPr lang="en-US" dirty="0"/>
            </a:br>
            <a:r>
              <a:rPr lang="en-US" dirty="0"/>
              <a:t>Miles Weaver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8 September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7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7D37-E8E2-494D-B45A-206E13E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examples of #</a:t>
            </a:r>
            <a:r>
              <a:rPr lang="en-GB" dirty="0" err="1"/>
              <a:t>trusteehour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FEC5-CAE8-4FC4-8579-120D5A6F9B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Passive and active involvement in evidence</a:t>
            </a:r>
          </a:p>
          <a:p>
            <a:endParaRPr lang="en-GB" dirty="0"/>
          </a:p>
          <a:p>
            <a:r>
              <a:rPr lang="en-GB" dirty="0"/>
              <a:t>Watch and get dragged-in/inspired to develop and evolve your practice</a:t>
            </a:r>
          </a:p>
          <a:p>
            <a:endParaRPr lang="en-GB" dirty="0"/>
          </a:p>
          <a:p>
            <a:r>
              <a:rPr lang="en-GB" dirty="0"/>
              <a:t>Top themes have been:</a:t>
            </a:r>
          </a:p>
          <a:p>
            <a:pPr lvl="1"/>
            <a:r>
              <a:rPr lang="en-GB" dirty="0"/>
              <a:t>How to do due diligence before taking on a trustee role</a:t>
            </a:r>
          </a:p>
          <a:p>
            <a:pPr lvl="1"/>
            <a:r>
              <a:rPr lang="en-GB" dirty="0"/>
              <a:t>When to stop being a trustee</a:t>
            </a:r>
          </a:p>
          <a:p>
            <a:pPr lvl="1"/>
            <a:r>
              <a:rPr lang="en-GB" dirty="0"/>
              <a:t>Being a digital leader</a:t>
            </a:r>
          </a:p>
          <a:p>
            <a:pPr lvl="1"/>
            <a:endParaRPr lang="en-GB" dirty="0"/>
          </a:p>
          <a:p>
            <a:r>
              <a:rPr lang="en-GB" dirty="0"/>
              <a:t>But who are we marginalising?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0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7D37-E8E2-494D-B45A-206E13E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FEC5-CAE8-4FC4-8579-120D5A6F9B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Get on Board – competency pathway</a:t>
            </a:r>
          </a:p>
          <a:p>
            <a:endParaRPr lang="en-GB" dirty="0"/>
          </a:p>
          <a:p>
            <a:r>
              <a:rPr lang="en-GB" dirty="0"/>
              <a:t>The Informed Trustee – removing (some) barriers to access</a:t>
            </a:r>
          </a:p>
        </p:txBody>
      </p:sp>
    </p:spTree>
    <p:extLst>
      <p:ext uri="{BB962C8B-B14F-4D97-AF65-F5344CB8AC3E}">
        <p14:creationId xmlns:p14="http://schemas.microsoft.com/office/powerpoint/2010/main" val="206930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7D37-E8E2-494D-B45A-206E13E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us for the next #</a:t>
            </a:r>
            <a:r>
              <a:rPr lang="en-GB" dirty="0" err="1"/>
              <a:t>trusteehour</a:t>
            </a:r>
            <a:r>
              <a:rPr lang="en-GB" dirty="0"/>
              <a:t>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4E83F4-C2B9-444F-8F0A-EE9E9D83ED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6350" y="357212"/>
            <a:ext cx="2457450" cy="1085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6AB4B-4AA3-4238-9F4F-CD524CA7F07D}"/>
              </a:ext>
            </a:extLst>
          </p:cNvPr>
          <p:cNvSpPr txBox="1"/>
          <p:nvPr/>
        </p:nvSpPr>
        <p:spPr>
          <a:xfrm>
            <a:off x="703385" y="1983545"/>
            <a:ext cx="1051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Wednesday 19</a:t>
            </a:r>
            <a:r>
              <a:rPr lang="en-GB" sz="2400" baseline="30000" dirty="0">
                <a:solidFill>
                  <a:srgbClr val="81888F"/>
                </a:solidFill>
                <a:latin typeface="Helvetica Neue"/>
              </a:rPr>
              <a:t>th</a:t>
            </a:r>
            <a:r>
              <a:rPr lang="en-GB" sz="2400" dirty="0">
                <a:solidFill>
                  <a:srgbClr val="81888F"/>
                </a:solidFill>
                <a:latin typeface="Helvetica Neue"/>
              </a:rPr>
              <a:t> September 8-9pm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A focus on younger trustees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Hosted at Edinburgh Centre for Carbon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In collaboration with 2050 Climate Group #YOYP2018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All board members are aged under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11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10C2-D7F3-4602-8CD3-76D64B92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748A-4173-4F01-9B4C-CE0F38F44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could you help to make</a:t>
            </a:r>
          </a:p>
          <a:p>
            <a:r>
              <a:rPr lang="en-GB" dirty="0"/>
              <a:t> a difference?  Could you help</a:t>
            </a:r>
          </a:p>
          <a:p>
            <a:r>
              <a:rPr lang="en-GB" dirty="0"/>
              <a:t> a charity to open up its board    </a:t>
            </a:r>
          </a:p>
          <a:p>
            <a:r>
              <a:rPr lang="en-GB" dirty="0"/>
              <a:t> to new possibilities?</a:t>
            </a:r>
            <a:r>
              <a:rPr lang="en-GB" sz="3200" dirty="0">
                <a:solidFill>
                  <a:srgbClr val="D15D27"/>
                </a:solidFill>
              </a:rPr>
              <a:t>”</a:t>
            </a:r>
            <a:endParaRPr lang="en-GB" sz="4900" dirty="0">
              <a:solidFill>
                <a:srgbClr val="D15D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7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2B28-B32A-4ED9-B369-B0863BEA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Invitation to collaborate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494A1-D869-4D06-BFCA-68F31009E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77541"/>
            <a:ext cx="4646612" cy="2449536"/>
          </a:xfrm>
        </p:spPr>
        <p:txBody>
          <a:bodyPr>
            <a:normAutofit fontScale="92500" lnSpcReduction="10000"/>
          </a:bodyPr>
          <a:lstStyle/>
          <a:p>
            <a:endParaRPr lang="en-GB" sz="2400" dirty="0"/>
          </a:p>
          <a:p>
            <a:r>
              <a:rPr lang="en-GB" sz="2400" dirty="0"/>
              <a:t>@</a:t>
            </a:r>
            <a:r>
              <a:rPr lang="en-GB" sz="2400" dirty="0" err="1"/>
              <a:t>trusteehour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trusteeshipmatters@gmail.com</a:t>
            </a:r>
          </a:p>
          <a:p>
            <a:endParaRPr lang="en-GB" sz="2400" dirty="0"/>
          </a:p>
          <a:p>
            <a:r>
              <a:rPr lang="en-GB" sz="2400" dirty="0"/>
              <a:t>m.weaver@napier.ac.uk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8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7F8B-2CF2-4D2A-B240-EE09C746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Julie Hutchison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3CEE-CB44-4DAE-846B-2D3EBC4361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 years of experience in the law, tax, finance and investments</a:t>
            </a:r>
          </a:p>
          <a:p>
            <a:r>
              <a:rPr lang="en-GB" dirty="0"/>
              <a:t>LLB, University of Edinburgh, 1997</a:t>
            </a:r>
          </a:p>
          <a:p>
            <a:r>
              <a:rPr lang="en-GB" dirty="0" err="1"/>
              <a:t>PgC</a:t>
            </a:r>
            <a:r>
              <a:rPr lang="en-GB" dirty="0"/>
              <a:t> in Sustainable Leadership, University of Cumbria, 2017</a:t>
            </a:r>
          </a:p>
          <a:p>
            <a:r>
              <a:rPr lang="en-GB" dirty="0"/>
              <a:t>Former Trustee of Youth Scotland</a:t>
            </a:r>
          </a:p>
          <a:p>
            <a:r>
              <a:rPr lang="en-GB" dirty="0"/>
              <a:t>Finance Committee of Lake District Calvert Trust</a:t>
            </a:r>
          </a:p>
          <a:p>
            <a:r>
              <a:rPr lang="en-GB" dirty="0"/>
              <a:t>Charities Specialist at Aberdeen Standard Investments</a:t>
            </a:r>
          </a:p>
          <a:p>
            <a:r>
              <a:rPr lang="en-GB" dirty="0"/>
              <a:t>Co-founder of #</a:t>
            </a:r>
            <a:r>
              <a:rPr lang="en-GB" dirty="0" err="1"/>
              <a:t>trusteehour</a:t>
            </a:r>
            <a:endParaRPr lang="en-GB" dirty="0"/>
          </a:p>
          <a:p>
            <a:r>
              <a:rPr lang="en-GB" dirty="0"/>
              <a:t>Founder of The Informed Trustee and Trusteeship Matters</a:t>
            </a:r>
          </a:p>
        </p:txBody>
      </p:sp>
    </p:spTree>
    <p:extLst>
      <p:ext uri="{BB962C8B-B14F-4D97-AF65-F5344CB8AC3E}">
        <p14:creationId xmlns:p14="http://schemas.microsoft.com/office/powerpoint/2010/main" val="34048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7136-E1E1-416E-8812-B2B12CBF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 Miles Weaver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D819-7D70-4001-AAB7-3A91F0139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105271" cy="40265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Associate Professor, Edinburgh Napier University</a:t>
            </a:r>
          </a:p>
          <a:p>
            <a:r>
              <a:rPr lang="en-GB" dirty="0"/>
              <a:t>Director of Leadership in Board Governance CPD course</a:t>
            </a:r>
          </a:p>
          <a:p>
            <a:r>
              <a:rPr lang="en-GB" dirty="0"/>
              <a:t>Research focus on building meaningful collaborations between business and communities</a:t>
            </a:r>
          </a:p>
          <a:p>
            <a:r>
              <a:rPr lang="en-GB" dirty="0"/>
              <a:t>A focus on developing a competency framework to help build a pipeline of young professionals on boards</a:t>
            </a:r>
          </a:p>
          <a:p>
            <a:r>
              <a:rPr lang="en-GB" dirty="0"/>
              <a:t>Director of The Association of Corporate Governance Practitioners </a:t>
            </a:r>
          </a:p>
          <a:p>
            <a:r>
              <a:rPr lang="en-GB" dirty="0"/>
              <a:t>General Council member of the Operational Research Society</a:t>
            </a:r>
          </a:p>
          <a:p>
            <a:r>
              <a:rPr lang="en-GB" dirty="0"/>
              <a:t>Co-founder of #</a:t>
            </a:r>
            <a:r>
              <a:rPr lang="en-GB" dirty="0" err="1"/>
              <a:t>trusteehour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B8335-DD5D-4455-933D-DEB46CAA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64" y="445135"/>
            <a:ext cx="2552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5A8D-B263-4129-A1AE-D12AD685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leadership gap in charities in the UK?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87AA-1EAC-4EA1-AAD1-FABBA14D4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6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2E3E-EAC7-4A6F-AE34-31262792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Trusteeship as leadership of not-for-profit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C982-EAE4-4776-9E66-47229F9E6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91203" cy="4026535"/>
          </a:xfrm>
        </p:spPr>
        <p:txBody>
          <a:bodyPr>
            <a:normAutofit/>
          </a:bodyPr>
          <a:lstStyle/>
          <a:p>
            <a:r>
              <a:rPr lang="en-GB" dirty="0"/>
              <a:t>Who says trustees are leaders?</a:t>
            </a:r>
          </a:p>
          <a:p>
            <a:endParaRPr lang="en-GB" dirty="0"/>
          </a:p>
          <a:p>
            <a:r>
              <a:rPr lang="en-GB" dirty="0"/>
              <a:t>They have duties and ultimate responsibility as a matter of law</a:t>
            </a:r>
          </a:p>
          <a:p>
            <a:r>
              <a:rPr lang="en-GB" dirty="0"/>
              <a:t>Charity regulators will hold trustees accountable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77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BFAB-4F67-415C-9660-EEE3DE55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problem? What are we trying to change?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C7DA81-847B-48CC-84AF-5040F99BA0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206" y="1825625"/>
            <a:ext cx="3337332" cy="4223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00998C-D2E7-4625-8303-DB46D0B10B64}"/>
              </a:ext>
            </a:extLst>
          </p:cNvPr>
          <p:cNvSpPr txBox="1"/>
          <p:nvPr/>
        </p:nvSpPr>
        <p:spPr>
          <a:xfrm>
            <a:off x="3882683" y="1825625"/>
            <a:ext cx="804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8,000 boards in England &amp; Wales: average age over 75</a:t>
            </a:r>
          </a:p>
          <a:p>
            <a:endParaRPr lang="en-GB" sz="2400" dirty="0">
              <a:latin typeface="Champagne &amp; Limousines"/>
            </a:endParaRPr>
          </a:p>
          <a:p>
            <a:r>
              <a:rPr lang="en-GB" dirty="0">
                <a:latin typeface="Champagne &amp; Limousine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82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B365-B338-487C-A8D3-B2BA3B54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problem? What are we trying to change?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5CDD73-7140-4C97-9DAB-5671E1C22E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5949"/>
            <a:ext cx="3114822" cy="4106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9BB05-D8FC-42B0-9FCB-90E8C79A8433}"/>
              </a:ext>
            </a:extLst>
          </p:cNvPr>
          <p:cNvSpPr txBox="1"/>
          <p:nvPr/>
        </p:nvSpPr>
        <p:spPr>
          <a:xfrm>
            <a:off x="4164036" y="1772528"/>
            <a:ext cx="7891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SUPPORT GAP: 30% of charities do not offer any induction to new trustees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INCLUSION GAP: 59% of charity boards are not representative of the communities they 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CLOSED RECRUITMENT PRACTICES: Over 90% of charities recruit most trustees through word-of-mouth and existing networks</a:t>
            </a:r>
          </a:p>
        </p:txBody>
      </p:sp>
    </p:spTree>
    <p:extLst>
      <p:ext uri="{BB962C8B-B14F-4D97-AF65-F5344CB8AC3E}">
        <p14:creationId xmlns:p14="http://schemas.microsoft.com/office/powerpoint/2010/main" val="170434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A714-98EA-49FD-9D5B-77663078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so far?  Welcome to #</a:t>
            </a:r>
            <a:r>
              <a:rPr lang="en-GB" dirty="0" err="1"/>
              <a:t>trusteehour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C2C57A-FAE2-4CB5-A839-4B6C31D3B8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185160" cy="423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AD558C-B547-4CC1-A959-EE41D5F24E70}"/>
              </a:ext>
            </a:extLst>
          </p:cNvPr>
          <p:cNvSpPr txBox="1"/>
          <p:nvPr/>
        </p:nvSpPr>
        <p:spPr>
          <a:xfrm>
            <a:off x="4360985" y="1716258"/>
            <a:ext cx="768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Launched November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Virtual community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Improvisation, with some planning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A blog provides a source of support: storytelling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1888F"/>
                </a:solidFill>
                <a:latin typeface="Helvetica Neue"/>
              </a:rPr>
              <a:t>Over 122,000 views of our tweets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81888F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hampagne &amp; Limousine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07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7D37-E8E2-494D-B45A-206E13E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examples of #</a:t>
            </a:r>
            <a:r>
              <a:rPr lang="en-GB" dirty="0" err="1"/>
              <a:t>trusteehour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FEC5-CAE8-4FC4-8579-120D5A6F9B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Turning-up as indirect influencing: checking-in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122F6-9D6C-43A5-817E-2EE3C498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63" y="2524442"/>
            <a:ext cx="6962775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ECF2D-1367-47F0-811C-D1BDCD95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63" y="4018536"/>
            <a:ext cx="68961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3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458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Champagne &amp; Limousines</vt:lpstr>
      <vt:lpstr>Helvetica Neue</vt:lpstr>
      <vt:lpstr>Helvetica Neue Light</vt:lpstr>
      <vt:lpstr>Office Theme</vt:lpstr>
      <vt:lpstr>                Pathways towards charity trusteeship and developing a community of practice in the UK  Julie Hutchison Miles Weaver  8 September 2018</vt:lpstr>
      <vt:lpstr>Julie Hutchison</vt:lpstr>
      <vt:lpstr>Dr Miles Weaver</vt:lpstr>
      <vt:lpstr>A leadership gap in charities in the UK?</vt:lpstr>
      <vt:lpstr>Trusteeship as leadership of not-for-profit organisations</vt:lpstr>
      <vt:lpstr>What is the problem? What are we trying to change?</vt:lpstr>
      <vt:lpstr>What is the problem? What are we trying to change?</vt:lpstr>
      <vt:lpstr>What have we done so far?  Welcome to #trusteehour</vt:lpstr>
      <vt:lpstr>Add examples of #trusteehour</vt:lpstr>
      <vt:lpstr>Add examples of #trusteehour</vt:lpstr>
      <vt:lpstr>Other initiatives</vt:lpstr>
      <vt:lpstr>Join us for the next #trusteehour!</vt:lpstr>
      <vt:lpstr>“</vt:lpstr>
      <vt:lpstr>Invitation to collaborate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 K H</cp:lastModifiedBy>
  <cp:revision>30</cp:revision>
  <dcterms:created xsi:type="dcterms:W3CDTF">2018-04-11T18:30:40Z</dcterms:created>
  <dcterms:modified xsi:type="dcterms:W3CDTF">2018-09-04T19:38:20Z</dcterms:modified>
</cp:coreProperties>
</file>