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handoutMasterIdLst>
    <p:handoutMasterId r:id="rId12"/>
  </p:handoutMasterIdLst>
  <p:sldIdLst>
    <p:sldId id="256" r:id="rId2"/>
    <p:sldId id="261" r:id="rId3"/>
    <p:sldId id="262" r:id="rId4"/>
    <p:sldId id="264" r:id="rId5"/>
    <p:sldId id="263" r:id="rId6"/>
    <p:sldId id="258" r:id="rId7"/>
    <p:sldId id="259" r:id="rId8"/>
    <p:sldId id="260" r:id="rId9"/>
    <p:sldId id="265" r:id="rId10"/>
    <p:sldId id="268"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40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69E3D8-F701-4046-99EA-E1645C57E5B1}" type="datetimeFigureOut">
              <a:rPr lang="en-GB" smtClean="0"/>
              <a:pPr/>
              <a:t>31/03/2015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1EDAC0-AC8F-4609-8056-5903CB0E04ED}" type="slidenum">
              <a:rPr lang="en-GB" smtClean="0"/>
              <a:pPr/>
              <a:t>‹#›</a:t>
            </a:fld>
            <a:endParaRPr lang="en-GB"/>
          </a:p>
        </p:txBody>
      </p:sp>
    </p:spTree>
    <p:extLst>
      <p:ext uri="{BB962C8B-B14F-4D97-AF65-F5344CB8AC3E}">
        <p14:creationId xmlns:p14="http://schemas.microsoft.com/office/powerpoint/2010/main" val="245698620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C8951E0-7870-44F6-9520-918B13A9852E}" type="datetimeFigureOut">
              <a:rPr lang="en-GB" smtClean="0"/>
              <a:pPr/>
              <a:t>31/03/2015</a:t>
            </a:fld>
            <a:endParaRPr lang="en-GB"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1EE4E99-5D67-42F4-AB23-AFB56B2F51FE}"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C8951E0-7870-44F6-9520-918B13A9852E}" type="datetimeFigureOut">
              <a:rPr lang="en-GB" smtClean="0"/>
              <a:pPr/>
              <a:t>31/03/2015</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41EE4E99-5D67-42F4-AB23-AFB56B2F51FE}"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C8951E0-7870-44F6-9520-918B13A9852E}" type="datetimeFigureOut">
              <a:rPr lang="en-GB" smtClean="0"/>
              <a:pPr/>
              <a:t>31/03/2015</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41EE4E99-5D67-42F4-AB23-AFB56B2F51FE}"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C8951E0-7870-44F6-9520-918B13A9852E}" type="datetimeFigureOut">
              <a:rPr lang="en-GB" smtClean="0"/>
              <a:pPr/>
              <a:t>31/03/2015</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41EE4E99-5D67-42F4-AB23-AFB56B2F51FE}" type="slidenum">
              <a:rPr lang="en-GB" smtClean="0"/>
              <a:pPr/>
              <a:t>‹#›</a:t>
            </a:fld>
            <a:endParaRPr lang="en-GB"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C8951E0-7870-44F6-9520-918B13A9852E}" type="datetimeFigureOut">
              <a:rPr lang="en-GB" smtClean="0"/>
              <a:pPr/>
              <a:t>31/03/2015</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41EE4E99-5D67-42F4-AB23-AFB56B2F51FE}" type="slidenum">
              <a:rPr lang="en-GB" smtClean="0"/>
              <a:pPr/>
              <a:t>‹#›</a:t>
            </a:fld>
            <a:endParaRPr lang="en-GB"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C8951E0-7870-44F6-9520-918B13A9852E}" type="datetimeFigureOut">
              <a:rPr lang="en-GB" smtClean="0"/>
              <a:pPr/>
              <a:t>31/03/2015</a:t>
            </a:fld>
            <a:endParaRPr lang="en-GB" dirty="0"/>
          </a:p>
        </p:txBody>
      </p:sp>
      <p:sp>
        <p:nvSpPr>
          <p:cNvPr id="6" name="Footer Placeholder 5"/>
          <p:cNvSpPr>
            <a:spLocks noGrp="1"/>
          </p:cNvSpPr>
          <p:nvPr>
            <p:ph type="ftr" sz="quarter" idx="11"/>
          </p:nvPr>
        </p:nvSpPr>
        <p:spPr/>
        <p:txBody>
          <a:bodyPr/>
          <a:lstStyle>
            <a:extLst/>
          </a:lstStyle>
          <a:p>
            <a:endParaRPr lang="en-GB" dirty="0"/>
          </a:p>
        </p:txBody>
      </p:sp>
      <p:sp>
        <p:nvSpPr>
          <p:cNvPr id="7" name="Slide Number Placeholder 6"/>
          <p:cNvSpPr>
            <a:spLocks noGrp="1"/>
          </p:cNvSpPr>
          <p:nvPr>
            <p:ph type="sldNum" sz="quarter" idx="12"/>
          </p:nvPr>
        </p:nvSpPr>
        <p:spPr/>
        <p:txBody>
          <a:bodyPr/>
          <a:lstStyle>
            <a:extLst/>
          </a:lstStyle>
          <a:p>
            <a:fld id="{41EE4E99-5D67-42F4-AB23-AFB56B2F51FE}" type="slidenum">
              <a:rPr lang="en-GB" smtClean="0"/>
              <a:pPr/>
              <a:t>‹#›</a:t>
            </a:fld>
            <a:endParaRPr lang="en-GB"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C8951E0-7870-44F6-9520-918B13A9852E}" type="datetimeFigureOut">
              <a:rPr lang="en-GB" smtClean="0"/>
              <a:pPr/>
              <a:t>31/03/2015</a:t>
            </a:fld>
            <a:endParaRPr lang="en-GB" dirty="0"/>
          </a:p>
        </p:txBody>
      </p:sp>
      <p:sp>
        <p:nvSpPr>
          <p:cNvPr id="8" name="Footer Placeholder 7"/>
          <p:cNvSpPr>
            <a:spLocks noGrp="1"/>
          </p:cNvSpPr>
          <p:nvPr>
            <p:ph type="ftr" sz="quarter" idx="11"/>
          </p:nvPr>
        </p:nvSpPr>
        <p:spPr/>
        <p:txBody>
          <a:bodyPr/>
          <a:lstStyle>
            <a:extLst/>
          </a:lstStyle>
          <a:p>
            <a:endParaRPr lang="en-GB" dirty="0"/>
          </a:p>
        </p:txBody>
      </p:sp>
      <p:sp>
        <p:nvSpPr>
          <p:cNvPr id="9" name="Slide Number Placeholder 8"/>
          <p:cNvSpPr>
            <a:spLocks noGrp="1"/>
          </p:cNvSpPr>
          <p:nvPr>
            <p:ph type="sldNum" sz="quarter" idx="12"/>
          </p:nvPr>
        </p:nvSpPr>
        <p:spPr/>
        <p:txBody>
          <a:bodyPr/>
          <a:lstStyle>
            <a:extLst/>
          </a:lstStyle>
          <a:p>
            <a:fld id="{41EE4E99-5D67-42F4-AB23-AFB56B2F51FE}" type="slidenum">
              <a:rPr lang="en-GB" smtClean="0"/>
              <a:pPr/>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C8951E0-7870-44F6-9520-918B13A9852E}" type="datetimeFigureOut">
              <a:rPr lang="en-GB" smtClean="0"/>
              <a:pPr/>
              <a:t>31/03/2015</a:t>
            </a:fld>
            <a:endParaRPr lang="en-GB" dirty="0"/>
          </a:p>
        </p:txBody>
      </p:sp>
      <p:sp>
        <p:nvSpPr>
          <p:cNvPr id="4" name="Footer Placeholder 3"/>
          <p:cNvSpPr>
            <a:spLocks noGrp="1"/>
          </p:cNvSpPr>
          <p:nvPr>
            <p:ph type="ftr" sz="quarter" idx="11"/>
          </p:nvPr>
        </p:nvSpPr>
        <p:spPr/>
        <p:txBody>
          <a:bodyPr/>
          <a:lstStyle>
            <a:extLst/>
          </a:lstStyle>
          <a:p>
            <a:endParaRPr lang="en-GB" dirty="0"/>
          </a:p>
        </p:txBody>
      </p:sp>
      <p:sp>
        <p:nvSpPr>
          <p:cNvPr id="5" name="Slide Number Placeholder 4"/>
          <p:cNvSpPr>
            <a:spLocks noGrp="1"/>
          </p:cNvSpPr>
          <p:nvPr>
            <p:ph type="sldNum" sz="quarter" idx="12"/>
          </p:nvPr>
        </p:nvSpPr>
        <p:spPr/>
        <p:txBody>
          <a:bodyPr/>
          <a:lstStyle>
            <a:extLst/>
          </a:lstStyle>
          <a:p>
            <a:fld id="{41EE4E99-5D67-42F4-AB23-AFB56B2F51FE}" type="slidenum">
              <a:rPr lang="en-GB" smtClean="0"/>
              <a:pPr/>
              <a:t>‹#›</a:t>
            </a:fld>
            <a:endParaRPr lang="en-GB"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C8951E0-7870-44F6-9520-918B13A9852E}" type="datetimeFigureOut">
              <a:rPr lang="en-GB" smtClean="0"/>
              <a:pPr/>
              <a:t>31/03/2015</a:t>
            </a:fld>
            <a:endParaRPr lang="en-GB" dirty="0"/>
          </a:p>
        </p:txBody>
      </p:sp>
      <p:sp>
        <p:nvSpPr>
          <p:cNvPr id="3" name="Footer Placeholder 2"/>
          <p:cNvSpPr>
            <a:spLocks noGrp="1"/>
          </p:cNvSpPr>
          <p:nvPr>
            <p:ph type="ftr" sz="quarter" idx="11"/>
          </p:nvPr>
        </p:nvSpPr>
        <p:spPr/>
        <p:txBody>
          <a:bodyPr/>
          <a:lstStyle>
            <a:extLst/>
          </a:lstStyle>
          <a:p>
            <a:endParaRPr lang="en-GB" dirty="0"/>
          </a:p>
        </p:txBody>
      </p:sp>
      <p:sp>
        <p:nvSpPr>
          <p:cNvPr id="4" name="Slide Number Placeholder 3"/>
          <p:cNvSpPr>
            <a:spLocks noGrp="1"/>
          </p:cNvSpPr>
          <p:nvPr>
            <p:ph type="sldNum" sz="quarter" idx="12"/>
          </p:nvPr>
        </p:nvSpPr>
        <p:spPr/>
        <p:txBody>
          <a:bodyPr/>
          <a:lstStyle>
            <a:extLst/>
          </a:lstStyle>
          <a:p>
            <a:fld id="{41EE4E99-5D67-42F4-AB23-AFB56B2F51FE}"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C8951E0-7870-44F6-9520-918B13A9852E}" type="datetimeFigureOut">
              <a:rPr lang="en-GB" smtClean="0"/>
              <a:pPr/>
              <a:t>31/03/2015</a:t>
            </a:fld>
            <a:endParaRPr lang="en-GB" dirty="0"/>
          </a:p>
        </p:txBody>
      </p:sp>
      <p:sp>
        <p:nvSpPr>
          <p:cNvPr id="6" name="Footer Placeholder 5"/>
          <p:cNvSpPr>
            <a:spLocks noGrp="1"/>
          </p:cNvSpPr>
          <p:nvPr>
            <p:ph type="ftr" sz="quarter" idx="11"/>
          </p:nvPr>
        </p:nvSpPr>
        <p:spPr/>
        <p:txBody>
          <a:bodyPr/>
          <a:lstStyle>
            <a:extLst/>
          </a:lstStyle>
          <a:p>
            <a:endParaRPr lang="en-GB" dirty="0"/>
          </a:p>
        </p:txBody>
      </p:sp>
      <p:sp>
        <p:nvSpPr>
          <p:cNvPr id="7" name="Slide Number Placeholder 6"/>
          <p:cNvSpPr>
            <a:spLocks noGrp="1"/>
          </p:cNvSpPr>
          <p:nvPr>
            <p:ph type="sldNum" sz="quarter" idx="12"/>
          </p:nvPr>
        </p:nvSpPr>
        <p:spPr/>
        <p:txBody>
          <a:bodyPr/>
          <a:lstStyle>
            <a:extLst/>
          </a:lstStyle>
          <a:p>
            <a:fld id="{41EE4E99-5D67-42F4-AB23-AFB56B2F51FE}" type="slidenum">
              <a:rPr lang="en-GB" smtClean="0"/>
              <a:pPr/>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C8951E0-7870-44F6-9520-918B13A9852E}" type="datetimeFigureOut">
              <a:rPr lang="en-GB" smtClean="0"/>
              <a:pPr/>
              <a:t>31/03/2015</a:t>
            </a:fld>
            <a:endParaRPr lang="en-GB"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1EE4E99-5D67-42F4-AB23-AFB56B2F51FE}" type="slidenum">
              <a:rPr lang="en-GB" smtClean="0"/>
              <a:pPr/>
              <a:t>‹#›</a:t>
            </a:fld>
            <a:endParaRPr lang="en-GB"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C8951E0-7870-44F6-9520-918B13A9852E}" type="datetimeFigureOut">
              <a:rPr lang="en-GB" smtClean="0"/>
              <a:pPr/>
              <a:t>31/03/2015</a:t>
            </a:fld>
            <a:endParaRPr lang="en-GB"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1EE4E99-5D67-42F4-AB23-AFB56B2F51FE}"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84784"/>
            <a:ext cx="7772400" cy="2160239"/>
          </a:xfrm>
        </p:spPr>
        <p:txBody>
          <a:bodyPr>
            <a:normAutofit fontScale="90000"/>
          </a:bodyPr>
          <a:lstStyle/>
          <a:p>
            <a:pPr algn="ctr"/>
            <a:r>
              <a:rPr lang="en-GB" dirty="0" smtClean="0">
                <a:latin typeface="Calibri" pitchFamily="34" charset="0"/>
              </a:rPr>
              <a:t>Organ Donation Consent / Authorisation in HTA </a:t>
            </a:r>
            <a:br>
              <a:rPr lang="en-GB" dirty="0" smtClean="0">
                <a:latin typeface="Calibri" pitchFamily="34" charset="0"/>
              </a:rPr>
            </a:br>
            <a:r>
              <a:rPr lang="en-GB" dirty="0" smtClean="0">
                <a:latin typeface="Calibri" pitchFamily="34" charset="0"/>
              </a:rPr>
              <a:t>(Scotland) 2006</a:t>
            </a:r>
            <a:endParaRPr lang="en-GB" dirty="0">
              <a:latin typeface="Calibri" pitchFamily="34" charset="0"/>
            </a:endParaRPr>
          </a:p>
        </p:txBody>
      </p:sp>
      <p:sp>
        <p:nvSpPr>
          <p:cNvPr id="3" name="Subtitle 2"/>
          <p:cNvSpPr>
            <a:spLocks noGrp="1"/>
          </p:cNvSpPr>
          <p:nvPr>
            <p:ph type="subTitle" idx="1"/>
          </p:nvPr>
        </p:nvSpPr>
        <p:spPr>
          <a:xfrm>
            <a:off x="685800" y="3611606"/>
            <a:ext cx="7772400" cy="1545585"/>
          </a:xfrm>
        </p:spPr>
        <p:txBody>
          <a:bodyPr>
            <a:normAutofit/>
          </a:bodyPr>
          <a:lstStyle/>
          <a:p>
            <a:pPr algn="ctr"/>
            <a:r>
              <a:rPr lang="en-US" dirty="0" smtClean="0"/>
              <a:t>Barbara Neades</a:t>
            </a:r>
          </a:p>
          <a:p>
            <a:pPr algn="ctr"/>
            <a:r>
              <a:rPr lang="en-US" dirty="0" smtClean="0"/>
              <a:t>Organ Donation Workshop</a:t>
            </a:r>
          </a:p>
          <a:p>
            <a:pPr algn="ctr"/>
            <a:r>
              <a:rPr lang="en-US" dirty="0" smtClean="0"/>
              <a:t>Stirling University 5th February 2014</a:t>
            </a:r>
          </a:p>
          <a:p>
            <a:pPr algn="ctr"/>
            <a:endParaRPr lang="en-US" dirty="0" smtClean="0"/>
          </a:p>
          <a:p>
            <a:pPr algn="ct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spcBef>
                <a:spcPct val="50000"/>
              </a:spcBef>
            </a:pPr>
            <a:r>
              <a:rPr lang="en-GB" dirty="0" smtClean="0"/>
              <a:t>Questions and Thoughts  ?</a:t>
            </a:r>
            <a:endParaRPr lang="en-GB" dirty="0"/>
          </a:p>
        </p:txBody>
      </p:sp>
      <p:pic>
        <p:nvPicPr>
          <p:cNvPr id="4" name="Picture 2" descr="H:\Grant\Pictures\Converted 35mm slides\Pictures\DOG1.TIF"/>
          <p:cNvPicPr>
            <a:picLocks noGrp="1" noChangeAspect="1" noChangeArrowheads="1"/>
          </p:cNvPicPr>
          <p:nvPr>
            <p:ph idx="1"/>
          </p:nvPr>
        </p:nvPicPr>
        <p:blipFill>
          <a:blip r:embed="rId2" cstate="print"/>
          <a:srcRect/>
          <a:stretch>
            <a:fillRect/>
          </a:stretch>
        </p:blipFill>
        <p:spPr bwMode="auto">
          <a:xfrm>
            <a:off x="2771800" y="1412776"/>
            <a:ext cx="3677982" cy="452596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p:txBody>
          <a:bodyPr/>
          <a:lstStyle/>
          <a:p>
            <a:pPr eaLnBrk="1" hangingPunct="1"/>
            <a:endParaRPr lang="en-GB" dirty="0" smtClean="0"/>
          </a:p>
          <a:p>
            <a:pPr eaLnBrk="1" hangingPunct="1"/>
            <a:r>
              <a:rPr lang="en-GB" sz="3200" dirty="0" smtClean="0">
                <a:latin typeface="Calibri" pitchFamily="34" charset="0"/>
              </a:rPr>
              <a:t>Human Tissues Act (Northern Ireland) 1962</a:t>
            </a:r>
          </a:p>
          <a:p>
            <a:pPr eaLnBrk="1" hangingPunct="1"/>
            <a:r>
              <a:rPr lang="en-GB" sz="3200" dirty="0" smtClean="0">
                <a:latin typeface="Calibri" pitchFamily="34" charset="0"/>
              </a:rPr>
              <a:t>Human Tissue Act (England &amp; Wales) 2004</a:t>
            </a:r>
          </a:p>
          <a:p>
            <a:pPr eaLnBrk="1" hangingPunct="1"/>
            <a:r>
              <a:rPr lang="en-GB" sz="3200" dirty="0" smtClean="0">
                <a:latin typeface="Calibri" pitchFamily="34" charset="0"/>
              </a:rPr>
              <a:t>Human Tissue  (Scotland ) </a:t>
            </a:r>
            <a:r>
              <a:rPr lang="en-US" sz="3200" dirty="0" smtClean="0">
                <a:latin typeface="Calibri" pitchFamily="34" charset="0"/>
              </a:rPr>
              <a:t>Act 2006</a:t>
            </a:r>
            <a:r>
              <a:rPr lang="en-GB" sz="3200" dirty="0" smtClean="0">
                <a:latin typeface="Calibri" pitchFamily="34" charset="0"/>
              </a:rPr>
              <a:t> </a:t>
            </a:r>
          </a:p>
          <a:p>
            <a:pPr eaLnBrk="1" hangingPunct="1"/>
            <a:endParaRPr lang="en-GB" dirty="0" smtClean="0"/>
          </a:p>
        </p:txBody>
      </p:sp>
      <p:sp>
        <p:nvSpPr>
          <p:cNvPr id="3074" name="Rectangle 2"/>
          <p:cNvSpPr>
            <a:spLocks noGrp="1" noChangeArrowheads="1"/>
          </p:cNvSpPr>
          <p:nvPr>
            <p:ph type="title"/>
          </p:nvPr>
        </p:nvSpPr>
        <p:spPr/>
        <p:txBody>
          <a:bodyPr>
            <a:normAutofit fontScale="90000"/>
          </a:bodyPr>
          <a:lstStyle/>
          <a:p>
            <a:pPr eaLnBrk="1" hangingPunct="1"/>
            <a:r>
              <a:rPr lang="en-GB" dirty="0" smtClean="0"/>
              <a:t>Current  Organ Donation Legislation U.K.</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051"/>
          <p:cNvSpPr>
            <a:spLocks noGrp="1" noChangeArrowheads="1"/>
          </p:cNvSpPr>
          <p:nvPr>
            <p:ph idx="1"/>
          </p:nvPr>
        </p:nvSpPr>
        <p:spPr/>
        <p:txBody>
          <a:bodyPr/>
          <a:lstStyle/>
          <a:p>
            <a:pPr eaLnBrk="1" hangingPunct="1">
              <a:lnSpc>
                <a:spcPct val="90000"/>
              </a:lnSpc>
            </a:pPr>
            <a:r>
              <a:rPr lang="en-US" sz="2800" dirty="0" smtClean="0">
                <a:latin typeface="Calibri" pitchFamily="34" charset="0"/>
              </a:rPr>
              <a:t>Principle of expressed authorisation by individual applied</a:t>
            </a:r>
          </a:p>
          <a:p>
            <a:pPr eaLnBrk="1" hangingPunct="1">
              <a:lnSpc>
                <a:spcPct val="90000"/>
              </a:lnSpc>
            </a:pPr>
            <a:r>
              <a:rPr lang="en-US" sz="2800" dirty="0" smtClean="0">
                <a:latin typeface="Calibri" pitchFamily="34" charset="0"/>
              </a:rPr>
              <a:t>Penalties for no adherence to legislation</a:t>
            </a:r>
          </a:p>
          <a:p>
            <a:pPr eaLnBrk="1" hangingPunct="1">
              <a:lnSpc>
                <a:spcPct val="90000"/>
              </a:lnSpc>
            </a:pPr>
            <a:r>
              <a:rPr lang="en-GB" sz="2800" dirty="0" smtClean="0">
                <a:latin typeface="Calibri" pitchFamily="34" charset="0"/>
              </a:rPr>
              <a:t>The Human Tissue Authority advices and oversees the compliance of the </a:t>
            </a:r>
            <a:r>
              <a:rPr lang="en-US" sz="2800" dirty="0" smtClean="0">
                <a:latin typeface="Calibri" pitchFamily="34" charset="0"/>
              </a:rPr>
              <a:t>legislation</a:t>
            </a:r>
            <a:endParaRPr lang="en-GB" sz="2800" dirty="0" smtClean="0">
              <a:latin typeface="Calibri" pitchFamily="34" charset="0"/>
            </a:endParaRPr>
          </a:p>
          <a:p>
            <a:pPr eaLnBrk="1" hangingPunct="1">
              <a:lnSpc>
                <a:spcPct val="90000"/>
              </a:lnSpc>
            </a:pPr>
            <a:r>
              <a:rPr lang="en-GB" sz="2800" dirty="0" smtClean="0">
                <a:latin typeface="Calibri" pitchFamily="34" charset="0"/>
              </a:rPr>
              <a:t>Ethical &amp; legal obligations to both donor &amp; recipient to be balanced in this legislation</a:t>
            </a:r>
          </a:p>
          <a:p>
            <a:pPr eaLnBrk="1" hangingPunct="1">
              <a:lnSpc>
                <a:spcPct val="90000"/>
              </a:lnSpc>
            </a:pPr>
            <a:r>
              <a:rPr lang="en-GB" sz="2800" dirty="0" smtClean="0">
                <a:latin typeface="Calibri" pitchFamily="34" charset="0"/>
              </a:rPr>
              <a:t>Short fall in organs with many lost</a:t>
            </a:r>
            <a:r>
              <a:rPr lang="en-US" sz="2800" dirty="0" smtClean="0">
                <a:latin typeface="Calibri" pitchFamily="34" charset="0"/>
              </a:rPr>
              <a:t> due to lack of authorisation </a:t>
            </a:r>
            <a:endParaRPr lang="en-GB" sz="2800" dirty="0" smtClean="0">
              <a:latin typeface="Calibri" pitchFamily="34" charset="0"/>
            </a:endParaRPr>
          </a:p>
          <a:p>
            <a:pPr eaLnBrk="1" hangingPunct="1">
              <a:lnSpc>
                <a:spcPct val="90000"/>
              </a:lnSpc>
            </a:pPr>
            <a:endParaRPr lang="en-GB" sz="2800" dirty="0" smtClean="0"/>
          </a:p>
          <a:p>
            <a:pPr eaLnBrk="1" hangingPunct="1">
              <a:lnSpc>
                <a:spcPct val="90000"/>
              </a:lnSpc>
            </a:pPr>
            <a:endParaRPr lang="en-GB" sz="2800" dirty="0" smtClean="0"/>
          </a:p>
        </p:txBody>
      </p:sp>
      <p:sp>
        <p:nvSpPr>
          <p:cNvPr id="4098" name="Rectangle 2050"/>
          <p:cNvSpPr>
            <a:spLocks noGrp="1" noChangeArrowheads="1"/>
          </p:cNvSpPr>
          <p:nvPr>
            <p:ph type="title"/>
          </p:nvPr>
        </p:nvSpPr>
        <p:spPr/>
        <p:txBody>
          <a:bodyPr>
            <a:normAutofit fontScale="90000"/>
          </a:bodyPr>
          <a:lstStyle/>
          <a:p>
            <a:pPr eaLnBrk="1" hangingPunct="1"/>
            <a:r>
              <a:rPr lang="en-GB" sz="4000" dirty="0" smtClean="0"/>
              <a:t>Human Tissue (Scotland)</a:t>
            </a:r>
            <a:r>
              <a:rPr lang="en-US" sz="4000" dirty="0" smtClean="0"/>
              <a:t> Act</a:t>
            </a:r>
            <a:r>
              <a:rPr lang="en-GB" sz="4000" dirty="0" smtClean="0"/>
              <a:t> 200</a:t>
            </a:r>
            <a:r>
              <a:rPr lang="en-US" sz="4000" dirty="0" smtClean="0"/>
              <a:t>6</a:t>
            </a:r>
            <a:endParaRPr lang="en-GB" sz="40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latin typeface="Calibri" pitchFamily="34" charset="0"/>
              </a:rPr>
              <a:t>Under part 1 s3 of the HT (s) Act  the removal of organs is authorised if there has been a specific request to this effect in writing prior to their death for the purposes of:</a:t>
            </a:r>
          </a:p>
          <a:p>
            <a:endParaRPr lang="en-US" sz="2800" dirty="0" smtClean="0">
              <a:latin typeface="Calibri" pitchFamily="34" charset="0"/>
            </a:endParaRPr>
          </a:p>
          <a:p>
            <a:r>
              <a:rPr lang="en-US" sz="2800" dirty="0" smtClean="0">
                <a:latin typeface="Calibri" pitchFamily="34" charset="0"/>
              </a:rPr>
              <a:t>Transplantation</a:t>
            </a:r>
          </a:p>
          <a:p>
            <a:r>
              <a:rPr lang="en-US" sz="2800" dirty="0" smtClean="0">
                <a:latin typeface="Calibri" pitchFamily="34" charset="0"/>
              </a:rPr>
              <a:t>Research</a:t>
            </a:r>
          </a:p>
          <a:p>
            <a:r>
              <a:rPr lang="en-US" sz="2800" dirty="0" smtClean="0">
                <a:latin typeface="Calibri" pitchFamily="34" charset="0"/>
              </a:rPr>
              <a:t>Education and training</a:t>
            </a:r>
          </a:p>
          <a:p>
            <a:r>
              <a:rPr lang="en-US" sz="2800" dirty="0" smtClean="0">
                <a:latin typeface="Calibri" pitchFamily="34" charset="0"/>
              </a:rPr>
              <a:t>Audit </a:t>
            </a:r>
            <a:endParaRPr lang="en-GB" sz="2800" dirty="0">
              <a:latin typeface="Calibri" pitchFamily="34" charset="0"/>
            </a:endParaRPr>
          </a:p>
        </p:txBody>
      </p:sp>
      <p:sp>
        <p:nvSpPr>
          <p:cNvPr id="2" name="Title 1"/>
          <p:cNvSpPr>
            <a:spLocks noGrp="1"/>
          </p:cNvSpPr>
          <p:nvPr>
            <p:ph type="title"/>
          </p:nvPr>
        </p:nvSpPr>
        <p:spPr/>
        <p:txBody>
          <a:bodyPr>
            <a:normAutofit/>
          </a:bodyPr>
          <a:lstStyle/>
          <a:p>
            <a:r>
              <a:rPr lang="en-US" sz="3600" dirty="0" smtClean="0"/>
              <a:t>Authorisation to Remove Tissues</a:t>
            </a:r>
            <a:endParaRPr lang="en-GB" sz="3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p:txBody>
          <a:bodyPr/>
          <a:lstStyle/>
          <a:p>
            <a:pPr>
              <a:buFontTx/>
              <a:buNone/>
            </a:pPr>
            <a:r>
              <a:rPr lang="en-US" sz="2400" i="1" dirty="0">
                <a:latin typeface="Calibri" pitchFamily="34" charset="0"/>
                <a:cs typeface="Times New Roman" charset="0"/>
              </a:rPr>
              <a:t>   “</a:t>
            </a:r>
            <a:r>
              <a:rPr lang="en-GB" sz="2400" i="1" dirty="0">
                <a:latin typeface="Calibri" pitchFamily="34" charset="0"/>
                <a:cs typeface="Times New Roman" charset="0"/>
              </a:rPr>
              <a:t>An adult may authorise the removal and use of a part of the adult's body after the adult's death for one or more of the purposes referred to in section 3(1).Authorisation by virtue of subsection (1) (a) must be (i) in writing; or (ii) expressed verbally; b) subject to subsections (3) and (4), may be withdrawn in writing</a:t>
            </a:r>
            <a:r>
              <a:rPr lang="en-GB" sz="2400" i="1" dirty="0" smtClean="0">
                <a:latin typeface="Calibri" pitchFamily="34" charset="0"/>
                <a:cs typeface="Times New Roman" charset="0"/>
              </a:rPr>
              <a:t>. If </a:t>
            </a:r>
            <a:r>
              <a:rPr lang="en-GB" sz="2400" i="1" dirty="0">
                <a:latin typeface="Calibri" pitchFamily="34" charset="0"/>
                <a:cs typeface="Times New Roman" charset="0"/>
              </a:rPr>
              <a:t>the adult is blind or unable to write, withdrawal of authorisation by virtue of subsection (2)(b) may be signed by another adult (a "signatory") on the adult's behalf and if it is so signed it must be witnessed by one witness</a:t>
            </a:r>
            <a:r>
              <a:rPr lang="en-GB" sz="2400" i="1" dirty="0">
                <a:cs typeface="Times New Roman" charset="0"/>
              </a:rPr>
              <a:t>.”</a:t>
            </a:r>
            <a:endParaRPr lang="en-GB" sz="2400" dirty="0">
              <a:cs typeface="Times New Roman" charset="0"/>
            </a:endParaRPr>
          </a:p>
        </p:txBody>
      </p:sp>
      <p:sp>
        <p:nvSpPr>
          <p:cNvPr id="6146" name="Rectangle 2"/>
          <p:cNvSpPr>
            <a:spLocks noGrp="1" noChangeArrowheads="1"/>
          </p:cNvSpPr>
          <p:nvPr>
            <p:ph type="title"/>
          </p:nvPr>
        </p:nvSpPr>
        <p:spPr/>
        <p:txBody>
          <a:bodyPr>
            <a:noAutofit/>
          </a:bodyPr>
          <a:lstStyle/>
          <a:p>
            <a:r>
              <a:rPr lang="en-GB" sz="4000" dirty="0" smtClean="0">
                <a:latin typeface="Calibri" pitchFamily="34" charset="0"/>
              </a:rPr>
              <a:t/>
            </a:r>
            <a:br>
              <a:rPr lang="en-GB" sz="4000" dirty="0" smtClean="0">
                <a:latin typeface="Calibri" pitchFamily="34" charset="0"/>
              </a:rPr>
            </a:br>
            <a:r>
              <a:rPr lang="en-GB" sz="4000" dirty="0" smtClean="0">
                <a:latin typeface="Calibri" pitchFamily="34" charset="0"/>
              </a:rPr>
              <a:t>Human </a:t>
            </a:r>
            <a:r>
              <a:rPr lang="en-GB" sz="4000" dirty="0">
                <a:latin typeface="Calibri" pitchFamily="34" charset="0"/>
              </a:rPr>
              <a:t>Tissue (Scotland)</a:t>
            </a:r>
            <a:r>
              <a:rPr lang="en-US" sz="4000" dirty="0">
                <a:latin typeface="Calibri" pitchFamily="34" charset="0"/>
              </a:rPr>
              <a:t> Act</a:t>
            </a:r>
            <a:r>
              <a:rPr lang="en-GB" sz="4000" dirty="0">
                <a:latin typeface="Calibri" pitchFamily="34" charset="0"/>
              </a:rPr>
              <a:t> 200</a:t>
            </a:r>
            <a:r>
              <a:rPr lang="en-US" sz="4000" dirty="0">
                <a:latin typeface="Calibri" pitchFamily="34" charset="0"/>
              </a:rPr>
              <a:t>6</a:t>
            </a:r>
            <a:r>
              <a:rPr lang="en-GB" sz="4000" dirty="0"/>
              <a:t/>
            </a:r>
            <a:br>
              <a:rPr lang="en-GB" sz="4000" dirty="0"/>
            </a:br>
            <a:endParaRPr lang="en-GB" sz="4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endParaRPr lang="en-GB" sz="3100" i="1" dirty="0" smtClean="0"/>
          </a:p>
          <a:p>
            <a:r>
              <a:rPr lang="en-GB" sz="3100" i="1" dirty="0" smtClean="0"/>
              <a:t>“ </a:t>
            </a:r>
            <a:r>
              <a:rPr lang="en-GB" sz="3100" i="1" dirty="0">
                <a:latin typeface="Calibri" pitchFamily="34" charset="0"/>
              </a:rPr>
              <a:t>Withdrawal of authorisation which is signed by a signatory on behalf of an adult by virtue of subsection (3) must contain a statement signed by both the signatory and the witness in the presence of the adult and of each other that the adult, in the presence of them both, expressed the intention to withdraw the authorisation and requested the signatory to sign the withdrawal on behalf of the adult.” (5) Nothing in subsection (3) prevents an adult who is blind from withdrawing, in accordance with subsection (2)(b), any authorisation by virtue of subsection (1). 6) In subsection (2)(a)(</a:t>
            </a:r>
            <a:r>
              <a:rPr lang="en-GB" sz="3100" i="1" dirty="0" err="1">
                <a:latin typeface="Calibri" pitchFamily="34" charset="0"/>
              </a:rPr>
              <a:t>i</a:t>
            </a:r>
            <a:r>
              <a:rPr lang="en-GB" sz="3100" i="1" dirty="0">
                <a:latin typeface="Calibri" pitchFamily="34" charset="0"/>
              </a:rPr>
              <a:t>), "writing" includes, in relation to the requirement there for authorisation to be in writing, representation of a character in visible form”.</a:t>
            </a:r>
            <a:endParaRPr lang="en-GB" sz="3100" dirty="0">
              <a:latin typeface="Calibri" pitchFamily="34" charset="0"/>
            </a:endParaRPr>
          </a:p>
          <a:p>
            <a:endParaRPr lang="en-GB" dirty="0"/>
          </a:p>
        </p:txBody>
      </p:sp>
      <p:sp>
        <p:nvSpPr>
          <p:cNvPr id="2" name="Title 1"/>
          <p:cNvSpPr>
            <a:spLocks noGrp="1"/>
          </p:cNvSpPr>
          <p:nvPr>
            <p:ph type="title"/>
          </p:nvPr>
        </p:nvSpPr>
        <p:spPr/>
        <p:txBody>
          <a:bodyPr>
            <a:normAutofit/>
          </a:bodyPr>
          <a:lstStyle/>
          <a:p>
            <a:r>
              <a:rPr lang="en-GB" sz="4000" i="1" dirty="0" smtClean="0">
                <a:latin typeface="Calibri" pitchFamily="34" charset="0"/>
              </a:rPr>
              <a:t>Withdrawal of Authorisation</a:t>
            </a:r>
            <a:endParaRPr lang="en-GB" sz="4000" dirty="0">
              <a:latin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latin typeface="Calibri" pitchFamily="34" charset="0"/>
              </a:rPr>
              <a:t>In the absence  of individual authorisation by the diseased prior to their death </a:t>
            </a:r>
            <a:endParaRPr lang="en-GB" sz="2400" dirty="0" smtClean="0">
              <a:latin typeface="Calibri" pitchFamily="34" charset="0"/>
            </a:endParaRPr>
          </a:p>
          <a:p>
            <a:r>
              <a:rPr lang="en-GB" sz="2400" i="1" dirty="0" smtClean="0">
                <a:latin typeface="Calibri" pitchFamily="34" charset="0"/>
              </a:rPr>
              <a:t>“a)there </a:t>
            </a:r>
            <a:r>
              <a:rPr lang="en-GB" sz="2400" i="1" dirty="0">
                <a:latin typeface="Calibri" pitchFamily="34" charset="0"/>
              </a:rPr>
              <a:t>is in force immediately before an adult's death authorisation by the adult by virtue of section 6(1) of removal and use of a particular part of the adult's body for transplantation; b) the authorisation does not expressly include removal and use of another particular part, the nearest relative of the deceased adult may, subject to subsection (4), authorise the removal and use of the other particular part which is not so included for one or more of the purposes referred to in paragraphs (b) to (d) of section 3(1</a:t>
            </a:r>
            <a:r>
              <a:rPr lang="en-GB" sz="2400" i="1" dirty="0" smtClean="0">
                <a:latin typeface="Calibri" pitchFamily="34" charset="0"/>
              </a:rPr>
              <a:t>)”.</a:t>
            </a:r>
            <a:endParaRPr lang="en-GB" sz="2400" dirty="0">
              <a:latin typeface="Calibri" pitchFamily="34" charset="0"/>
            </a:endParaRPr>
          </a:p>
          <a:p>
            <a:endParaRPr lang="en-GB" dirty="0"/>
          </a:p>
        </p:txBody>
      </p:sp>
      <p:sp>
        <p:nvSpPr>
          <p:cNvPr id="2" name="Title 1"/>
          <p:cNvSpPr>
            <a:spLocks noGrp="1"/>
          </p:cNvSpPr>
          <p:nvPr>
            <p:ph type="title"/>
          </p:nvPr>
        </p:nvSpPr>
        <p:spPr/>
        <p:txBody>
          <a:bodyPr>
            <a:normAutofit/>
          </a:bodyPr>
          <a:lstStyle/>
          <a:p>
            <a:r>
              <a:rPr lang="en-GB" sz="4000" dirty="0"/>
              <a:t>Authorisation to Proceed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GB" sz="2800" i="1" dirty="0" smtClean="0">
                <a:latin typeface="Calibri" pitchFamily="34" charset="0"/>
              </a:rPr>
              <a:t>“(a</a:t>
            </a:r>
            <a:r>
              <a:rPr lang="en-GB" sz="2800" i="1" dirty="0">
                <a:latin typeface="Calibri" pitchFamily="34" charset="0"/>
              </a:rPr>
              <a:t>) the adult's spouse or civil partner; (b) living with the adult as husband or wife or in a relationship which had the characteristics of the relationship between civil partners and had been so living for a period of not less than 6 months (or if the adult was in hospital immediately before death had been so living for such period when the adult was admitted to hospital); c) the adult's child; d) the adult's parent; (e) the adult's brother or sister; (f) the adult's grandparent; (g) the adult's grandchild; (h) the adult's uncle or aunt; (</a:t>
            </a:r>
            <a:r>
              <a:rPr lang="en-GB" sz="2800" i="1" dirty="0" err="1">
                <a:latin typeface="Calibri" pitchFamily="34" charset="0"/>
              </a:rPr>
              <a:t>i</a:t>
            </a:r>
            <a:r>
              <a:rPr lang="en-GB" sz="2800" i="1" dirty="0">
                <a:latin typeface="Calibri" pitchFamily="34" charset="0"/>
              </a:rPr>
              <a:t>) the adult's cousin; (j) the adult's niece or nephew; (k) a friend of longstanding of the adult.”</a:t>
            </a:r>
            <a:endParaRPr lang="en-GB" sz="2800" dirty="0">
              <a:latin typeface="Calibri" pitchFamily="34" charset="0"/>
            </a:endParaRPr>
          </a:p>
          <a:p>
            <a:endParaRPr lang="en-GB" dirty="0"/>
          </a:p>
        </p:txBody>
      </p:sp>
      <p:sp>
        <p:nvSpPr>
          <p:cNvPr id="2" name="Title 1"/>
          <p:cNvSpPr>
            <a:spLocks noGrp="1"/>
          </p:cNvSpPr>
          <p:nvPr>
            <p:ph type="title"/>
          </p:nvPr>
        </p:nvSpPr>
        <p:spPr/>
        <p:txBody>
          <a:bodyPr>
            <a:normAutofit/>
          </a:bodyPr>
          <a:lstStyle/>
          <a:p>
            <a:r>
              <a:rPr lang="en-US" sz="4000" dirty="0" smtClean="0"/>
              <a:t>The Nearest Relative </a:t>
            </a:r>
            <a:endParaRPr lang="en-GB" sz="4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2600" dirty="0" smtClean="0">
                <a:latin typeface="Calibri" pitchFamily="34" charset="0"/>
              </a:rPr>
              <a:t>Family have no power to disregard the freely given authorisation of the deceased to organ donation given verbally or in writing</a:t>
            </a:r>
          </a:p>
          <a:p>
            <a:r>
              <a:rPr lang="en-US" sz="2600" dirty="0" smtClean="0">
                <a:latin typeface="Calibri" pitchFamily="34" charset="0"/>
              </a:rPr>
              <a:t>Approach to family often made to request organ donation or confirm deceased wish to donate and that there is no withdrawal or contraindication to donation </a:t>
            </a:r>
          </a:p>
          <a:p>
            <a:r>
              <a:rPr lang="en-US" sz="2600" dirty="0" smtClean="0">
                <a:latin typeface="Calibri" pitchFamily="34" charset="0"/>
              </a:rPr>
              <a:t>Unlikely that the healthcare professional will proceed to organ procurement should the family raise and objection as causing harm to the relatives is ethically unacceptable to them </a:t>
            </a:r>
          </a:p>
          <a:p>
            <a:r>
              <a:rPr lang="en-US" sz="2600" dirty="0" smtClean="0">
                <a:latin typeface="Calibri" pitchFamily="34" charset="0"/>
              </a:rPr>
              <a:t>There is a difference between the legislation and clinical practice</a:t>
            </a:r>
          </a:p>
          <a:p>
            <a:endParaRPr lang="en-GB" dirty="0"/>
          </a:p>
        </p:txBody>
      </p:sp>
      <p:sp>
        <p:nvSpPr>
          <p:cNvPr id="2" name="Title 1"/>
          <p:cNvSpPr>
            <a:spLocks noGrp="1"/>
          </p:cNvSpPr>
          <p:nvPr>
            <p:ph type="title"/>
          </p:nvPr>
        </p:nvSpPr>
        <p:spPr/>
        <p:txBody>
          <a:bodyPr>
            <a:noAutofit/>
          </a:bodyPr>
          <a:lstStyle/>
          <a:p>
            <a:r>
              <a:rPr lang="en-US" sz="4000" dirty="0" smtClean="0">
                <a:latin typeface="Calibri" pitchFamily="34" charset="0"/>
              </a:rPr>
              <a:t>Authority of Family to Refuse Organ Donation </a:t>
            </a:r>
            <a:endParaRPr lang="en-GB" sz="4000" dirty="0">
              <a:latin typeface="Calibri"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57</TotalTime>
  <Words>798</Words>
  <Application>Microsoft Office PowerPoint</Application>
  <PresentationFormat>On-screen Show (4:3)</PresentationFormat>
  <Paragraphs>38</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Calibri</vt:lpstr>
      <vt:lpstr>Lucida Sans Unicode</vt:lpstr>
      <vt:lpstr>Times New Roman</vt:lpstr>
      <vt:lpstr>Verdana</vt:lpstr>
      <vt:lpstr>Wingdings 2</vt:lpstr>
      <vt:lpstr>Wingdings 3</vt:lpstr>
      <vt:lpstr>Concourse</vt:lpstr>
      <vt:lpstr>Organ Donation Consent / Authorisation in HTA  (Scotland) 2006</vt:lpstr>
      <vt:lpstr>Current  Organ Donation Legislation U.K.</vt:lpstr>
      <vt:lpstr>Human Tissue (Scotland) Act 2006</vt:lpstr>
      <vt:lpstr>Authorisation to Remove Tissues</vt:lpstr>
      <vt:lpstr> Human Tissue (Scotland) Act 2006 </vt:lpstr>
      <vt:lpstr>Withdrawal of Authorisation</vt:lpstr>
      <vt:lpstr>Authorisation to Proceed</vt:lpstr>
      <vt:lpstr>The Nearest Relative </vt:lpstr>
      <vt:lpstr>Authority of Family to Refuse Organ Donation </vt:lpstr>
      <vt:lpstr>Questions and Thoughts  ?</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 Donation Consent / Authorisation in HTA ( Scotland) 2006</dc:title>
  <dc:creator>Neades, Barbara</dc:creator>
  <cp:lastModifiedBy>Neades, Barbara</cp:lastModifiedBy>
  <cp:revision>11</cp:revision>
  <dcterms:created xsi:type="dcterms:W3CDTF">2014-01-28T16:08:36Z</dcterms:created>
  <dcterms:modified xsi:type="dcterms:W3CDTF">2015-03-31T08:09:00Z</dcterms:modified>
</cp:coreProperties>
</file>