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2" r:id="rId6"/>
    <p:sldId id="258" r:id="rId7"/>
    <p:sldId id="271" r:id="rId8"/>
    <p:sldId id="274" r:id="rId9"/>
    <p:sldId id="275" r:id="rId10"/>
    <p:sldId id="272" r:id="rId11"/>
    <p:sldId id="273" r:id="rId12"/>
    <p:sldId id="260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358" autoAdjust="0"/>
  </p:normalViewPr>
  <p:slideViewPr>
    <p:cSldViewPr>
      <p:cViewPr varScale="1">
        <p:scale>
          <a:sx n="53" d="100"/>
          <a:sy n="53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E7738-CA1D-477E-B28B-153AE64756CB}" type="datetimeFigureOut">
              <a:rPr lang="en-GB" smtClean="0"/>
              <a:t>27/08/2013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B6BC5-09CD-4BA0-8835-AA3191164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58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B6BC5-09CD-4BA0-8835-AA3191164C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650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Feedback from students mostly</a:t>
            </a:r>
            <a:r>
              <a:rPr lang="en-GB" baseline="0" dirty="0" smtClean="0"/>
              <a:t> from focus groups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Run by Elaine </a:t>
            </a:r>
            <a:r>
              <a:rPr lang="en-GB" baseline="0" dirty="0" err="1" smtClean="0"/>
              <a:t>Mowat</a:t>
            </a:r>
            <a:r>
              <a:rPr lang="en-GB" baseline="0" dirty="0" smtClean="0"/>
              <a:t> from office of VP: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dirty="0" smtClean="0"/>
              <a:t>I ran first one as Elaine was ill and didn’t get detailed feedback as the students knew that I knew</a:t>
            </a:r>
            <a:r>
              <a:rPr lang="en-GB" baseline="0" dirty="0" smtClean="0"/>
              <a:t> how the audio feedback worked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baseline="0" dirty="0" smtClean="0"/>
              <a:t>Elaine brilliant at getting students to discuss and explain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baseline="0" dirty="0" smtClean="0"/>
              <a:t>Good attendance – maybe because I provide refreshments??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 smtClean="0"/>
              <a:t>Feedback also given (unprompted) on module questionnaires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 smtClean="0"/>
              <a:t>This year, in first year option (ELE07106) which I don’t give audio feedback for due to lack of time, one student wrote on his module questionnaire that the worst thing about the module was no audio feedback!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 smtClean="0"/>
              <a:t>I realised when preparing the example audio feedback slides that what is missing is emphasis and my tone of voice.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B6BC5-09CD-4BA0-8835-AA3191164CC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56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in 2011/2012 I started returning the scripts to the students and most then listened to their audio file again, with the script in from of them.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I want</a:t>
            </a:r>
            <a:r>
              <a:rPr lang="en-GB" baseline="0" dirty="0" smtClean="0"/>
              <a:t> to try and analyse the exam scripts from ELE08102, which includes material from tests 1 and 2, and see whether there is evidence of improvement in students performance.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Audio is time-consuming but so long as it is appreciated by the students I will find the time – extra time on WAM???!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B6BC5-09CD-4BA0-8835-AA3191164CC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72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Colleague</a:t>
            </a:r>
            <a:r>
              <a:rPr lang="en-GB" baseline="0" dirty="0" smtClean="0"/>
              <a:t> had used audio when marking projects – I was sceptical re use for Maths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All</a:t>
            </a:r>
            <a:r>
              <a:rPr lang="en-GB" baseline="0" dirty="0" smtClean="0"/>
              <a:t> maths assessments are class test and I give extensive feedback on scripts as written pieces of maths so not sure what audio will add.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B6BC5-09CD-4BA0-8835-AA3191164C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85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After</a:t>
            </a:r>
            <a:r>
              <a:rPr lang="en-GB" baseline="0" dirty="0" smtClean="0"/>
              <a:t> first trial decided to have an opening sentence summarising the work, as marks were deliberately not revealed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Wanted consistency hence the scheme above.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Students only told that excellent is 80% and above and that the word “poor” indicates a fail.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B6BC5-09CD-4BA0-8835-AA3191164CC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66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First 2 years VLE was WebCT</a:t>
            </a:r>
            <a:r>
              <a:rPr lang="en-GB" baseline="0" dirty="0" smtClean="0"/>
              <a:t> – uploading painfully slow (batches of 10) and changing permissions slow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Last year moved to Moodle – uploading better but permissions have to be set per folder not per file so uploading first file is slow but rest quick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B6BC5-09CD-4BA0-8835-AA3191164CC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48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Timings for using WebCT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Got quicker at uploading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Setting</a:t>
            </a:r>
            <a:r>
              <a:rPr lang="en-GB" baseline="0" dirty="0" smtClean="0"/>
              <a:t> privileges quicker in 11/12 as I taught whole cohort in each case (Ann had retired) and had my files labelled in the same order that the students appeared on the module list in WebCT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B6BC5-09CD-4BA0-8835-AA3191164CC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433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Audio feedback is a section.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B6BC5-09CD-4BA0-8835-AA3191164CC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24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Module team see entire list of student</a:t>
            </a:r>
            <a:r>
              <a:rPr lang="en-GB" baseline="0" dirty="0" smtClean="0"/>
              <a:t> folders – numbering (Student 1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) required by group-grouping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Each individual student sees only their own 3 (in this case) audio files in their folder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Viewing as a student nothing is seen as there is no group for a generic student and no folder or feedback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B6BC5-09CD-4BA0-8835-AA3191164CC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58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Audio</a:t>
            </a:r>
            <a:r>
              <a:rPr lang="en-GB" baseline="0" dirty="0" smtClean="0"/>
              <a:t> for: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dirty="0" smtClean="0"/>
              <a:t>Test 1 – Complex </a:t>
            </a:r>
            <a:r>
              <a:rPr lang="en-GB" dirty="0" err="1" smtClean="0"/>
              <a:t>Nos</a:t>
            </a:r>
            <a:endParaRPr lang="en-GB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GB" dirty="0" smtClean="0"/>
              <a:t>Test 3 – Calculus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dirty="0" smtClean="0"/>
              <a:t>Test 4 – Vectors and Stats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dirty="0" smtClean="0"/>
              <a:t>No</a:t>
            </a:r>
            <a:r>
              <a:rPr lang="en-GB" baseline="0" dirty="0" smtClean="0"/>
              <a:t> audio for Test 2 (Walter) as it is marked on-line on completion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 smtClean="0"/>
              <a:t>Test 4 runs in week 13 so included each student’s mark as the final sentence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B6BC5-09CD-4BA0-8835-AA3191164CC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8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Audio</a:t>
            </a:r>
            <a:r>
              <a:rPr lang="en-GB" baseline="0" dirty="0" smtClean="0"/>
              <a:t> for: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dirty="0" smtClean="0"/>
              <a:t>Test 1 – Matrices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dirty="0" smtClean="0"/>
              <a:t>Test 2 – Hyperbolic functions and Partial Differentiation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dirty="0" smtClean="0"/>
              <a:t>Test 3 – Derive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dirty="0" smtClean="0"/>
              <a:t>Shorter files for Test 3 as this is a software package and it is not always obvious</a:t>
            </a:r>
            <a:r>
              <a:rPr lang="en-GB" baseline="0" dirty="0" smtClean="0"/>
              <a:t> why the student has an incorrect answer.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 smtClean="0"/>
              <a:t>Comment “Please do not leave tutorials early” </a:t>
            </a:r>
            <a:r>
              <a:rPr lang="en-GB" baseline="0" smtClean="0"/>
              <a:t>included for </a:t>
            </a:r>
            <a:r>
              <a:rPr lang="en-GB" baseline="0" dirty="0" smtClean="0"/>
              <a:t>any student who had failed the test and who I had already spoken to about leaving tutorials early!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B6BC5-09CD-4BA0-8835-AA3191164CC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02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DB11-1234-4BCA-BEC2-E12273B6740E}" type="datetimeFigureOut">
              <a:rPr lang="en-GB" smtClean="0"/>
              <a:t>27/08/2013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538-B0CC-486E-882F-DCFAE59A9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376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DB11-1234-4BCA-BEC2-E12273B6740E}" type="datetimeFigureOut">
              <a:rPr lang="en-GB" smtClean="0"/>
              <a:t>27/08/2013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538-B0CC-486E-882F-DCFAE59A9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69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DB11-1234-4BCA-BEC2-E12273B6740E}" type="datetimeFigureOut">
              <a:rPr lang="en-GB" smtClean="0"/>
              <a:t>27/08/2013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538-B0CC-486E-882F-DCFAE59A9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83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DB11-1234-4BCA-BEC2-E12273B6740E}" type="datetimeFigureOut">
              <a:rPr lang="en-GB" smtClean="0"/>
              <a:t>27/08/2013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538-B0CC-486E-882F-DCFAE59A9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09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DB11-1234-4BCA-BEC2-E12273B6740E}" type="datetimeFigureOut">
              <a:rPr lang="en-GB" smtClean="0"/>
              <a:t>27/08/2013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538-B0CC-486E-882F-DCFAE59A9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DB11-1234-4BCA-BEC2-E12273B6740E}" type="datetimeFigureOut">
              <a:rPr lang="en-GB" smtClean="0"/>
              <a:t>27/08/2013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538-B0CC-486E-882F-DCFAE59A9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36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DB11-1234-4BCA-BEC2-E12273B6740E}" type="datetimeFigureOut">
              <a:rPr lang="en-GB" smtClean="0"/>
              <a:t>27/08/2013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538-B0CC-486E-882F-DCFAE59A9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30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DB11-1234-4BCA-BEC2-E12273B6740E}" type="datetimeFigureOut">
              <a:rPr lang="en-GB" smtClean="0"/>
              <a:t>27/08/2013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538-B0CC-486E-882F-DCFAE59A9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77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DB11-1234-4BCA-BEC2-E12273B6740E}" type="datetimeFigureOut">
              <a:rPr lang="en-GB" smtClean="0"/>
              <a:t>27/08/2013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538-B0CC-486E-882F-DCFAE59A9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8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DB11-1234-4BCA-BEC2-E12273B6740E}" type="datetimeFigureOut">
              <a:rPr lang="en-GB" smtClean="0"/>
              <a:t>27/08/2013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538-B0CC-486E-882F-DCFAE59A9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88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DB11-1234-4BCA-BEC2-E12273B6740E}" type="datetimeFigureOut">
              <a:rPr lang="en-GB" smtClean="0"/>
              <a:t>27/08/2013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538-B0CC-486E-882F-DCFAE59A9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02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5DB11-1234-4BCA-BEC2-E12273B6740E}" type="datetimeFigureOut">
              <a:rPr lang="en-GB" smtClean="0"/>
              <a:t>27/08/2013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D4538-B0CC-486E-882F-DCFAE59A9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33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Audio Feedback: it’s good and it works!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Kate Durkacz</a:t>
            </a:r>
          </a:p>
          <a:p>
            <a:r>
              <a:rPr lang="en-GB" dirty="0" smtClean="0"/>
              <a:t>Edinburgh Napier University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71" y="230181"/>
            <a:ext cx="2086808" cy="6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71" y="230181"/>
            <a:ext cx="2086808" cy="636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476672"/>
            <a:ext cx="842493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Example Audio Feedback</a:t>
            </a: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(ELE07102)</a:t>
            </a:r>
          </a:p>
          <a:p>
            <a:pPr algn="ctr"/>
            <a:endParaRPr lang="en-GB" sz="1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1908346"/>
            <a:ext cx="68389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47" y="1683875"/>
            <a:ext cx="7362825" cy="461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08571"/>
            <a:ext cx="2086808" cy="636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106" y="332656"/>
            <a:ext cx="842493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Example Audio Feedback</a:t>
            </a: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(ELE08102)</a:t>
            </a:r>
          </a:p>
          <a:p>
            <a:pPr algn="ctr"/>
            <a:endParaRPr lang="en-GB" sz="11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89518"/>
            <a:ext cx="8748464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Arial" pitchFamily="34" charset="0"/>
                <a:cs typeface="Arial" pitchFamily="34" charset="0"/>
              </a:rPr>
              <a:t>F</a:t>
            </a:r>
            <a:r>
              <a:rPr lang="en-GB" sz="4000" dirty="0" smtClean="0">
                <a:latin typeface="Arial" pitchFamily="34" charset="0"/>
                <a:cs typeface="Arial" pitchFamily="34" charset="0"/>
              </a:rPr>
              <a:t>eedback from students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Liked lecturer’s voice summarising performance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Audio feedback helpful and good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Audio feedback was something different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Audio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feedback personal and private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Audio was more memorable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“It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may only be 30 seconds long but that can make a massive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difference”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“You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can listen more than once, ideally with your script in front of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you”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“It’s good and </a:t>
            </a:r>
            <a:r>
              <a:rPr lang="en-GB" sz="2400" smtClean="0">
                <a:latin typeface="Arial" pitchFamily="34" charset="0"/>
                <a:cs typeface="Arial" pitchFamily="34" charset="0"/>
              </a:rPr>
              <a:t>it works”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71" y="230181"/>
            <a:ext cx="2086808" cy="6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CONCLUSIONS</a:t>
            </a:r>
          </a:p>
          <a:p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Audio feedback has a powerful impact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Audio feedback more memorable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Audio feedback more useful if the script is returned as well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It is more personal and means more to the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students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Time-consuming to provide audio feedback.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Students enthusiastic reception makes it </a:t>
            </a:r>
          </a:p>
          <a:p>
            <a:pPr>
              <a:spcAft>
                <a:spcPts val="1200"/>
              </a:spcAft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   worthwhile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71" y="230181"/>
            <a:ext cx="2086808" cy="6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20688"/>
            <a:ext cx="67687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OVERVIEW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Method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Practicalities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Example audio feedback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Feedback from students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71" y="230181"/>
            <a:ext cx="2086808" cy="6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METHOD</a:t>
            </a:r>
          </a:p>
          <a:p>
            <a:pPr algn="ctr"/>
            <a:endParaRPr lang="en-GB" sz="40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Write text summarising each student’s performance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4996"/>
            <a:ext cx="5611915" cy="3524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71" y="230181"/>
            <a:ext cx="2086808" cy="6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METHOD</a:t>
            </a:r>
          </a:p>
          <a:p>
            <a:pPr algn="ctr"/>
            <a:endParaRPr lang="en-GB" sz="40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Record digital MP3 file using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Sony</a:t>
            </a:r>
            <a:r>
              <a:rPr lang="en-GB" sz="3200" baseline="30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MP3 IC recorder (ICD-UX200)</a:t>
            </a:r>
          </a:p>
          <a:p>
            <a:pPr marL="571500" indent="-571500">
              <a:buFont typeface="Arial" pitchFamily="34" charset="0"/>
              <a:buChar char="•"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200" dirty="0" smtClean="0">
                <a:latin typeface="Arial" pitchFamily="34" charset="0"/>
                <a:cs typeface="Arial" pitchFamily="34" charset="0"/>
              </a:rPr>
              <a:t>(Picture courtesy of e-bay)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96952"/>
            <a:ext cx="1385461" cy="3253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71" y="230181"/>
            <a:ext cx="2086808" cy="6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METHOD</a:t>
            </a:r>
          </a:p>
          <a:p>
            <a:pPr algn="ctr"/>
            <a:endParaRPr lang="en-GB" sz="40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Upload files to PC via USB connection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Check and re-label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Upload to VLE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Selectively release each file 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71" y="230181"/>
            <a:ext cx="2086808" cy="6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92993"/>
              </p:ext>
            </p:extLst>
          </p:nvPr>
        </p:nvGraphicFramePr>
        <p:xfrm>
          <a:off x="755576" y="1340768"/>
          <a:ext cx="7848872" cy="524013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88232"/>
                <a:gridCol w="2830919"/>
                <a:gridCol w="2929721"/>
              </a:tblGrid>
              <a:tr h="94245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ACTIVITY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TIME REQUIRED</a:t>
                      </a:r>
                    </a:p>
                    <a:p>
                      <a:pPr algn="ctr"/>
                      <a:r>
                        <a:rPr lang="en-GB" sz="1800" dirty="0" smtClean="0"/>
                        <a:t>(2010/2011)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TIME REQUIRED</a:t>
                      </a:r>
                    </a:p>
                    <a:p>
                      <a:pPr algn="ctr"/>
                      <a:r>
                        <a:rPr lang="en-GB" sz="1800" dirty="0" smtClean="0"/>
                        <a:t>(2011/2012)</a:t>
                      </a:r>
                    </a:p>
                    <a:p>
                      <a:pPr algn="ctr"/>
                      <a:endParaRPr lang="en-GB" sz="1800" dirty="0"/>
                    </a:p>
                  </a:txBody>
                  <a:tcPr/>
                </a:tc>
              </a:tr>
              <a:tr h="39522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Writing time per student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 mins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 mins</a:t>
                      </a:r>
                      <a:endParaRPr lang="en-GB" sz="2000" dirty="0"/>
                    </a:p>
                  </a:txBody>
                  <a:tcPr/>
                </a:tc>
              </a:tr>
              <a:tr h="39522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Recording time per student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 mins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 mins</a:t>
                      </a:r>
                      <a:endParaRPr lang="en-GB" sz="2000" dirty="0"/>
                    </a:p>
                  </a:txBody>
                  <a:tcPr/>
                </a:tc>
              </a:tr>
              <a:tr h="39522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Uploading to PC per file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/>
                        <a:t>2 mins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 mins</a:t>
                      </a:r>
                      <a:endParaRPr lang="en-GB" sz="2000" dirty="0"/>
                    </a:p>
                  </a:txBody>
                  <a:tcPr/>
                </a:tc>
              </a:tr>
              <a:tr h="39522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Uploading to VLE per 10 files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 mins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 mins</a:t>
                      </a:r>
                      <a:endParaRPr lang="en-GB" sz="2000" dirty="0"/>
                    </a:p>
                  </a:txBody>
                  <a:tcPr/>
                </a:tc>
              </a:tr>
              <a:tr h="395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Setting viewing privileges per </a:t>
                      </a:r>
                      <a:r>
                        <a:rPr lang="en-GB" sz="2000" baseline="0" dirty="0" smtClean="0"/>
                        <a:t> file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2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1 mins</a:t>
                      </a:r>
                    </a:p>
                  </a:txBody>
                  <a:tcPr/>
                </a:tc>
              </a:tr>
              <a:tr h="39522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Total Time (</a:t>
                      </a:r>
                      <a:r>
                        <a:rPr lang="en-GB" sz="2000" dirty="0" err="1" smtClean="0"/>
                        <a:t>yr</a:t>
                      </a:r>
                      <a:r>
                        <a:rPr lang="en-GB" sz="2000" dirty="0" smtClean="0"/>
                        <a:t> 1)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315 mins (30 students)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510 mins (60 students)</a:t>
                      </a:r>
                      <a:endParaRPr lang="en-GB" sz="2000" dirty="0"/>
                    </a:p>
                  </a:txBody>
                  <a:tcPr/>
                </a:tc>
              </a:tr>
              <a:tr h="39522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Total Time (</a:t>
                      </a:r>
                      <a:r>
                        <a:rPr lang="en-GB" sz="2000" dirty="0" err="1" smtClean="0"/>
                        <a:t>yr</a:t>
                      </a:r>
                      <a:r>
                        <a:rPr lang="en-GB" sz="2000" dirty="0" smtClean="0"/>
                        <a:t> 2)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235 mins (22 students)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460 mins (54 students)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71" y="230181"/>
            <a:ext cx="2086808" cy="636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PRACTICALITIES: Timings</a:t>
            </a:r>
          </a:p>
        </p:txBody>
      </p:sp>
    </p:spTree>
    <p:extLst>
      <p:ext uri="{BB962C8B-B14F-4D97-AF65-F5344CB8AC3E}">
        <p14:creationId xmlns:p14="http://schemas.microsoft.com/office/powerpoint/2010/main" val="29323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53" y="332655"/>
            <a:ext cx="84249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PRACTICALITIES</a:t>
            </a:r>
          </a:p>
          <a:p>
            <a:pPr algn="ctr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In 10/11 and 11/12 the VLE was WebCT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In 12/13 moved to Moodle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Upload to VLE simplified – each student has their own folder in module space in Moodle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Selective release initially more time-consuming as each student has to have their own group and grouping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71" y="230181"/>
            <a:ext cx="2086808" cy="6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268760"/>
            <a:ext cx="6029231" cy="483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853" y="332655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PRACTICALITIES</a:t>
            </a:r>
            <a:endParaRPr lang="en-GB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71" y="230181"/>
            <a:ext cx="2086808" cy="6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57" y="1196752"/>
            <a:ext cx="705824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4" y="3654646"/>
            <a:ext cx="3658616" cy="258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80" y="3933056"/>
            <a:ext cx="3898007" cy="258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3511" y="228979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PRACTICALITIES</a:t>
            </a:r>
            <a:endParaRPr lang="en-GB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71" y="221267"/>
            <a:ext cx="2086808" cy="6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12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926</Words>
  <Application>Microsoft Office PowerPoint</Application>
  <PresentationFormat>On-screen Show (4:3)</PresentationFormat>
  <Paragraphs>135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Audio Feedback: it’s good and it works!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Edinburgh Napier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Feedback for Maths Tests</dc:title>
  <dc:creator>Durkacz, Kate</dc:creator>
  <cp:lastModifiedBy>Durkacz, Kate</cp:lastModifiedBy>
  <cp:revision>20</cp:revision>
  <dcterms:created xsi:type="dcterms:W3CDTF">2012-03-13T14:24:36Z</dcterms:created>
  <dcterms:modified xsi:type="dcterms:W3CDTF">2013-08-27T10:00:08Z</dcterms:modified>
</cp:coreProperties>
</file>