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495" r:id="rId3"/>
    <p:sldId id="497" r:id="rId4"/>
    <p:sldId id="498" r:id="rId5"/>
    <p:sldId id="499" r:id="rId6"/>
    <p:sldId id="500" r:id="rId7"/>
    <p:sldId id="50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BE0F34"/>
    <a:srgbClr val="D31145"/>
    <a:srgbClr val="C41E3A"/>
    <a:srgbClr val="CC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875" autoAdjust="0"/>
    <p:restoredTop sz="94698" autoAdjust="0"/>
  </p:normalViewPr>
  <p:slideViewPr>
    <p:cSldViewPr snapToGrid="0" showGuides="1">
      <p:cViewPr varScale="1">
        <p:scale>
          <a:sx n="113" d="100"/>
          <a:sy n="113" d="100"/>
        </p:scale>
        <p:origin x="-2232" y="-108"/>
      </p:cViewPr>
      <p:guideLst>
        <p:guide orient="horz" pos="2851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J:\Staff%20Conference%202013\Usage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Tri 1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Moodle Discussion Forum</c:v>
                </c:pt>
                <c:pt idx="2">
                  <c:v>Pencast</c:v>
                </c:pt>
                <c:pt idx="3">
                  <c:v>Podcasts</c:v>
                </c:pt>
                <c:pt idx="4">
                  <c:v>None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0.94199999999999995</c:v>
                </c:pt>
                <c:pt idx="1">
                  <c:v>0.77400000000000002</c:v>
                </c:pt>
                <c:pt idx="2">
                  <c:v>0.45299999999999996</c:v>
                </c:pt>
                <c:pt idx="3">
                  <c:v>0.79599999999999993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Tri 2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Moodle Discussion Forum</c:v>
                </c:pt>
                <c:pt idx="2">
                  <c:v>Pencast</c:v>
                </c:pt>
                <c:pt idx="3">
                  <c:v>Podcasts</c:v>
                </c:pt>
                <c:pt idx="4">
                  <c:v>None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0.82900000000000007</c:v>
                </c:pt>
                <c:pt idx="1">
                  <c:v>0.22899999999999998</c:v>
                </c:pt>
                <c:pt idx="2">
                  <c:v>0.75700000000000001</c:v>
                </c:pt>
                <c:pt idx="3">
                  <c:v>0.8859999999999999</c:v>
                </c:pt>
                <c:pt idx="4">
                  <c:v>2.8999999999999998E-2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1019520"/>
        <c:axId val="91021312"/>
      </c:barChart>
      <c:catAx>
        <c:axId val="91019520"/>
        <c:scaling>
          <c:orientation val="minMax"/>
        </c:scaling>
        <c:delete val="0"/>
        <c:axPos val="b"/>
        <c:majorTickMark val="out"/>
        <c:minorTickMark val="none"/>
        <c:tickLblPos val="nextTo"/>
        <c:crossAx val="91021312"/>
        <c:crosses val="autoZero"/>
        <c:auto val="1"/>
        <c:lblAlgn val="ctr"/>
        <c:lblOffset val="100"/>
        <c:noMultiLvlLbl val="0"/>
      </c:catAx>
      <c:valAx>
        <c:axId val="910213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10195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303571093041859/" TargetMode="External"/><Relationship Id="rId2" Type="http://schemas.openxmlformats.org/officeDocument/2006/relationships/hyperlink" Target="http://enubmclectures.podbean.com/" TargetMode="External"/><Relationship Id="rId1" Type="http://schemas.openxmlformats.org/officeDocument/2006/relationships/hyperlink" Target="http://moodle.napier.ac.uk/course/view.php?id=14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167306-40A2-4D27-94AD-4115544AD3B3}" type="doc">
      <dgm:prSet loTypeId="urn:microsoft.com/office/officeart/2005/8/layout/radial6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D04F3CE7-497B-4BE6-95E9-67CF3F59EE8E}">
      <dgm:prSet phldrT="[Text]"/>
      <dgm:spPr/>
      <dgm:t>
        <a:bodyPr/>
        <a:lstStyle/>
        <a:p>
          <a:r>
            <a:rPr lang="en-GB" dirty="0" smtClean="0"/>
            <a:t>Lectures &amp; Tutorials</a:t>
          </a:r>
          <a:endParaRPr lang="en-GB" dirty="0"/>
        </a:p>
      </dgm:t>
    </dgm:pt>
    <dgm:pt modelId="{935A8990-0B3F-44B2-A0C7-49B4CB9D5672}" type="parTrans" cxnId="{4BF44B90-7E14-4D9F-9D93-D739B8583AA9}">
      <dgm:prSet/>
      <dgm:spPr/>
      <dgm:t>
        <a:bodyPr/>
        <a:lstStyle/>
        <a:p>
          <a:endParaRPr lang="en-GB"/>
        </a:p>
      </dgm:t>
    </dgm:pt>
    <dgm:pt modelId="{7E9D3B30-2A11-4656-8EA5-EB7C12076F06}" type="sibTrans" cxnId="{4BF44B90-7E14-4D9F-9D93-D739B8583AA9}">
      <dgm:prSet/>
      <dgm:spPr/>
      <dgm:t>
        <a:bodyPr/>
        <a:lstStyle/>
        <a:p>
          <a:endParaRPr lang="en-GB"/>
        </a:p>
      </dgm:t>
    </dgm:pt>
    <dgm:pt modelId="{5C0CF127-F6C4-4609-A1FC-D3B9DA0ECE99}">
      <dgm:prSet phldrT="[Text]"/>
      <dgm:spPr>
        <a:solidFill>
          <a:schemeClr val="accent1">
            <a:lumMod val="25000"/>
          </a:schemeClr>
        </a:solidFill>
      </dgm:spPr>
      <dgm:t>
        <a:bodyPr/>
        <a:lstStyle/>
        <a:p>
          <a:r>
            <a:rPr lang="en-GB" dirty="0" smtClean="0"/>
            <a:t>Discussion Boards</a:t>
          </a:r>
          <a:endParaRPr lang="en-GB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00F74BE2-7304-4D74-AB0A-71DBD0F10082}" type="parTrans" cxnId="{279537A2-5EC7-4B6D-A5EC-C3D15E5BEFDC}">
      <dgm:prSet/>
      <dgm:spPr/>
      <dgm:t>
        <a:bodyPr/>
        <a:lstStyle/>
        <a:p>
          <a:endParaRPr lang="en-GB"/>
        </a:p>
      </dgm:t>
    </dgm:pt>
    <dgm:pt modelId="{14321D15-ACDB-4810-A368-72C0F6C698CC}" type="sibTrans" cxnId="{279537A2-5EC7-4B6D-A5EC-C3D15E5BEFDC}">
      <dgm:prSet/>
      <dgm:spPr/>
      <dgm:t>
        <a:bodyPr/>
        <a:lstStyle/>
        <a:p>
          <a:endParaRPr lang="en-GB"/>
        </a:p>
      </dgm:t>
    </dgm:pt>
    <dgm:pt modelId="{8E7264C9-9A12-4293-8B85-9CD6D295CC52}">
      <dgm:prSet phldrT="[Text]"/>
      <dgm:spPr>
        <a:solidFill>
          <a:srgbClr val="CC3300"/>
        </a:solidFill>
      </dgm:spPr>
      <dgm:t>
        <a:bodyPr/>
        <a:lstStyle/>
        <a:p>
          <a:r>
            <a:rPr lang="en-GB" dirty="0" smtClean="0"/>
            <a:t>Podcasts</a:t>
          </a:r>
          <a:endParaRPr lang="en-GB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/>
          </dgm14:cNvPr>
        </a:ext>
      </dgm:extLst>
    </dgm:pt>
    <dgm:pt modelId="{9C70FE96-7DA7-430E-B807-B85A7F561F84}" type="parTrans" cxnId="{52A4D21D-0898-4147-80BE-D05BB8FF7A5B}">
      <dgm:prSet/>
      <dgm:spPr/>
      <dgm:t>
        <a:bodyPr/>
        <a:lstStyle/>
        <a:p>
          <a:endParaRPr lang="en-GB"/>
        </a:p>
      </dgm:t>
    </dgm:pt>
    <dgm:pt modelId="{C97F2E98-79C3-47C6-8C8F-7FED225B92CE}" type="sibTrans" cxnId="{52A4D21D-0898-4147-80BE-D05BB8FF7A5B}">
      <dgm:prSet/>
      <dgm:spPr/>
      <dgm:t>
        <a:bodyPr/>
        <a:lstStyle/>
        <a:p>
          <a:endParaRPr lang="en-GB"/>
        </a:p>
      </dgm:t>
    </dgm:pt>
    <dgm:pt modelId="{5DE5AFDE-AAA8-4422-8F50-8E0BC83CB857}">
      <dgm:prSet phldrT="[Text]"/>
      <dgm:spPr>
        <a:solidFill>
          <a:srgbClr val="BE0F34"/>
        </a:solidFill>
      </dgm:spPr>
      <dgm:t>
        <a:bodyPr/>
        <a:lstStyle/>
        <a:p>
          <a:r>
            <a:rPr lang="en-GB" dirty="0" smtClean="0"/>
            <a:t>Facebook</a:t>
          </a:r>
          <a:endParaRPr lang="en-GB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/>
          </dgm14:cNvPr>
        </a:ext>
      </dgm:extLst>
    </dgm:pt>
    <dgm:pt modelId="{0B13ACF9-0694-4BD1-9C07-24C7A265BC43}" type="parTrans" cxnId="{0E9D3E75-B08C-427E-BD58-36243672B842}">
      <dgm:prSet/>
      <dgm:spPr/>
      <dgm:t>
        <a:bodyPr/>
        <a:lstStyle/>
        <a:p>
          <a:endParaRPr lang="en-GB"/>
        </a:p>
      </dgm:t>
    </dgm:pt>
    <dgm:pt modelId="{E6AE49D7-38BD-4A63-81D6-09217EDD5B87}" type="sibTrans" cxnId="{0E9D3E75-B08C-427E-BD58-36243672B842}">
      <dgm:prSet/>
      <dgm:spPr/>
      <dgm:t>
        <a:bodyPr/>
        <a:lstStyle/>
        <a:p>
          <a:endParaRPr lang="en-GB"/>
        </a:p>
      </dgm:t>
    </dgm:pt>
    <dgm:pt modelId="{418F6815-4935-4BCE-B56B-11CFD1B6AD96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GB" dirty="0" smtClean="0"/>
            <a:t>Moodle</a:t>
          </a:r>
          <a:endParaRPr lang="en-GB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6F9F5602-B585-4B7A-B600-42F4C0464C4D}" type="parTrans" cxnId="{F32DDAB8-3C78-46F6-98EF-936514462432}">
      <dgm:prSet/>
      <dgm:spPr/>
      <dgm:t>
        <a:bodyPr/>
        <a:lstStyle/>
        <a:p>
          <a:endParaRPr lang="en-GB"/>
        </a:p>
      </dgm:t>
    </dgm:pt>
    <dgm:pt modelId="{38ED486B-D60A-4DCA-8421-04FAD28C5FD5}" type="sibTrans" cxnId="{F32DDAB8-3C78-46F6-98EF-936514462432}">
      <dgm:prSet/>
      <dgm:spPr/>
      <dgm:t>
        <a:bodyPr/>
        <a:lstStyle/>
        <a:p>
          <a:endParaRPr lang="en-GB"/>
        </a:p>
      </dgm:t>
    </dgm:pt>
    <dgm:pt modelId="{F1AE6F3D-1FAA-4C47-BBD8-A67019624B4F}" type="pres">
      <dgm:prSet presAssocID="{2B167306-40A2-4D27-94AD-4115544AD3B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F8E398E-F4EA-467C-8851-277B6F8A8094}" type="pres">
      <dgm:prSet presAssocID="{D04F3CE7-497B-4BE6-95E9-67CF3F59EE8E}" presName="centerShape" presStyleLbl="node0" presStyleIdx="0" presStyleCnt="1"/>
      <dgm:spPr/>
      <dgm:t>
        <a:bodyPr/>
        <a:lstStyle/>
        <a:p>
          <a:endParaRPr lang="en-GB"/>
        </a:p>
      </dgm:t>
    </dgm:pt>
    <dgm:pt modelId="{51B8E79E-DBEE-48D7-A9E8-CE44656D91C2}" type="pres">
      <dgm:prSet presAssocID="{5C0CF127-F6C4-4609-A1FC-D3B9DA0ECE9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180A5C-1E7B-41F5-90E7-2BB463F9F7F5}" type="pres">
      <dgm:prSet presAssocID="{5C0CF127-F6C4-4609-A1FC-D3B9DA0ECE99}" presName="dummy" presStyleCnt="0"/>
      <dgm:spPr/>
    </dgm:pt>
    <dgm:pt modelId="{3A5A7DA4-3D1D-49C9-95DB-2783652622B7}" type="pres">
      <dgm:prSet presAssocID="{14321D15-ACDB-4810-A368-72C0F6C698CC}" presName="sibTrans" presStyleLbl="sibTrans2D1" presStyleIdx="0" presStyleCnt="4"/>
      <dgm:spPr/>
      <dgm:t>
        <a:bodyPr/>
        <a:lstStyle/>
        <a:p>
          <a:endParaRPr lang="en-GB"/>
        </a:p>
      </dgm:t>
    </dgm:pt>
    <dgm:pt modelId="{410099AF-6975-43FE-B185-E37CD5D72CF5}" type="pres">
      <dgm:prSet presAssocID="{8E7264C9-9A12-4293-8B85-9CD6D295CC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72FB1-A56E-439B-980C-740BA5DD2AD3}" type="pres">
      <dgm:prSet presAssocID="{8E7264C9-9A12-4293-8B85-9CD6D295CC52}" presName="dummy" presStyleCnt="0"/>
      <dgm:spPr/>
    </dgm:pt>
    <dgm:pt modelId="{57838013-EA7D-4C35-A452-77E40513EAB0}" type="pres">
      <dgm:prSet presAssocID="{C97F2E98-79C3-47C6-8C8F-7FED225B92CE}" presName="sibTrans" presStyleLbl="sibTrans2D1" presStyleIdx="1" presStyleCnt="4"/>
      <dgm:spPr/>
      <dgm:t>
        <a:bodyPr/>
        <a:lstStyle/>
        <a:p>
          <a:endParaRPr lang="en-GB"/>
        </a:p>
      </dgm:t>
    </dgm:pt>
    <dgm:pt modelId="{729C76B6-FBA5-4735-93AB-25B68962C3BF}" type="pres">
      <dgm:prSet presAssocID="{5DE5AFDE-AAA8-4422-8F50-8E0BC83CB85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DF7C7A-ECE2-47D7-A9EC-44CF6E670AEB}" type="pres">
      <dgm:prSet presAssocID="{5DE5AFDE-AAA8-4422-8F50-8E0BC83CB857}" presName="dummy" presStyleCnt="0"/>
      <dgm:spPr/>
    </dgm:pt>
    <dgm:pt modelId="{B79A9BE1-5FD2-4896-8FB8-39BEEA7320A7}" type="pres">
      <dgm:prSet presAssocID="{E6AE49D7-38BD-4A63-81D6-09217EDD5B87}" presName="sibTrans" presStyleLbl="sibTrans2D1" presStyleIdx="2" presStyleCnt="4"/>
      <dgm:spPr/>
      <dgm:t>
        <a:bodyPr/>
        <a:lstStyle/>
        <a:p>
          <a:endParaRPr lang="en-GB"/>
        </a:p>
      </dgm:t>
    </dgm:pt>
    <dgm:pt modelId="{BCAD3D98-D33A-4C9F-B1E6-A911729962FD}" type="pres">
      <dgm:prSet presAssocID="{418F6815-4935-4BCE-B56B-11CFD1B6AD9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74C1D6-0E7E-4923-A2F7-E59EE3F59C65}" type="pres">
      <dgm:prSet presAssocID="{418F6815-4935-4BCE-B56B-11CFD1B6AD96}" presName="dummy" presStyleCnt="0"/>
      <dgm:spPr/>
    </dgm:pt>
    <dgm:pt modelId="{40B1AC91-4235-466A-844C-879CC8DEE488}" type="pres">
      <dgm:prSet presAssocID="{38ED486B-D60A-4DCA-8421-04FAD28C5FD5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F32DDAB8-3C78-46F6-98EF-936514462432}" srcId="{D04F3CE7-497B-4BE6-95E9-67CF3F59EE8E}" destId="{418F6815-4935-4BCE-B56B-11CFD1B6AD96}" srcOrd="3" destOrd="0" parTransId="{6F9F5602-B585-4B7A-B600-42F4C0464C4D}" sibTransId="{38ED486B-D60A-4DCA-8421-04FAD28C5FD5}"/>
    <dgm:cxn modelId="{11996D8A-708F-4D70-9255-9CCC97CC4ABF}" type="presOf" srcId="{5DE5AFDE-AAA8-4422-8F50-8E0BC83CB857}" destId="{729C76B6-FBA5-4735-93AB-25B68962C3BF}" srcOrd="0" destOrd="0" presId="urn:microsoft.com/office/officeart/2005/8/layout/radial6"/>
    <dgm:cxn modelId="{D3CF63A7-E816-4EE5-A22A-72B4FBA4CE19}" type="presOf" srcId="{418F6815-4935-4BCE-B56B-11CFD1B6AD96}" destId="{BCAD3D98-D33A-4C9F-B1E6-A911729962FD}" srcOrd="0" destOrd="0" presId="urn:microsoft.com/office/officeart/2005/8/layout/radial6"/>
    <dgm:cxn modelId="{82671A30-A6EA-40FC-8CEA-32646A873E66}" type="presOf" srcId="{E6AE49D7-38BD-4A63-81D6-09217EDD5B87}" destId="{B79A9BE1-5FD2-4896-8FB8-39BEEA7320A7}" srcOrd="0" destOrd="0" presId="urn:microsoft.com/office/officeart/2005/8/layout/radial6"/>
    <dgm:cxn modelId="{EBE02E15-32BC-4379-A332-D150101A968F}" type="presOf" srcId="{D04F3CE7-497B-4BE6-95E9-67CF3F59EE8E}" destId="{6F8E398E-F4EA-467C-8851-277B6F8A8094}" srcOrd="0" destOrd="0" presId="urn:microsoft.com/office/officeart/2005/8/layout/radial6"/>
    <dgm:cxn modelId="{CFAA975E-D475-485E-9CC9-EBC6556C6D03}" type="presOf" srcId="{2B167306-40A2-4D27-94AD-4115544AD3B3}" destId="{F1AE6F3D-1FAA-4C47-BBD8-A67019624B4F}" srcOrd="0" destOrd="0" presId="urn:microsoft.com/office/officeart/2005/8/layout/radial6"/>
    <dgm:cxn modelId="{70F901E0-DD3F-47DF-8AA0-BB21497DF67C}" type="presOf" srcId="{38ED486B-D60A-4DCA-8421-04FAD28C5FD5}" destId="{40B1AC91-4235-466A-844C-879CC8DEE488}" srcOrd="0" destOrd="0" presId="urn:microsoft.com/office/officeart/2005/8/layout/radial6"/>
    <dgm:cxn modelId="{F32E0C2C-FBFC-4091-BAEB-4F62F4BD7DA7}" type="presOf" srcId="{8E7264C9-9A12-4293-8B85-9CD6D295CC52}" destId="{410099AF-6975-43FE-B185-E37CD5D72CF5}" srcOrd="0" destOrd="0" presId="urn:microsoft.com/office/officeart/2005/8/layout/radial6"/>
    <dgm:cxn modelId="{FAE35A87-19C8-4209-9089-CB3698B348FB}" type="presOf" srcId="{14321D15-ACDB-4810-A368-72C0F6C698CC}" destId="{3A5A7DA4-3D1D-49C9-95DB-2783652622B7}" srcOrd="0" destOrd="0" presId="urn:microsoft.com/office/officeart/2005/8/layout/radial6"/>
    <dgm:cxn modelId="{4BF44B90-7E14-4D9F-9D93-D739B8583AA9}" srcId="{2B167306-40A2-4D27-94AD-4115544AD3B3}" destId="{D04F3CE7-497B-4BE6-95E9-67CF3F59EE8E}" srcOrd="0" destOrd="0" parTransId="{935A8990-0B3F-44B2-A0C7-49B4CB9D5672}" sibTransId="{7E9D3B30-2A11-4656-8EA5-EB7C12076F06}"/>
    <dgm:cxn modelId="{279537A2-5EC7-4B6D-A5EC-C3D15E5BEFDC}" srcId="{D04F3CE7-497B-4BE6-95E9-67CF3F59EE8E}" destId="{5C0CF127-F6C4-4609-A1FC-D3B9DA0ECE99}" srcOrd="0" destOrd="0" parTransId="{00F74BE2-7304-4D74-AB0A-71DBD0F10082}" sibTransId="{14321D15-ACDB-4810-A368-72C0F6C698CC}"/>
    <dgm:cxn modelId="{F928FF38-EEFE-4893-9805-E67A46AF2713}" type="presOf" srcId="{5C0CF127-F6C4-4609-A1FC-D3B9DA0ECE99}" destId="{51B8E79E-DBEE-48D7-A9E8-CE44656D91C2}" srcOrd="0" destOrd="0" presId="urn:microsoft.com/office/officeart/2005/8/layout/radial6"/>
    <dgm:cxn modelId="{0E9D3E75-B08C-427E-BD58-36243672B842}" srcId="{D04F3CE7-497B-4BE6-95E9-67CF3F59EE8E}" destId="{5DE5AFDE-AAA8-4422-8F50-8E0BC83CB857}" srcOrd="2" destOrd="0" parTransId="{0B13ACF9-0694-4BD1-9C07-24C7A265BC43}" sibTransId="{E6AE49D7-38BD-4A63-81D6-09217EDD5B87}"/>
    <dgm:cxn modelId="{52A4D21D-0898-4147-80BE-D05BB8FF7A5B}" srcId="{D04F3CE7-497B-4BE6-95E9-67CF3F59EE8E}" destId="{8E7264C9-9A12-4293-8B85-9CD6D295CC52}" srcOrd="1" destOrd="0" parTransId="{9C70FE96-7DA7-430E-B807-B85A7F561F84}" sibTransId="{C97F2E98-79C3-47C6-8C8F-7FED225B92CE}"/>
    <dgm:cxn modelId="{C857A1F0-AE81-497A-BC36-0EFB1788C056}" type="presOf" srcId="{C97F2E98-79C3-47C6-8C8F-7FED225B92CE}" destId="{57838013-EA7D-4C35-A452-77E40513EAB0}" srcOrd="0" destOrd="0" presId="urn:microsoft.com/office/officeart/2005/8/layout/radial6"/>
    <dgm:cxn modelId="{3CC9B25E-FDE5-4572-B526-DFA2C02EBFB9}" type="presParOf" srcId="{F1AE6F3D-1FAA-4C47-BBD8-A67019624B4F}" destId="{6F8E398E-F4EA-467C-8851-277B6F8A8094}" srcOrd="0" destOrd="0" presId="urn:microsoft.com/office/officeart/2005/8/layout/radial6"/>
    <dgm:cxn modelId="{6998BAD2-BFC5-40CE-9D12-EF680DFA7FBD}" type="presParOf" srcId="{F1AE6F3D-1FAA-4C47-BBD8-A67019624B4F}" destId="{51B8E79E-DBEE-48D7-A9E8-CE44656D91C2}" srcOrd="1" destOrd="0" presId="urn:microsoft.com/office/officeart/2005/8/layout/radial6"/>
    <dgm:cxn modelId="{533658B4-1066-4EA5-BA2D-EDCD2E1F3970}" type="presParOf" srcId="{F1AE6F3D-1FAA-4C47-BBD8-A67019624B4F}" destId="{91180A5C-1E7B-41F5-90E7-2BB463F9F7F5}" srcOrd="2" destOrd="0" presId="urn:microsoft.com/office/officeart/2005/8/layout/radial6"/>
    <dgm:cxn modelId="{9E096DCF-C553-4451-9582-E81F993CE7A5}" type="presParOf" srcId="{F1AE6F3D-1FAA-4C47-BBD8-A67019624B4F}" destId="{3A5A7DA4-3D1D-49C9-95DB-2783652622B7}" srcOrd="3" destOrd="0" presId="urn:microsoft.com/office/officeart/2005/8/layout/radial6"/>
    <dgm:cxn modelId="{C029672F-392D-472A-8675-96885FF090A2}" type="presParOf" srcId="{F1AE6F3D-1FAA-4C47-BBD8-A67019624B4F}" destId="{410099AF-6975-43FE-B185-E37CD5D72CF5}" srcOrd="4" destOrd="0" presId="urn:microsoft.com/office/officeart/2005/8/layout/radial6"/>
    <dgm:cxn modelId="{5CADADF8-9398-4D92-A81D-7D7DFD7080F2}" type="presParOf" srcId="{F1AE6F3D-1FAA-4C47-BBD8-A67019624B4F}" destId="{DFE72FB1-A56E-439B-980C-740BA5DD2AD3}" srcOrd="5" destOrd="0" presId="urn:microsoft.com/office/officeart/2005/8/layout/radial6"/>
    <dgm:cxn modelId="{D777F011-0C8C-4FCC-8B68-E12B6BE827F8}" type="presParOf" srcId="{F1AE6F3D-1FAA-4C47-BBD8-A67019624B4F}" destId="{57838013-EA7D-4C35-A452-77E40513EAB0}" srcOrd="6" destOrd="0" presId="urn:microsoft.com/office/officeart/2005/8/layout/radial6"/>
    <dgm:cxn modelId="{CEAFF349-4B67-4E9E-AEA0-8FB8CB9D704B}" type="presParOf" srcId="{F1AE6F3D-1FAA-4C47-BBD8-A67019624B4F}" destId="{729C76B6-FBA5-4735-93AB-25B68962C3BF}" srcOrd="7" destOrd="0" presId="urn:microsoft.com/office/officeart/2005/8/layout/radial6"/>
    <dgm:cxn modelId="{7A0FCD67-2ED5-49D0-8624-CD3EA887D158}" type="presParOf" srcId="{F1AE6F3D-1FAA-4C47-BBD8-A67019624B4F}" destId="{52DF7C7A-ECE2-47D7-A9EC-44CF6E670AEB}" srcOrd="8" destOrd="0" presId="urn:microsoft.com/office/officeart/2005/8/layout/radial6"/>
    <dgm:cxn modelId="{5EBE137D-5411-4917-A768-2B6810F35DB4}" type="presParOf" srcId="{F1AE6F3D-1FAA-4C47-BBD8-A67019624B4F}" destId="{B79A9BE1-5FD2-4896-8FB8-39BEEA7320A7}" srcOrd="9" destOrd="0" presId="urn:microsoft.com/office/officeart/2005/8/layout/radial6"/>
    <dgm:cxn modelId="{1DF8A2AF-73FF-430E-81E7-F76E2798C4CC}" type="presParOf" srcId="{F1AE6F3D-1FAA-4C47-BBD8-A67019624B4F}" destId="{BCAD3D98-D33A-4C9F-B1E6-A911729962FD}" srcOrd="10" destOrd="0" presId="urn:microsoft.com/office/officeart/2005/8/layout/radial6"/>
    <dgm:cxn modelId="{D63326EE-32EE-4DB2-8FF0-D3182009EEBB}" type="presParOf" srcId="{F1AE6F3D-1FAA-4C47-BBD8-A67019624B4F}" destId="{8B74C1D6-0E7E-4923-A2F7-E59EE3F59C65}" srcOrd="11" destOrd="0" presId="urn:microsoft.com/office/officeart/2005/8/layout/radial6"/>
    <dgm:cxn modelId="{BE3879E3-0068-444A-B25A-634B86FB75C4}" type="presParOf" srcId="{F1AE6F3D-1FAA-4C47-BBD8-A67019624B4F}" destId="{40B1AC91-4235-466A-844C-879CC8DEE48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1AC91-4235-466A-844C-879CC8DEE488}">
      <dsp:nvSpPr>
        <dsp:cNvPr id="0" name=""/>
        <dsp:cNvSpPr/>
      </dsp:nvSpPr>
      <dsp:spPr>
        <a:xfrm>
          <a:off x="1525552" y="613307"/>
          <a:ext cx="4103030" cy="4103030"/>
        </a:xfrm>
        <a:prstGeom prst="blockArc">
          <a:avLst>
            <a:gd name="adj1" fmla="val 10800000"/>
            <a:gd name="adj2" fmla="val 16200000"/>
            <a:gd name="adj3" fmla="val 463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A9BE1-5FD2-4896-8FB8-39BEEA7320A7}">
      <dsp:nvSpPr>
        <dsp:cNvPr id="0" name=""/>
        <dsp:cNvSpPr/>
      </dsp:nvSpPr>
      <dsp:spPr>
        <a:xfrm>
          <a:off x="1525552" y="613307"/>
          <a:ext cx="4103030" cy="4103030"/>
        </a:xfrm>
        <a:prstGeom prst="blockArc">
          <a:avLst>
            <a:gd name="adj1" fmla="val 5400000"/>
            <a:gd name="adj2" fmla="val 10800000"/>
            <a:gd name="adj3" fmla="val 463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838013-EA7D-4C35-A452-77E40513EAB0}">
      <dsp:nvSpPr>
        <dsp:cNvPr id="0" name=""/>
        <dsp:cNvSpPr/>
      </dsp:nvSpPr>
      <dsp:spPr>
        <a:xfrm>
          <a:off x="1525552" y="613307"/>
          <a:ext cx="4103030" cy="4103030"/>
        </a:xfrm>
        <a:prstGeom prst="blockArc">
          <a:avLst>
            <a:gd name="adj1" fmla="val 0"/>
            <a:gd name="adj2" fmla="val 5400000"/>
            <a:gd name="adj3" fmla="val 463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A7DA4-3D1D-49C9-95DB-2783652622B7}">
      <dsp:nvSpPr>
        <dsp:cNvPr id="0" name=""/>
        <dsp:cNvSpPr/>
      </dsp:nvSpPr>
      <dsp:spPr>
        <a:xfrm>
          <a:off x="1525552" y="613307"/>
          <a:ext cx="4103030" cy="4103030"/>
        </a:xfrm>
        <a:prstGeom prst="blockArc">
          <a:avLst>
            <a:gd name="adj1" fmla="val 16200000"/>
            <a:gd name="adj2" fmla="val 0"/>
            <a:gd name="adj3" fmla="val 463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E398E-F4EA-467C-8851-277B6F8A8094}">
      <dsp:nvSpPr>
        <dsp:cNvPr id="0" name=""/>
        <dsp:cNvSpPr/>
      </dsp:nvSpPr>
      <dsp:spPr>
        <a:xfrm>
          <a:off x="2633895" y="1721650"/>
          <a:ext cx="1886344" cy="188634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Lectures &amp; Tutorials</a:t>
          </a:r>
          <a:endParaRPr lang="en-GB" sz="2600" kern="1200" dirty="0"/>
        </a:p>
      </dsp:txBody>
      <dsp:txXfrm>
        <a:off x="2910144" y="1997899"/>
        <a:ext cx="1333846" cy="1333846"/>
      </dsp:txXfrm>
    </dsp:sp>
    <dsp:sp modelId="{51B8E79E-DBEE-48D7-A9E8-CE44656D91C2}">
      <dsp:nvSpPr>
        <dsp:cNvPr id="0" name=""/>
        <dsp:cNvSpPr/>
      </dsp:nvSpPr>
      <dsp:spPr>
        <a:xfrm>
          <a:off x="2916847" y="622"/>
          <a:ext cx="1320441" cy="1320441"/>
        </a:xfrm>
        <a:prstGeom prst="ellipse">
          <a:avLst/>
        </a:prstGeom>
        <a:solidFill>
          <a:schemeClr val="accent1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Discussion Boards</a:t>
          </a:r>
          <a:endParaRPr lang="en-GB" sz="1400" kern="1200" dirty="0"/>
        </a:p>
      </dsp:txBody>
      <dsp:txXfrm>
        <a:off x="3110221" y="193996"/>
        <a:ext cx="933693" cy="933693"/>
      </dsp:txXfrm>
    </dsp:sp>
    <dsp:sp modelId="{410099AF-6975-43FE-B185-E37CD5D72CF5}">
      <dsp:nvSpPr>
        <dsp:cNvPr id="0" name=""/>
        <dsp:cNvSpPr/>
      </dsp:nvSpPr>
      <dsp:spPr>
        <a:xfrm>
          <a:off x="4920826" y="2004601"/>
          <a:ext cx="1320441" cy="1320441"/>
        </a:xfrm>
        <a:prstGeom prst="ellipse">
          <a:avLst/>
        </a:prstGeom>
        <a:solidFill>
          <a:srgbClr val="CC33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Podcasts</a:t>
          </a:r>
          <a:endParaRPr lang="en-GB" sz="1400" kern="1200" dirty="0"/>
        </a:p>
      </dsp:txBody>
      <dsp:txXfrm>
        <a:off x="5114200" y="2197975"/>
        <a:ext cx="933693" cy="933693"/>
      </dsp:txXfrm>
    </dsp:sp>
    <dsp:sp modelId="{729C76B6-FBA5-4735-93AB-25B68962C3BF}">
      <dsp:nvSpPr>
        <dsp:cNvPr id="0" name=""/>
        <dsp:cNvSpPr/>
      </dsp:nvSpPr>
      <dsp:spPr>
        <a:xfrm>
          <a:off x="2916847" y="4008581"/>
          <a:ext cx="1320441" cy="1320441"/>
        </a:xfrm>
        <a:prstGeom prst="ellipse">
          <a:avLst/>
        </a:prstGeom>
        <a:solidFill>
          <a:srgbClr val="BE0F3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Facebook</a:t>
          </a:r>
          <a:endParaRPr lang="en-GB" sz="1400" kern="1200" dirty="0"/>
        </a:p>
      </dsp:txBody>
      <dsp:txXfrm>
        <a:off x="3110221" y="4201955"/>
        <a:ext cx="933693" cy="933693"/>
      </dsp:txXfrm>
    </dsp:sp>
    <dsp:sp modelId="{BCAD3D98-D33A-4C9F-B1E6-A911729962FD}">
      <dsp:nvSpPr>
        <dsp:cNvPr id="0" name=""/>
        <dsp:cNvSpPr/>
      </dsp:nvSpPr>
      <dsp:spPr>
        <a:xfrm>
          <a:off x="912868" y="2004601"/>
          <a:ext cx="1320441" cy="1320441"/>
        </a:xfrm>
        <a:prstGeom prst="ellipse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Moodle</a:t>
          </a:r>
          <a:endParaRPr lang="en-GB" sz="1400" kern="1200" dirty="0"/>
        </a:p>
      </dsp:txBody>
      <dsp:txXfrm>
        <a:off x="1106242" y="2197975"/>
        <a:ext cx="933693" cy="933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F4E6B5A-E12A-4E82-B560-7A3DDA029173}" type="datetimeFigureOut">
              <a:rPr lang="en-GB"/>
              <a:pPr>
                <a:defRPr/>
              </a:pPr>
              <a:t>11/06/2013</a:t>
            </a:fld>
            <a:endParaRPr lang="en-GB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39D1BFF-5C79-47EF-A6F0-B2E605053E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393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85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7838"/>
            <a:ext cx="2057400" cy="5222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7838"/>
            <a:ext cx="6019800" cy="5222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383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46075" y="1279525"/>
            <a:ext cx="8448675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743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3D522-A535-451A-BF04-1918F491FC88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9FED3-A93A-4699-93EB-9DD3789D0C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654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16BA6-61FB-4FDE-B8A2-9987354A43E7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996C0-A59A-475B-B6AC-CB45BAB4C3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602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B9248-33B1-4CA6-83D8-7B662B6B228F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E3FB1-E1F3-4FE3-B429-94E9424FA5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822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ADD62-ABA5-417B-A84B-24729113D6BC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14BBA-E301-4AF9-8AF7-6B9F21534C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248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B6390-0AFE-4AE8-B610-F672D1D05740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343E2-2029-4E94-AE87-33D0A046C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692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15A0E-81C7-477B-86EF-F0F32FA0908A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0789A-50E9-4EC1-97F8-754846F7C1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846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FD6B6-F1AE-45C3-B07E-037D471D354C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ADF0B-ED8E-49F1-86C0-05A5CD81D5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62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087758"/>
            <a:ext cx="8448674" cy="42281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6803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6D358-BCA9-4E72-ACE0-14DC898938BB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167AF-7C9D-4250-B159-3E38CB7738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1953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6CBEA-DDA4-4FC2-AB69-DEC7BCF17B37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9B456-AACA-4763-9C90-FA9CBEE3E5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085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47767-E974-4328-BE65-DE2ED3AF4AE4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735F0-845C-4A8B-B8BE-363E0FAA48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327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4894-4C72-49A6-AFCC-0EA7B6B6B7AA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7F25-DFB5-4741-B543-926E70D588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56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13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0325"/>
            <a:ext cx="4038600" cy="4370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0325"/>
            <a:ext cx="4038600" cy="4370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6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26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3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742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90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783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1279525"/>
            <a:ext cx="84486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2079625"/>
            <a:ext cx="8448675" cy="422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28" name="Picture 17" descr="ENU_Logo_be0f34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352425"/>
            <a:ext cx="2200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CC85172-B36C-49ED-934E-5ABA00792115}" type="datetimeFigureOut">
              <a:rPr lang="en-US"/>
              <a:pPr>
                <a:defRPr/>
              </a:pPr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C43AF71-8720-43AA-A097-CB5173DB27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5276"/>
              </p:ext>
            </p:extLst>
          </p:nvPr>
        </p:nvGraphicFramePr>
        <p:xfrm>
          <a:off x="0" y="2931091"/>
          <a:ext cx="9144000" cy="951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0"/>
              </a:tblGrid>
              <a:tr h="95198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Social Media to Develop Student Interactions</a:t>
                      </a:r>
                      <a:endParaRPr lang="en-GB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087" marR="66087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41" y="122303"/>
            <a:ext cx="1161979" cy="109272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956142" y="4421687"/>
            <a:ext cx="3219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Stephen Robertson</a:t>
            </a:r>
          </a:p>
          <a:p>
            <a:pPr algn="ctr"/>
            <a:r>
              <a:rPr lang="en-GB" sz="1200" dirty="0" smtClean="0"/>
              <a:t>School of Management</a:t>
            </a:r>
            <a:endParaRPr lang="en-GB" sz="1200" dirty="0"/>
          </a:p>
        </p:txBody>
      </p:sp>
      <p:sp>
        <p:nvSpPr>
          <p:cNvPr id="12" name="Rectangle 11"/>
          <p:cNvSpPr/>
          <p:nvPr/>
        </p:nvSpPr>
        <p:spPr>
          <a:xfrm>
            <a:off x="4763" y="658180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Academic Professional Development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Staff Conference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7650" y="6588876"/>
            <a:ext cx="1582484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Friday 14 June 2013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0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203919"/>
              </p:ext>
            </p:extLst>
          </p:nvPr>
        </p:nvGraphicFramePr>
        <p:xfrm>
          <a:off x="0" y="4734835"/>
          <a:ext cx="9144000" cy="951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0"/>
              </a:tblGrid>
              <a:tr h="95198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Social Media to Develop Student Interactions</a:t>
                      </a:r>
                      <a:endParaRPr lang="en-GB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087" marR="66087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41" y="122303"/>
            <a:ext cx="1161979" cy="109272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763" y="658180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Academic Professional Development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Staff Conference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7650" y="6588876"/>
            <a:ext cx="1582484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Friday 14 June 2013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3962" y="3784600"/>
            <a:ext cx="2066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>
                    <a:lumMod val="25000"/>
                  </a:schemeClr>
                </a:solidFill>
              </a:rPr>
              <a:t>With what?</a:t>
            </a:r>
            <a:endParaRPr lang="en-GB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5481" y="3793061"/>
            <a:ext cx="2066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>
                    <a:lumMod val="25000"/>
                  </a:schemeClr>
                </a:solidFill>
              </a:rPr>
              <a:t>With whom?</a:t>
            </a:r>
            <a:endParaRPr lang="en-GB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8590" y="2793961"/>
            <a:ext cx="2108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</a:rPr>
              <a:t>Module Content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70088" y="2793955"/>
            <a:ext cx="2108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</a:rPr>
              <a:t>Module Team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527" y="2797175"/>
            <a:ext cx="1930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</a:rPr>
              <a:t>Other Students</a:t>
            </a:r>
            <a:endParaRPr lang="en-GB" b="1" dirty="0">
              <a:solidFill>
                <a:srgbClr val="0070C0"/>
              </a:solidFill>
            </a:endParaRPr>
          </a:p>
        </p:txBody>
      </p:sp>
      <p:cxnSp>
        <p:nvCxnSpPr>
          <p:cNvPr id="18" name="Straight Arrow Connector 17"/>
          <p:cNvCxnSpPr>
            <a:endCxn id="3" idx="2"/>
          </p:cNvCxnSpPr>
          <p:nvPr/>
        </p:nvCxnSpPr>
        <p:spPr>
          <a:xfrm flipH="1" flipV="1">
            <a:off x="6367275" y="4246265"/>
            <a:ext cx="1396658" cy="766002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768793" y="4254727"/>
            <a:ext cx="4995140" cy="757540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" idx="0"/>
          </p:cNvCxnSpPr>
          <p:nvPr/>
        </p:nvCxnSpPr>
        <p:spPr>
          <a:xfrm flipH="1" flipV="1">
            <a:off x="6363055" y="3163287"/>
            <a:ext cx="4220" cy="621313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0"/>
            <a:endCxn id="15" idx="2"/>
          </p:cNvCxnSpPr>
          <p:nvPr/>
        </p:nvCxnSpPr>
        <p:spPr>
          <a:xfrm flipH="1" flipV="1">
            <a:off x="1582996" y="3166507"/>
            <a:ext cx="1185798" cy="626554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0"/>
            <a:endCxn id="14" idx="2"/>
          </p:cNvCxnSpPr>
          <p:nvPr/>
        </p:nvCxnSpPr>
        <p:spPr>
          <a:xfrm flipV="1">
            <a:off x="2768794" y="3163287"/>
            <a:ext cx="1155760" cy="629774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7733" y="2068153"/>
            <a:ext cx="146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Programme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08721" y="2068147"/>
            <a:ext cx="146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Year</a:t>
            </a:r>
            <a:endParaRPr lang="en-GB" b="1" dirty="0">
              <a:solidFill>
                <a:srgbClr val="00B050"/>
              </a:solidFill>
            </a:endParaRPr>
          </a:p>
        </p:txBody>
      </p:sp>
      <p:cxnSp>
        <p:nvCxnSpPr>
          <p:cNvPr id="34" name="Straight Arrow Connector 33"/>
          <p:cNvCxnSpPr>
            <a:stCxn id="15" idx="0"/>
            <a:endCxn id="30" idx="2"/>
          </p:cNvCxnSpPr>
          <p:nvPr/>
        </p:nvCxnSpPr>
        <p:spPr>
          <a:xfrm flipH="1" flipV="1">
            <a:off x="800095" y="2437485"/>
            <a:ext cx="782901" cy="359690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5" idx="0"/>
            <a:endCxn id="31" idx="2"/>
          </p:cNvCxnSpPr>
          <p:nvPr/>
        </p:nvCxnSpPr>
        <p:spPr>
          <a:xfrm flipV="1">
            <a:off x="1582996" y="2437479"/>
            <a:ext cx="758087" cy="359696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97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980939"/>
              </p:ext>
            </p:extLst>
          </p:nvPr>
        </p:nvGraphicFramePr>
        <p:xfrm>
          <a:off x="0" y="1153294"/>
          <a:ext cx="9144000" cy="951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0"/>
              </a:tblGrid>
              <a:tr h="95198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Social Media to Develop Student Interactions</a:t>
                      </a:r>
                      <a:endParaRPr lang="en-GB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087" marR="66087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41" y="122303"/>
            <a:ext cx="1161979" cy="109272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763" y="658180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Academic Professional Development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Staff Conference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7650" y="6588876"/>
            <a:ext cx="1582484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Friday 14 June 2013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3962" y="2226672"/>
            <a:ext cx="2066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>
                    <a:lumMod val="25000"/>
                  </a:schemeClr>
                </a:solidFill>
              </a:rPr>
              <a:t>External</a:t>
            </a:r>
            <a:endParaRPr lang="en-GB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375" y="2226666"/>
            <a:ext cx="2066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>
                    <a:lumMod val="25000"/>
                  </a:schemeClr>
                </a:solidFill>
              </a:rPr>
              <a:t>VLE</a:t>
            </a:r>
            <a:endParaRPr lang="en-GB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1769688" y="1786467"/>
            <a:ext cx="668712" cy="440199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6" idx="0"/>
          </p:cNvCxnSpPr>
          <p:nvPr/>
        </p:nvCxnSpPr>
        <p:spPr>
          <a:xfrm>
            <a:off x="2438400" y="1786467"/>
            <a:ext cx="3928875" cy="440205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3265" y="3220525"/>
            <a:ext cx="28956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Dynamic Content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Links to external content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Electronic Textbook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Discussion Board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Lecture Recordings</a:t>
            </a:r>
          </a:p>
        </p:txBody>
      </p:sp>
      <p:cxnSp>
        <p:nvCxnSpPr>
          <p:cNvPr id="17" name="Straight Arrow Connector 16"/>
          <p:cNvCxnSpPr>
            <a:stCxn id="7" idx="2"/>
            <a:endCxn id="16" idx="0"/>
          </p:cNvCxnSpPr>
          <p:nvPr/>
        </p:nvCxnSpPr>
        <p:spPr>
          <a:xfrm flipH="1">
            <a:off x="1761068" y="2688331"/>
            <a:ext cx="8620" cy="532194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51922" y="5412618"/>
            <a:ext cx="2209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Controlled Access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‘Professional’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Measurable Usage</a:t>
            </a:r>
            <a:endParaRPr lang="en-GB" b="1" dirty="0">
              <a:solidFill>
                <a:srgbClr val="00B05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752595" y="4754273"/>
            <a:ext cx="8620" cy="532194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79024" y="3220519"/>
            <a:ext cx="115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0070C0"/>
                </a:solidFill>
              </a:rPr>
              <a:t>Podbean</a:t>
            </a:r>
            <a:endParaRPr lang="en-GB" b="1" dirty="0" smtClean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42915" y="3220513"/>
            <a:ext cx="130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Facebook</a:t>
            </a:r>
          </a:p>
        </p:txBody>
      </p:sp>
      <p:cxnSp>
        <p:nvCxnSpPr>
          <p:cNvPr id="25" name="Straight Arrow Connector 24"/>
          <p:cNvCxnSpPr>
            <a:stCxn id="6" idx="2"/>
            <a:endCxn id="23" idx="0"/>
          </p:cNvCxnSpPr>
          <p:nvPr/>
        </p:nvCxnSpPr>
        <p:spPr>
          <a:xfrm flipH="1">
            <a:off x="5054679" y="2688337"/>
            <a:ext cx="1312596" cy="532182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2"/>
            <a:endCxn id="24" idx="0"/>
          </p:cNvCxnSpPr>
          <p:nvPr/>
        </p:nvCxnSpPr>
        <p:spPr>
          <a:xfrm>
            <a:off x="6367275" y="2688337"/>
            <a:ext cx="1227515" cy="532176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94674" y="4136066"/>
            <a:ext cx="233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Lecture Recordings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Revision Material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Videos from Class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Mobile Access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Downloads</a:t>
            </a:r>
            <a:endParaRPr lang="en-GB" b="1" dirty="0">
              <a:solidFill>
                <a:srgbClr val="00B050"/>
              </a:solidFill>
            </a:endParaRPr>
          </a:p>
        </p:txBody>
      </p:sp>
      <p:cxnSp>
        <p:nvCxnSpPr>
          <p:cNvPr id="32" name="Straight Arrow Connector 31"/>
          <p:cNvCxnSpPr>
            <a:stCxn id="23" idx="2"/>
            <a:endCxn id="31" idx="0"/>
          </p:cNvCxnSpPr>
          <p:nvPr/>
        </p:nvCxnSpPr>
        <p:spPr>
          <a:xfrm>
            <a:off x="5054679" y="3589851"/>
            <a:ext cx="8395" cy="546215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383965" y="4136060"/>
            <a:ext cx="24382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Closed Group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No Friend Requests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Previous Students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Mobile Access</a:t>
            </a:r>
          </a:p>
          <a:p>
            <a:endParaRPr lang="en-GB" b="1" dirty="0">
              <a:solidFill>
                <a:srgbClr val="00B050"/>
              </a:solidFill>
            </a:endParaRPr>
          </a:p>
        </p:txBody>
      </p:sp>
      <p:cxnSp>
        <p:nvCxnSpPr>
          <p:cNvPr id="39" name="Straight Arrow Connector 38"/>
          <p:cNvCxnSpPr>
            <a:stCxn id="24" idx="2"/>
            <a:endCxn id="38" idx="0"/>
          </p:cNvCxnSpPr>
          <p:nvPr/>
        </p:nvCxnSpPr>
        <p:spPr>
          <a:xfrm>
            <a:off x="7594790" y="3589845"/>
            <a:ext cx="8325" cy="546215"/>
          </a:xfrm>
          <a:prstGeom prst="straightConnector1">
            <a:avLst/>
          </a:prstGeom>
          <a:ln w="381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5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41" y="122303"/>
            <a:ext cx="1161979" cy="109272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763" y="658180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Academic Professional Development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Staff Conference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7650" y="6588876"/>
            <a:ext cx="1582484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Friday 14 June 2013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80435049"/>
              </p:ext>
            </p:extLst>
          </p:nvPr>
        </p:nvGraphicFramePr>
        <p:xfrm>
          <a:off x="970971" y="748196"/>
          <a:ext cx="7154136" cy="5329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171025" y="3419452"/>
            <a:ext cx="457200" cy="0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465734" y="3421538"/>
            <a:ext cx="457200" cy="0"/>
          </a:xfrm>
          <a:prstGeom prst="straightConnector1">
            <a:avLst/>
          </a:prstGeom>
          <a:ln w="38100">
            <a:solidFill>
              <a:schemeClr val="tx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3588" y="4340202"/>
            <a:ext cx="0" cy="431346"/>
          </a:xfrm>
          <a:prstGeom prst="straightConnector1">
            <a:avLst/>
          </a:prstGeom>
          <a:ln w="38100">
            <a:solidFill>
              <a:schemeClr val="tx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68825" y="2054474"/>
            <a:ext cx="0" cy="457018"/>
          </a:xfrm>
          <a:prstGeom prst="straightConnector1">
            <a:avLst/>
          </a:prstGeom>
          <a:ln w="38100">
            <a:solidFill>
              <a:schemeClr val="tx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9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41" y="122303"/>
            <a:ext cx="1161979" cy="109272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763" y="658180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Academic Professional Development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Staff Conference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7650" y="6588876"/>
            <a:ext cx="1582484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Friday 14 June 2013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113390"/>
              </p:ext>
            </p:extLst>
          </p:nvPr>
        </p:nvGraphicFramePr>
        <p:xfrm>
          <a:off x="406930" y="1213940"/>
          <a:ext cx="8339666" cy="5367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759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41" y="122303"/>
            <a:ext cx="1161979" cy="109272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763" y="658180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Academic Professional Development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Staff Conference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7650" y="6588876"/>
            <a:ext cx="1582484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Friday 14 June 2013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10267" y="41583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dirty="0" smtClean="0"/>
              <a:t>If </a:t>
            </a:r>
            <a:r>
              <a:rPr lang="en-GB" sz="1400" dirty="0" err="1" smtClean="0"/>
              <a:t>i</a:t>
            </a:r>
            <a:r>
              <a:rPr lang="en-GB" sz="1400" dirty="0" smtClean="0"/>
              <a:t> wasn't sure of something, instead of worrying I checked the discussion board and </a:t>
            </a:r>
            <a:r>
              <a:rPr lang="en-GB" sz="1400" dirty="0" err="1" smtClean="0"/>
              <a:t>facebook</a:t>
            </a:r>
            <a:r>
              <a:rPr lang="en-GB" sz="1400" dirty="0" smtClean="0"/>
              <a:t> as it was likely that someone else had the same question as me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93134" y="1387201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dirty="0"/>
              <a:t>I really liked the fact that I could go back and listen to the lectures again. Facebook offered a lot of recent news articles. The discussion forum and </a:t>
            </a:r>
            <a:r>
              <a:rPr lang="en-GB" sz="1400" dirty="0" err="1"/>
              <a:t>facebook</a:t>
            </a:r>
            <a:r>
              <a:rPr lang="en-GB" sz="1400" dirty="0"/>
              <a:t> helped as I could check if I was on track or not with my ideas/answers.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58659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solidFill>
                  <a:schemeClr val="accent3">
                    <a:lumMod val="50000"/>
                  </a:schemeClr>
                </a:solidFill>
              </a:rPr>
              <a:t>They helped me outside of university hours which was very useful.</a:t>
            </a:r>
            <a:endParaRPr lang="en-GB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20067" y="3793790"/>
            <a:ext cx="509694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any questions were answered quickly and 9 times out of 10 someone else had the same worry! Really helped eliminate the panic on the weekend before the exam :)</a:t>
            </a:r>
          </a:p>
        </p:txBody>
      </p:sp>
      <p:sp>
        <p:nvSpPr>
          <p:cNvPr id="8" name="Rectangle 7"/>
          <p:cNvSpPr/>
          <p:nvPr/>
        </p:nvSpPr>
        <p:spPr>
          <a:xfrm>
            <a:off x="143440" y="4521534"/>
            <a:ext cx="67060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solidFill>
                  <a:srgbClr val="00B0F0"/>
                </a:solidFill>
              </a:rPr>
              <a:t>Facebook allowed us to feel comfortable to ask our peers for advice without being within formal constraints </a:t>
            </a:r>
            <a:r>
              <a:rPr lang="en-GB" sz="1400" dirty="0" err="1" smtClean="0">
                <a:solidFill>
                  <a:srgbClr val="00B0F0"/>
                </a:solidFill>
              </a:rPr>
              <a:t>eg</a:t>
            </a:r>
            <a:r>
              <a:rPr lang="en-GB" sz="1400" dirty="0" smtClean="0">
                <a:solidFill>
                  <a:srgbClr val="00B0F0"/>
                </a:solidFill>
              </a:rPr>
              <a:t> email. Podcasts very good way for revision and you are able to concentrate more in lectures without worrying to write every word down.</a:t>
            </a:r>
            <a:endParaRPr lang="en-GB" sz="1400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45000" y="119729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dirty="0">
                <a:solidFill>
                  <a:srgbClr val="00B050"/>
                </a:solidFill>
                <a:latin typeface="Calibri" pitchFamily="34" charset="0"/>
              </a:rPr>
              <a:t>Facebook, I didn't like as much because people were posting too much stuff that they should have known if they had listened and </a:t>
            </a:r>
            <a:r>
              <a:rPr lang="en-GB" sz="1400" dirty="0" smtClean="0">
                <a:solidFill>
                  <a:srgbClr val="00B050"/>
                </a:solidFill>
                <a:latin typeface="Calibri" pitchFamily="34" charset="0"/>
              </a:rPr>
              <a:t>paid </a:t>
            </a:r>
            <a:r>
              <a:rPr lang="en-GB" sz="1400" dirty="0">
                <a:solidFill>
                  <a:srgbClr val="00B050"/>
                </a:solidFill>
                <a:latin typeface="Calibri" pitchFamily="34" charset="0"/>
              </a:rPr>
              <a:t>attention or just looked to see if someone has already asked that</a:t>
            </a:r>
            <a:endParaRPr lang="en-GB" sz="1400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09133" y="5368906"/>
            <a:ext cx="7899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The podcasts were just like being back in the classroom and it really helped jog my memory and helped my note-taking. Facebook could be a bit overwhelming at times due to people panicking and asking questions repeatedly and I almost left a few times, but I did see the benefit in using it overall. The </a:t>
            </a:r>
            <a:r>
              <a:rPr lang="en-GB" sz="1400" dirty="0" err="1"/>
              <a:t>moodle</a:t>
            </a:r>
            <a:r>
              <a:rPr lang="en-GB" sz="1400" dirty="0"/>
              <a:t> discussion board felt a bit obsolete because of </a:t>
            </a:r>
            <a:r>
              <a:rPr lang="en-GB" sz="1400" dirty="0" err="1"/>
              <a:t>facebook</a:t>
            </a:r>
            <a:r>
              <a:rPr lang="en-GB" sz="1400" dirty="0"/>
              <a:t> but I did give it a gander now and then.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46134" y="2544718"/>
            <a:ext cx="360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err="1">
                <a:solidFill>
                  <a:schemeClr val="accent5">
                    <a:lumMod val="50000"/>
                  </a:schemeClr>
                </a:solidFill>
              </a:rPr>
              <a:t>facebook</a:t>
            </a:r>
            <a:r>
              <a:rPr lang="en-GB" sz="1400" dirty="0">
                <a:solidFill>
                  <a:schemeClr val="accent5">
                    <a:lumMod val="50000"/>
                  </a:schemeClr>
                </a:solidFill>
              </a:rPr>
              <a:t> was good for getting stories and more information - but freaked me out a little on the day before the exam, should probably not have looked there :)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7067" y="3218451"/>
            <a:ext cx="360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6699FF"/>
                </a:solidFill>
              </a:rPr>
              <a:t>I didn't like the discussion board &amp; </a:t>
            </a:r>
            <a:r>
              <a:rPr lang="en-GB" sz="1400" dirty="0" err="1">
                <a:solidFill>
                  <a:srgbClr val="6699FF"/>
                </a:solidFill>
              </a:rPr>
              <a:t>facebook</a:t>
            </a:r>
            <a:r>
              <a:rPr lang="en-GB" sz="1400" dirty="0">
                <a:solidFill>
                  <a:srgbClr val="6699FF"/>
                </a:solidFill>
              </a:rPr>
              <a:t> group because some of the posts weren't relevant &amp; it appeared to me to be a waste of time &amp; energy</a:t>
            </a:r>
          </a:p>
        </p:txBody>
      </p:sp>
    </p:spTree>
    <p:extLst>
      <p:ext uri="{BB962C8B-B14F-4D97-AF65-F5344CB8AC3E}">
        <p14:creationId xmlns:p14="http://schemas.microsoft.com/office/powerpoint/2010/main" val="12928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481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Edinburgh Napier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edin_nap_uni_white_97-2003.pot</dc:title>
  <dc:creator>ML</dc:creator>
  <cp:lastModifiedBy>Stevie</cp:lastModifiedBy>
  <cp:revision>142</cp:revision>
  <dcterms:created xsi:type="dcterms:W3CDTF">2006-03-13T14:02:06Z</dcterms:created>
  <dcterms:modified xsi:type="dcterms:W3CDTF">2013-06-11T15:37:05Z</dcterms:modified>
</cp:coreProperties>
</file>