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handoutMasterIdLst>
    <p:handoutMasterId r:id="rId28"/>
  </p:handoutMasterIdLst>
  <p:sldIdLst>
    <p:sldId id="257" r:id="rId3"/>
    <p:sldId id="258" r:id="rId4"/>
    <p:sldId id="287" r:id="rId5"/>
    <p:sldId id="299" r:id="rId6"/>
    <p:sldId id="327" r:id="rId7"/>
    <p:sldId id="301" r:id="rId8"/>
    <p:sldId id="286" r:id="rId9"/>
    <p:sldId id="302" r:id="rId10"/>
    <p:sldId id="303" r:id="rId11"/>
    <p:sldId id="304" r:id="rId12"/>
    <p:sldId id="305" r:id="rId13"/>
    <p:sldId id="311" r:id="rId14"/>
    <p:sldId id="328" r:id="rId15"/>
    <p:sldId id="318" r:id="rId16"/>
    <p:sldId id="323" r:id="rId17"/>
    <p:sldId id="319" r:id="rId18"/>
    <p:sldId id="320" r:id="rId19"/>
    <p:sldId id="321" r:id="rId20"/>
    <p:sldId id="322" r:id="rId21"/>
    <p:sldId id="307" r:id="rId22"/>
    <p:sldId id="306" r:id="rId23"/>
    <p:sldId id="324" r:id="rId24"/>
    <p:sldId id="278" r:id="rId25"/>
    <p:sldId id="329" r:id="rId26"/>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BE0F34"/>
    <a:srgbClr val="D31145"/>
    <a:srgbClr val="C41E3A"/>
    <a:srgbClr val="CC3300"/>
    <a:srgbClr val="FF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875" autoAdjust="0"/>
    <p:restoredTop sz="94359" autoAdjust="0"/>
  </p:normalViewPr>
  <p:slideViewPr>
    <p:cSldViewPr snapToGrid="0">
      <p:cViewPr>
        <p:scale>
          <a:sx n="70" d="100"/>
          <a:sy n="70" d="100"/>
        </p:scale>
        <p:origin x="-126" y="888"/>
      </p:cViewPr>
      <p:guideLst>
        <p:guide orient="horz" pos="2160"/>
        <p:guide pos="2880"/>
      </p:guideLst>
    </p:cSldViewPr>
  </p:slideViewPr>
  <p:outlineViewPr>
    <p:cViewPr>
      <p:scale>
        <a:sx n="33" d="100"/>
        <a:sy n="33" d="100"/>
      </p:scale>
      <p:origin x="0" y="2352"/>
    </p:cViewPr>
  </p:outlineViewPr>
  <p:notesTextViewPr>
    <p:cViewPr>
      <p:scale>
        <a:sx n="100" d="100"/>
        <a:sy n="100" d="100"/>
      </p:scale>
      <p:origin x="0" y="0"/>
    </p:cViewPr>
  </p:notesTextViewPr>
  <p:sorterViewPr>
    <p:cViewPr>
      <p:scale>
        <a:sx n="66" d="100"/>
        <a:sy n="66" d="100"/>
      </p:scale>
      <p:origin x="0" y="0"/>
    </p:cViewPr>
  </p:sorter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412"/>
          </a:xfrm>
          <a:prstGeom prst="rect">
            <a:avLst/>
          </a:prstGeom>
        </p:spPr>
        <p:txBody>
          <a:bodyPr vert="horz" lIns="91440" tIns="45720" rIns="91440" bIns="45720" rtlCol="0"/>
          <a:lstStyle>
            <a:lvl1pPr algn="r">
              <a:defRPr sz="1200"/>
            </a:lvl1pPr>
          </a:lstStyle>
          <a:p>
            <a:fld id="{E452FFF1-7562-47D4-8402-66D4A3FF271A}" type="datetimeFigureOut">
              <a:rPr lang="en-GB" smtClean="0"/>
              <a:pPr/>
              <a:t>23/09/2011</a:t>
            </a:fld>
            <a:endParaRPr lang="en-GB"/>
          </a:p>
        </p:txBody>
      </p:sp>
      <p:sp>
        <p:nvSpPr>
          <p:cNvPr id="4" name="Footer Placeholder 3"/>
          <p:cNvSpPr>
            <a:spLocks noGrp="1"/>
          </p:cNvSpPr>
          <p:nvPr>
            <p:ph type="ftr" sz="quarter" idx="2"/>
          </p:nvPr>
        </p:nvSpPr>
        <p:spPr>
          <a:xfrm>
            <a:off x="0" y="9430218"/>
            <a:ext cx="2946400" cy="4964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30218"/>
            <a:ext cx="2946400" cy="496412"/>
          </a:xfrm>
          <a:prstGeom prst="rect">
            <a:avLst/>
          </a:prstGeom>
        </p:spPr>
        <p:txBody>
          <a:bodyPr vert="horz" lIns="91440" tIns="45720" rIns="91440" bIns="45720" rtlCol="0" anchor="b"/>
          <a:lstStyle>
            <a:lvl1pPr algn="r">
              <a:defRPr sz="1200"/>
            </a:lvl1pPr>
          </a:lstStyle>
          <a:p>
            <a:fld id="{CDBA97CC-D6AE-41C6-B854-387BA59E2FD8}" type="slidenum">
              <a:rPr lang="en-GB" smtClean="0"/>
              <a:pPr/>
              <a:t>‹#›</a:t>
            </a:fld>
            <a:endParaRPr lang="en-GB"/>
          </a:p>
        </p:txBody>
      </p:sp>
    </p:spTree>
    <p:extLst>
      <p:ext uri="{BB962C8B-B14F-4D97-AF65-F5344CB8AC3E}">
        <p14:creationId xmlns:p14="http://schemas.microsoft.com/office/powerpoint/2010/main" xmlns="" val="9641195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0"/>
            <a:ext cx="2945659" cy="496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p>
        </p:txBody>
      </p:sp>
      <p:sp>
        <p:nvSpPr>
          <p:cNvPr id="35843" name="Rectangle 3"/>
          <p:cNvSpPr>
            <a:spLocks noGrp="1" noChangeArrowheads="1"/>
          </p:cNvSpPr>
          <p:nvPr>
            <p:ph type="dt" idx="1"/>
          </p:nvPr>
        </p:nvSpPr>
        <p:spPr bwMode="auto">
          <a:xfrm>
            <a:off x="3850444" y="0"/>
            <a:ext cx="2945659" cy="496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4FE8F09D-7F4F-488A-AB86-0F840322664A}" type="datetimeFigureOut">
              <a:rPr lang="en-GB"/>
              <a:pPr>
                <a:defRPr/>
              </a:pPr>
              <a:t>23/09/2011</a:t>
            </a:fld>
            <a:endParaRPr lang="en-GB"/>
          </a:p>
        </p:txBody>
      </p:sp>
      <p:sp>
        <p:nvSpPr>
          <p:cNvPr id="23556" name="Rectangle 4"/>
          <p:cNvSpPr>
            <a:spLocks noGrp="1" noRot="1" noChangeAspect="1" noChangeArrowheads="1" noTextEdit="1"/>
          </p:cNvSpPr>
          <p:nvPr>
            <p:ph type="sldImg" idx="2"/>
          </p:nvPr>
        </p:nvSpPr>
        <p:spPr bwMode="auto">
          <a:xfrm>
            <a:off x="919163" y="746125"/>
            <a:ext cx="4959350" cy="3721100"/>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679768" y="4715908"/>
            <a:ext cx="5438140" cy="44677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5846" name="Rectangle 6"/>
          <p:cNvSpPr>
            <a:spLocks noGrp="1" noChangeArrowheads="1"/>
          </p:cNvSpPr>
          <p:nvPr>
            <p:ph type="ftr" sz="quarter" idx="4"/>
          </p:nvPr>
        </p:nvSpPr>
        <p:spPr bwMode="auto">
          <a:xfrm>
            <a:off x="1" y="9430091"/>
            <a:ext cx="2945659" cy="4964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p>
        </p:txBody>
      </p:sp>
      <p:sp>
        <p:nvSpPr>
          <p:cNvPr id="35847" name="Rectangle 7"/>
          <p:cNvSpPr>
            <a:spLocks noGrp="1" noChangeArrowheads="1"/>
          </p:cNvSpPr>
          <p:nvPr>
            <p:ph type="sldNum" sz="quarter" idx="5"/>
          </p:nvPr>
        </p:nvSpPr>
        <p:spPr bwMode="auto">
          <a:xfrm>
            <a:off x="3850444" y="9430091"/>
            <a:ext cx="2945659" cy="4964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51F8D4F4-FB95-4F8D-BD52-B83A8E9B98B6}" type="slidenum">
              <a:rPr lang="en-GB"/>
              <a:pPr>
                <a:defRPr/>
              </a:pPr>
              <a:t>‹#›</a:t>
            </a:fld>
            <a:endParaRPr lang="en-GB"/>
          </a:p>
        </p:txBody>
      </p:sp>
    </p:spTree>
    <p:extLst>
      <p:ext uri="{BB962C8B-B14F-4D97-AF65-F5344CB8AC3E}">
        <p14:creationId xmlns:p14="http://schemas.microsoft.com/office/powerpoint/2010/main" xmlns="" val="1165454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Conversion factors (converting resources into ends) may be:</a:t>
            </a:r>
            <a:r>
              <a:rPr lang="en-GB" baseline="0" dirty="0" smtClean="0"/>
              <a:t> personal (literacy, physical health etc.); socio-structural and cultural (social or cultural norms, gender roles, power relations, discrimination etc.); institutional (e.g. welfare or educational regimes, provision of collective services etc.)</a:t>
            </a:r>
            <a:endParaRPr lang="en-GB" dirty="0"/>
          </a:p>
        </p:txBody>
      </p:sp>
      <p:sp>
        <p:nvSpPr>
          <p:cNvPr id="4" name="Slide Number Placeholder 3"/>
          <p:cNvSpPr>
            <a:spLocks noGrp="1"/>
          </p:cNvSpPr>
          <p:nvPr>
            <p:ph type="sldNum" sz="quarter" idx="10"/>
          </p:nvPr>
        </p:nvSpPr>
        <p:spPr/>
        <p:txBody>
          <a:bodyPr/>
          <a:lstStyle/>
          <a:p>
            <a:pPr>
              <a:defRPr/>
            </a:pPr>
            <a:fld id="{51F8D4F4-FB95-4F8D-BD52-B83A8E9B98B6}" type="slidenum">
              <a:rPr lang="en-GB" smtClean="0"/>
              <a:pPr>
                <a:defRPr/>
              </a:pPr>
              <a:t>6</a:t>
            </a:fld>
            <a:endParaRPr lang="en-GB"/>
          </a:p>
        </p:txBody>
      </p:sp>
    </p:spTree>
    <p:extLst>
      <p:ext uri="{BB962C8B-B14F-4D97-AF65-F5344CB8AC3E}">
        <p14:creationId xmlns:p14="http://schemas.microsoft.com/office/powerpoint/2010/main" xmlns="" val="4147562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77838"/>
            <a:ext cx="2057400" cy="52228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477838"/>
            <a:ext cx="6019800" cy="5222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10899C0E-020B-44F3-A929-16BB3FC3A9CB}" type="datetimeFigureOut">
              <a:rPr lang="en-US"/>
              <a:pPr>
                <a:defRPr/>
              </a:pPr>
              <a:t>9/23/2011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96D4F44-79F2-4A7C-AC07-9CA7A082D2B5}" type="slidenum">
              <a:rPr lang="en-GB"/>
              <a:pPr>
                <a:defRPr/>
              </a:pPr>
              <a:t>‹#›</a:t>
            </a:fld>
            <a:endParaRPr lang="en-GB"/>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BA3B862-8BD2-4344-8BFA-B733C468822A}" type="datetimeFigureOut">
              <a:rPr lang="en-US"/>
              <a:pPr>
                <a:defRPr/>
              </a:pPr>
              <a:t>9/23/2011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403EF45-5FD3-404B-BF1A-0D6C394505F5}" type="slidenum">
              <a:rPr lang="en-GB"/>
              <a:pPr>
                <a:defRPr/>
              </a:pPr>
              <a:t>‹#›</a:t>
            </a:fld>
            <a:endParaRPr lang="en-GB"/>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8FF9F85-59FA-45AF-9566-E5396B577F17}" type="datetimeFigureOut">
              <a:rPr lang="en-US"/>
              <a:pPr>
                <a:defRPr/>
              </a:pPr>
              <a:t>9/23/2011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32C491C-8E9B-42E8-B4A2-4A6E758BAD3E}" type="slidenum">
              <a:rPr lang="en-GB"/>
              <a:pPr>
                <a:defRPr/>
              </a:pPr>
              <a:t>‹#›</a:t>
            </a:fld>
            <a:endParaRPr lang="en-GB"/>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543BA0E-9540-43BC-AD34-46879858C7B0}" type="datetimeFigureOut">
              <a:rPr lang="en-US"/>
              <a:pPr>
                <a:defRPr/>
              </a:pPr>
              <a:t>9/23/2011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B780D18-3C8E-4CFE-9851-7DE38464516C}" type="slidenum">
              <a:rPr lang="en-GB"/>
              <a:pPr>
                <a:defRPr/>
              </a:pPr>
              <a:t>‹#›</a:t>
            </a:fld>
            <a:endParaRPr lang="en-GB"/>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47449909-3D20-4C7D-8C61-AEECE0550F25}" type="datetimeFigureOut">
              <a:rPr lang="en-US"/>
              <a:pPr>
                <a:defRPr/>
              </a:pPr>
              <a:t>9/23/2011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8CE87C08-014E-4451-96A5-ADEB63A387D9}" type="slidenum">
              <a:rPr lang="en-GB"/>
              <a:pPr>
                <a:defRPr/>
              </a:pPr>
              <a:t>‹#›</a:t>
            </a:fld>
            <a:endParaRPr lang="en-GB"/>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7009D2FD-1FD7-4C24-B6B2-DD1E782AD233}" type="datetimeFigureOut">
              <a:rPr lang="en-US"/>
              <a:pPr>
                <a:defRPr/>
              </a:pPr>
              <a:t>9/23/2011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AE668D14-5ED2-4BE7-B2A5-CE3E446B6A56}" type="slidenum">
              <a:rPr lang="en-GB"/>
              <a:pPr>
                <a:defRPr/>
              </a:pPr>
              <a:t>‹#›</a:t>
            </a:fld>
            <a:endParaRPr lang="en-GB"/>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2FE61B-1BCE-48A2-99E9-FC92F26BB5CC}" type="datetimeFigureOut">
              <a:rPr lang="en-US"/>
              <a:pPr>
                <a:defRPr/>
              </a:pPr>
              <a:t>9/23/2011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9F80CE4-DC44-4CEE-B671-83C6CA5B4B58}" type="slidenum">
              <a:rPr lang="en-GB"/>
              <a:pPr>
                <a:defRPr/>
              </a:pPr>
              <a:t>‹#›</a:t>
            </a:fld>
            <a:endParaRPr lang="en-GB"/>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359CE89-1B8C-4A67-9A2E-B4A060877B0C}" type="datetimeFigureOut">
              <a:rPr lang="en-US"/>
              <a:pPr>
                <a:defRPr/>
              </a:pPr>
              <a:t>9/23/2011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7113780-189C-4012-B939-DC7BC6CDF084}"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346075" y="2087758"/>
            <a:ext cx="8448674" cy="42281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68BD6B2-EA8A-44BF-A468-1B3420FA2B4B}" type="datetimeFigureOut">
              <a:rPr lang="en-US"/>
              <a:pPr>
                <a:defRPr/>
              </a:pPr>
              <a:t>9/23/2011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EA2C065-A5F7-45DA-A0CC-559EDD56F011}" type="slidenum">
              <a:rPr lang="en-GB"/>
              <a:pPr>
                <a:defRPr/>
              </a:pPr>
              <a:t>‹#›</a:t>
            </a:fld>
            <a:endParaRPr lang="en-GB"/>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D77A54E-5C80-4DDC-B406-7870D14F4ECA}" type="datetimeFigureOut">
              <a:rPr lang="en-US"/>
              <a:pPr>
                <a:defRPr/>
              </a:pPr>
              <a:t>9/23/2011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7604956-5D65-43AA-892C-D51D58B7421A}" type="slidenum">
              <a:rPr lang="en-GB"/>
              <a:pPr>
                <a:defRPr/>
              </a:pPr>
              <a:t>‹#›</a:t>
            </a:fld>
            <a:endParaRPr lang="en-GB"/>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385DF0B-B50F-4905-93AC-97118996D7CA}" type="datetimeFigureOut">
              <a:rPr lang="en-US"/>
              <a:pPr>
                <a:defRPr/>
              </a:pPr>
              <a:t>9/23/2011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41C8F75-8144-42AF-9C9B-63C017CA2562}" type="slidenum">
              <a:rPr lang="en-GB"/>
              <a:pPr>
                <a:defRPr/>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36550" y="1028700"/>
            <a:ext cx="8448675" cy="6953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298450" y="1993900"/>
            <a:ext cx="8562975" cy="46593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pic>
        <p:nvPicPr>
          <p:cNvPr id="2052" name="Picture 17" descr="ENU_Logo_be0f34.png"/>
          <p:cNvPicPr>
            <a:picLocks noChangeAspect="1"/>
          </p:cNvPicPr>
          <p:nvPr/>
        </p:nvPicPr>
        <p:blipFill>
          <a:blip r:embed="rId13" cstate="print"/>
          <a:srcRect/>
          <a:stretch>
            <a:fillRect/>
          </a:stretch>
        </p:blipFill>
        <p:spPr bwMode="auto">
          <a:xfrm>
            <a:off x="6757988" y="125413"/>
            <a:ext cx="2200275" cy="549275"/>
          </a:xfrm>
          <a:prstGeom prst="rect">
            <a:avLst/>
          </a:prstGeom>
          <a:noFill/>
          <a:ln w="9525">
            <a:noFill/>
            <a:miter lim="800000"/>
            <a:headEnd/>
            <a:tailEnd/>
          </a:ln>
        </p:spPr>
      </p:pic>
      <p:pic>
        <p:nvPicPr>
          <p:cNvPr id="2053" name="Picture 6" descr="logoERIweb"/>
          <p:cNvPicPr>
            <a:picLocks noChangeAspect="1" noChangeArrowheads="1"/>
          </p:cNvPicPr>
          <p:nvPr userDrawn="1"/>
        </p:nvPicPr>
        <p:blipFill>
          <a:blip r:embed="rId14" cstate="print"/>
          <a:srcRect/>
          <a:stretch>
            <a:fillRect/>
          </a:stretch>
        </p:blipFill>
        <p:spPr bwMode="auto">
          <a:xfrm>
            <a:off x="280988" y="244475"/>
            <a:ext cx="3400425" cy="584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ctr" rtl="0" fontAlgn="base">
        <a:spcBef>
          <a:spcPct val="0"/>
        </a:spcBef>
        <a:spcAft>
          <a:spcPct val="0"/>
        </a:spcAft>
        <a:defRPr sz="3600" b="1">
          <a:solidFill>
            <a:schemeClr val="tx1"/>
          </a:solidFill>
          <a:latin typeface="Arial" charset="0"/>
        </a:defRPr>
      </a:lvl6pPr>
      <a:lvl7pPr marL="914400" algn="ctr" rtl="0" fontAlgn="base">
        <a:spcBef>
          <a:spcPct val="0"/>
        </a:spcBef>
        <a:spcAft>
          <a:spcPct val="0"/>
        </a:spcAft>
        <a:defRPr sz="3600" b="1">
          <a:solidFill>
            <a:schemeClr val="tx1"/>
          </a:solidFill>
          <a:latin typeface="Arial" charset="0"/>
        </a:defRPr>
      </a:lvl7pPr>
      <a:lvl8pPr marL="1371600" algn="ctr" rtl="0" fontAlgn="base">
        <a:spcBef>
          <a:spcPct val="0"/>
        </a:spcBef>
        <a:spcAft>
          <a:spcPct val="0"/>
        </a:spcAft>
        <a:defRPr sz="3600" b="1">
          <a:solidFill>
            <a:schemeClr val="tx1"/>
          </a:solidFill>
          <a:latin typeface="Arial" charset="0"/>
        </a:defRPr>
      </a:lvl8pPr>
      <a:lvl9pPr marL="1828800" algn="ctr"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fld id="{264BC62B-5F91-4941-B652-8578D386D7A8}" type="datetimeFigureOut">
              <a:rPr lang="en-US"/>
              <a:pPr>
                <a:defRPr/>
              </a:pPr>
              <a:t>9/23/2011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B961C5B3-A8F9-42E6-8A82-8CC414AE7C1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napier.ac.uk/eri/home.ht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ocwork.net/2008/2/special_issue/bonvinmoachon"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orkable-eu.org/" TargetMode="External"/><Relationship Id="rId2" Type="http://schemas.openxmlformats.org/officeDocument/2006/relationships/hyperlink" Target="http://www.napier.ac.uk/eri/"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2" Type="http://schemas.openxmlformats.org/officeDocument/2006/relationships/hyperlink" Target="http://www.napier.ac.uk/eri/"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1295400"/>
            <a:ext cx="8229600" cy="1143000"/>
          </a:xfrm>
        </p:spPr>
        <p:txBody>
          <a:bodyPr/>
          <a:lstStyle/>
          <a:p>
            <a:pPr algn="ctr"/>
            <a:r>
              <a:rPr lang="en-US" sz="3600" dirty="0" smtClean="0"/>
              <a:t/>
            </a:r>
            <a:br>
              <a:rPr lang="en-US" sz="3600" dirty="0" smtClean="0"/>
            </a:br>
            <a:r>
              <a:rPr lang="en-US" sz="3600" dirty="0" smtClean="0"/>
              <a:t>The Capability Approach and Disadvantaged Young People in the </a:t>
            </a:r>
            <a:r>
              <a:rPr lang="en-US" sz="3600" dirty="0" err="1" smtClean="0"/>
              <a:t>Labour</a:t>
            </a:r>
            <a:r>
              <a:rPr lang="en-US" sz="3600" dirty="0" smtClean="0"/>
              <a:t> Market</a:t>
            </a:r>
            <a:endParaRPr lang="en-GB" sz="3600" dirty="0" smtClean="0">
              <a:cs typeface="Times New Roman" pitchFamily="18" charset="0"/>
            </a:endParaRPr>
          </a:p>
        </p:txBody>
      </p:sp>
      <p:sp>
        <p:nvSpPr>
          <p:cNvPr id="4099" name="Rectangle 3"/>
          <p:cNvSpPr>
            <a:spLocks noGrp="1" noChangeArrowheads="1"/>
          </p:cNvSpPr>
          <p:nvPr>
            <p:ph type="body" idx="1"/>
          </p:nvPr>
        </p:nvSpPr>
        <p:spPr>
          <a:xfrm>
            <a:off x="0" y="3276600"/>
            <a:ext cx="9143999" cy="3581400"/>
          </a:xfrm>
        </p:spPr>
        <p:txBody>
          <a:bodyPr/>
          <a:lstStyle/>
          <a:p>
            <a:pPr algn="ctr">
              <a:buFontTx/>
              <a:buNone/>
            </a:pPr>
            <a:r>
              <a:rPr lang="en-GB" sz="1800" b="1" dirty="0" smtClean="0">
                <a:cs typeface="Times New Roman" pitchFamily="18" charset="0"/>
              </a:rPr>
              <a:t>Professor Ronald </a:t>
            </a:r>
            <a:r>
              <a:rPr lang="en-GB" sz="1800" b="1" dirty="0" err="1" smtClean="0">
                <a:cs typeface="Times New Roman" pitchFamily="18" charset="0"/>
              </a:rPr>
              <a:t>McQuaid</a:t>
            </a:r>
            <a:r>
              <a:rPr lang="en-GB" sz="1800" b="1" dirty="0" smtClean="0">
                <a:cs typeface="Times New Roman" pitchFamily="18" charset="0"/>
              </a:rPr>
              <a:t>, Dr Emma Hollywood, Dr Valerie </a:t>
            </a:r>
            <a:r>
              <a:rPr lang="en-GB" sz="1800" b="1" dirty="0" err="1" smtClean="0">
                <a:cs typeface="Times New Roman" pitchFamily="18" charset="0"/>
              </a:rPr>
              <a:t>Egdell</a:t>
            </a:r>
            <a:endParaRPr lang="en-GB" sz="1800" b="1" dirty="0" smtClean="0">
              <a:cs typeface="Times New Roman" pitchFamily="18" charset="0"/>
            </a:endParaRPr>
          </a:p>
          <a:p>
            <a:pPr algn="ctr">
              <a:buFontTx/>
              <a:buNone/>
            </a:pPr>
            <a:r>
              <a:rPr lang="en-US" sz="1800" b="1" dirty="0" smtClean="0">
                <a:ea typeface="Arial Unicode MS" pitchFamily="34" charset="-128"/>
                <a:cs typeface="Arial Unicode MS" pitchFamily="34" charset="-128"/>
              </a:rPr>
              <a:t>Employment Research Institute, </a:t>
            </a:r>
          </a:p>
          <a:p>
            <a:pPr algn="ctr">
              <a:buFontTx/>
              <a:buNone/>
            </a:pPr>
            <a:r>
              <a:rPr lang="en-US" sz="1800" b="1" dirty="0" smtClean="0">
                <a:ea typeface="Arial Unicode MS" pitchFamily="34" charset="-128"/>
                <a:cs typeface="Arial Unicode MS" pitchFamily="34" charset="-128"/>
              </a:rPr>
              <a:t>Edinburgh Napier University, Edinburgh, UK</a:t>
            </a:r>
          </a:p>
          <a:p>
            <a:pPr algn="ctr">
              <a:buFontTx/>
              <a:buNone/>
            </a:pPr>
            <a:r>
              <a:rPr lang="en-GB" sz="1800" b="1" dirty="0" smtClean="0">
                <a:cs typeface="Times New Roman" pitchFamily="18" charset="0"/>
                <a:hlinkClick r:id="rId2"/>
              </a:rPr>
              <a:t>http://www.napier.ac.uk/eri</a:t>
            </a:r>
            <a:r>
              <a:rPr lang="en-GB" sz="1800" b="1" dirty="0" smtClean="0">
                <a:cs typeface="Times New Roman" pitchFamily="18" charset="0"/>
              </a:rPr>
              <a:t> </a:t>
            </a:r>
          </a:p>
          <a:p>
            <a:pPr algn="ctr">
              <a:buFontTx/>
              <a:buNone/>
            </a:pPr>
            <a:endParaRPr lang="en-GB" sz="1600" b="1" dirty="0" smtClean="0"/>
          </a:p>
          <a:p>
            <a:pPr algn="ctr">
              <a:buFontTx/>
              <a:buNone/>
            </a:pPr>
            <a:r>
              <a:rPr lang="en-US" sz="1600" b="1" dirty="0" smtClean="0"/>
              <a:t>ESRC </a:t>
            </a:r>
            <a:r>
              <a:rPr lang="en-US" sz="1600" b="1" dirty="0"/>
              <a:t>seminar on Young Workers and Precarious </a:t>
            </a:r>
            <a:r>
              <a:rPr lang="en-US" sz="1600" b="1" dirty="0" smtClean="0"/>
              <a:t>Employment</a:t>
            </a:r>
          </a:p>
          <a:p>
            <a:pPr algn="ctr">
              <a:buFontTx/>
              <a:buNone/>
            </a:pPr>
            <a:r>
              <a:rPr lang="en-GB" sz="1600" b="1" dirty="0" smtClean="0"/>
              <a:t>23 September 2011</a:t>
            </a:r>
          </a:p>
        </p:txBody>
      </p:sp>
      <p:pic>
        <p:nvPicPr>
          <p:cNvPr id="4" name="Picture 3"/>
          <p:cNvPicPr/>
          <p:nvPr/>
        </p:nvPicPr>
        <p:blipFill>
          <a:blip r:embed="rId3" cstate="print">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l="68169" t="38446" r="7031"/>
          <a:stretch>
            <a:fillRect/>
          </a:stretch>
        </p:blipFill>
        <p:spPr bwMode="auto">
          <a:xfrm>
            <a:off x="3521122" y="5732060"/>
            <a:ext cx="2157648" cy="801305"/>
          </a:xfrm>
          <a:prstGeom prst="rect">
            <a:avLst/>
          </a:prstGeom>
          <a:noFill/>
          <a:ln>
            <a:noFill/>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smtClean="0"/>
              <a:t>Implications of a Capability Approach (4)</a:t>
            </a:r>
          </a:p>
        </p:txBody>
      </p:sp>
      <p:sp>
        <p:nvSpPr>
          <p:cNvPr id="18435" name="Content Placeholder 2"/>
          <p:cNvSpPr>
            <a:spLocks noGrp="1"/>
          </p:cNvSpPr>
          <p:nvPr>
            <p:ph idx="1"/>
          </p:nvPr>
        </p:nvSpPr>
        <p:spPr>
          <a:xfrm>
            <a:off x="346075" y="2087563"/>
            <a:ext cx="8448675" cy="4229100"/>
          </a:xfrm>
        </p:spPr>
        <p:txBody>
          <a:bodyPr/>
          <a:lstStyle/>
          <a:p>
            <a:r>
              <a:rPr lang="en-GB" sz="1800" i="1" dirty="0" smtClean="0"/>
              <a:t>“Evaluating capabilities rather than resources or outcomes shifts the axis of analysis to establishing and evaluating the conditions that enable individuals to take decisions based on what they have reason to value”</a:t>
            </a:r>
            <a:r>
              <a:rPr lang="en-GB" sz="1800" dirty="0" smtClean="0"/>
              <a:t> (Walker &amp; </a:t>
            </a:r>
            <a:r>
              <a:rPr lang="en-GB" sz="1800" dirty="0" err="1" smtClean="0"/>
              <a:t>Unterhalter</a:t>
            </a:r>
            <a:r>
              <a:rPr lang="en-GB" sz="1800" dirty="0" smtClean="0"/>
              <a:t>, 2007: 3)</a:t>
            </a:r>
          </a:p>
          <a:p>
            <a:endParaRPr lang="en-GB" sz="1800" dirty="0" smtClean="0"/>
          </a:p>
          <a:p>
            <a:r>
              <a:rPr lang="en-GB" sz="1800" dirty="0" smtClean="0"/>
              <a:t>From a capabilities perspective, it is important to see unemployment or precarious employment in terms of impacts on wellbeing and quality of life as well as just economic penalties for the individual and a </a:t>
            </a:r>
            <a:r>
              <a:rPr lang="en-GB" sz="1800" dirty="0" err="1" smtClean="0"/>
              <a:t>mis</a:t>
            </a:r>
            <a:r>
              <a:rPr lang="en-GB" sz="1800" dirty="0" smtClean="0"/>
              <a:t>-aligned labour market </a:t>
            </a:r>
          </a:p>
          <a:p>
            <a:endParaRPr lang="en-GB" sz="1800" dirty="0" smtClean="0"/>
          </a:p>
          <a:p>
            <a:r>
              <a:rPr lang="en-GB" sz="1800" dirty="0" smtClean="0"/>
              <a:t>After controlling for loss of income, unemployed people report ‘lower life evaluations’ and negative effects in terms of stress and anxiety</a:t>
            </a:r>
          </a:p>
          <a:p>
            <a:pPr>
              <a:buFontTx/>
              <a:buNone/>
            </a:pPr>
            <a:r>
              <a:rPr lang="en-GB" sz="1800" b="1" dirty="0" smtClean="0"/>
              <a:t>	</a:t>
            </a:r>
            <a:endParaRPr lang="en-GB" sz="18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a:r>
              <a:rPr lang="en-GB" dirty="0" smtClean="0"/>
              <a:t>‘Capabilities-friendly’ action</a:t>
            </a:r>
          </a:p>
        </p:txBody>
      </p:sp>
      <p:sp>
        <p:nvSpPr>
          <p:cNvPr id="19459" name="Content Placeholder 2"/>
          <p:cNvSpPr>
            <a:spLocks noGrp="1"/>
          </p:cNvSpPr>
          <p:nvPr>
            <p:ph idx="1"/>
          </p:nvPr>
        </p:nvSpPr>
        <p:spPr>
          <a:xfrm>
            <a:off x="346075" y="2087563"/>
            <a:ext cx="8448675" cy="4229100"/>
          </a:xfrm>
        </p:spPr>
        <p:txBody>
          <a:bodyPr/>
          <a:lstStyle/>
          <a:p>
            <a:pPr>
              <a:buFontTx/>
              <a:buNone/>
            </a:pPr>
            <a:r>
              <a:rPr lang="en-GB" sz="1800" dirty="0" smtClean="0"/>
              <a:t>A ‘capabilities-friendly’ form of public action to activate the unemployed or support those in precarious employment may involve (</a:t>
            </a:r>
            <a:r>
              <a:rPr lang="en-GB" sz="1800" dirty="0" err="1" smtClean="0"/>
              <a:t>Bonvin</a:t>
            </a:r>
            <a:r>
              <a:rPr lang="en-GB" sz="1800" dirty="0" smtClean="0"/>
              <a:t> &amp; </a:t>
            </a:r>
            <a:r>
              <a:rPr lang="en-GB" sz="1800" dirty="0" err="1" smtClean="0"/>
              <a:t>Farvaque</a:t>
            </a:r>
            <a:r>
              <a:rPr lang="en-GB" sz="1800" dirty="0" smtClean="0"/>
              <a:t>, 2007): </a:t>
            </a:r>
          </a:p>
          <a:p>
            <a:pPr>
              <a:buFontTx/>
              <a:buNone/>
            </a:pPr>
            <a:endParaRPr lang="en-GB" sz="1800" dirty="0" smtClean="0"/>
          </a:p>
          <a:p>
            <a:r>
              <a:rPr lang="en-GB" sz="1800" dirty="0" smtClean="0"/>
              <a:t>a discursive process to inform policy from the bottom-up; </a:t>
            </a:r>
          </a:p>
          <a:p>
            <a:r>
              <a:rPr lang="en-GB" sz="1800" dirty="0" smtClean="0"/>
              <a:t>a long-term perspective, based on promoting individuals’ freedom to choose the work and learning that they value; and </a:t>
            </a:r>
          </a:p>
          <a:p>
            <a:r>
              <a:rPr lang="en-GB" sz="1800" dirty="0" smtClean="0"/>
              <a:t>an acknowledgement of both individual and collective responsibilities to act to promote capabilities for work and learning.</a:t>
            </a:r>
          </a:p>
          <a:p>
            <a:pPr>
              <a:buFontTx/>
              <a:buNone/>
            </a:pPr>
            <a:r>
              <a:rPr lang="en-GB" sz="1800" dirty="0" smtClean="0"/>
              <a:t>	</a:t>
            </a:r>
          </a:p>
          <a:p>
            <a:pPr algn="ctr">
              <a:buFontTx/>
              <a:buNone/>
            </a:pPr>
            <a:r>
              <a:rPr lang="en-GB" sz="1800" i="1" dirty="0" smtClean="0"/>
              <a:t>So the CA suggests that we need to ask more questions and to ask them in a different way</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r>
              <a:rPr lang="en-GB" sz="2800" dirty="0" smtClean="0">
                <a:cs typeface="Times New Roman" pitchFamily="18" charset="0"/>
              </a:rPr>
              <a:t>Workable: using the Capability Approach to examine the transitions of disadvantaged youth</a:t>
            </a:r>
          </a:p>
        </p:txBody>
      </p:sp>
      <p:sp>
        <p:nvSpPr>
          <p:cNvPr id="3" name="Content Placeholder 2"/>
          <p:cNvSpPr>
            <a:spLocks noGrp="1"/>
          </p:cNvSpPr>
          <p:nvPr>
            <p:ph idx="1"/>
          </p:nvPr>
        </p:nvSpPr>
        <p:spPr/>
        <p:txBody>
          <a:bodyPr/>
          <a:lstStyle/>
          <a:p>
            <a:r>
              <a:rPr lang="en-GB" sz="1800" dirty="0" smtClean="0"/>
              <a:t>Project is funded by the EU 7th Framework Research Programme. Number: 244909 - SSH-2009-1.1.1 Education in a European knowledge society</a:t>
            </a:r>
          </a:p>
          <a:p>
            <a:endParaRPr lang="en-GB" sz="800" dirty="0" smtClean="0"/>
          </a:p>
          <a:p>
            <a:pPr marL="411480" lvl="1" indent="-308610">
              <a:lnSpc>
                <a:spcPct val="95000"/>
              </a:lnSpc>
              <a:spcBef>
                <a:spcPct val="0"/>
              </a:spcBef>
              <a:buClr>
                <a:srgbClr val="000000"/>
              </a:buClr>
              <a:buFontTx/>
              <a:buChar char="•"/>
            </a:pPr>
            <a:r>
              <a:rPr lang="en-GB" sz="1800" dirty="0" smtClean="0"/>
              <a:t>Scrutinises strategies to enhance the social sustainability and economic competitiveness of Europe by strengthening the capabilities of young people to actively shape their personal and work lives in knowledge societies and cope with today’s economic, cultural, demographic and technological challenges. </a:t>
            </a:r>
            <a:r>
              <a:rPr lang="en-US" sz="1800" dirty="0">
                <a:solidFill>
                  <a:srgbClr val="000000"/>
                </a:solidFill>
                <a:latin typeface="Arial" charset="0"/>
              </a:rPr>
              <a:t>Four vulnerable target groups:</a:t>
            </a:r>
            <a:endParaRPr lang="en-US" sz="1800" dirty="0"/>
          </a:p>
          <a:p>
            <a:pPr marL="771525" lvl="2" indent="-257175">
              <a:lnSpc>
                <a:spcPct val="95000"/>
              </a:lnSpc>
              <a:spcBef>
                <a:spcPct val="0"/>
              </a:spcBef>
              <a:buClr>
                <a:srgbClr val="000000"/>
              </a:buClr>
            </a:pPr>
            <a:r>
              <a:rPr lang="en-US" dirty="0">
                <a:solidFill>
                  <a:srgbClr val="000000"/>
                </a:solidFill>
                <a:latin typeface="Arial" charset="0"/>
              </a:rPr>
              <a:t>Early </a:t>
            </a:r>
            <a:r>
              <a:rPr lang="en-US" dirty="0" smtClean="0">
                <a:solidFill>
                  <a:srgbClr val="000000"/>
                </a:solidFill>
                <a:latin typeface="Arial" charset="0"/>
              </a:rPr>
              <a:t>school </a:t>
            </a:r>
            <a:r>
              <a:rPr lang="en-US" dirty="0">
                <a:solidFill>
                  <a:srgbClr val="000000"/>
                </a:solidFill>
                <a:latin typeface="Arial" charset="0"/>
              </a:rPr>
              <a:t>leavers, </a:t>
            </a:r>
            <a:endParaRPr lang="en-US" dirty="0"/>
          </a:p>
          <a:p>
            <a:pPr marL="771525" lvl="2" indent="-257175">
              <a:lnSpc>
                <a:spcPct val="95000"/>
              </a:lnSpc>
              <a:spcBef>
                <a:spcPct val="0"/>
              </a:spcBef>
              <a:buClr>
                <a:srgbClr val="000000"/>
              </a:buClr>
            </a:pPr>
            <a:r>
              <a:rPr lang="en-US" dirty="0">
                <a:solidFill>
                  <a:srgbClr val="000000"/>
                </a:solidFill>
                <a:latin typeface="Arial" charset="0"/>
              </a:rPr>
              <a:t>No exam in upper secondary education, </a:t>
            </a:r>
            <a:endParaRPr lang="en-US" dirty="0"/>
          </a:p>
          <a:p>
            <a:pPr marL="771525" lvl="2" indent="-257175">
              <a:lnSpc>
                <a:spcPct val="95000"/>
              </a:lnSpc>
              <a:spcBef>
                <a:spcPct val="0"/>
              </a:spcBef>
              <a:buClr>
                <a:srgbClr val="000000"/>
              </a:buClr>
            </a:pPr>
            <a:r>
              <a:rPr lang="en-US" dirty="0">
                <a:solidFill>
                  <a:srgbClr val="000000"/>
                </a:solidFill>
                <a:latin typeface="Arial" charset="0"/>
              </a:rPr>
              <a:t>Young </a:t>
            </a:r>
            <a:r>
              <a:rPr lang="en-US" dirty="0" smtClean="0">
                <a:solidFill>
                  <a:srgbClr val="000000"/>
                </a:solidFill>
                <a:latin typeface="Arial" charset="0"/>
              </a:rPr>
              <a:t>unemployed</a:t>
            </a:r>
            <a:r>
              <a:rPr lang="en-US" dirty="0">
                <a:solidFill>
                  <a:srgbClr val="000000"/>
                </a:solidFill>
                <a:latin typeface="Arial" charset="0"/>
              </a:rPr>
              <a:t>, </a:t>
            </a:r>
            <a:endParaRPr lang="en-US" dirty="0"/>
          </a:p>
          <a:p>
            <a:pPr marL="771525" lvl="2" indent="-257175">
              <a:lnSpc>
                <a:spcPct val="95000"/>
              </a:lnSpc>
              <a:spcBef>
                <a:spcPct val="0"/>
              </a:spcBef>
              <a:buClr>
                <a:srgbClr val="000000"/>
              </a:buClr>
            </a:pPr>
            <a:r>
              <a:rPr lang="en-US" dirty="0">
                <a:solidFill>
                  <a:srgbClr val="000000"/>
                </a:solidFill>
                <a:latin typeface="Arial" charset="0"/>
              </a:rPr>
              <a:t>Unemployed young higher education </a:t>
            </a:r>
            <a:r>
              <a:rPr lang="en-US" dirty="0" smtClean="0">
                <a:solidFill>
                  <a:srgbClr val="000000"/>
                </a:solidFill>
                <a:latin typeface="Arial" charset="0"/>
              </a:rPr>
              <a:t>graduates</a:t>
            </a:r>
            <a:endParaRPr lang="en-US" i="1" dirty="0">
              <a:solidFill>
                <a:srgbClr val="000000"/>
              </a:solidFill>
              <a:latin typeface="Arial" charset="0"/>
            </a:endParaRPr>
          </a:p>
          <a:p>
            <a:endParaRPr lang="en-GB" sz="800" dirty="0" smtClean="0"/>
          </a:p>
          <a:p>
            <a:r>
              <a:rPr lang="en-US" sz="1800" dirty="0" smtClean="0"/>
              <a:t>Multi-disciplinary</a:t>
            </a:r>
            <a:r>
              <a:rPr lang="en-US" sz="1800" dirty="0"/>
              <a:t>: educational science, sociology, economics, philosophy, political studies and social </a:t>
            </a:r>
            <a:r>
              <a:rPr lang="en-US" sz="1800" dirty="0" smtClean="0"/>
              <a:t>work</a:t>
            </a:r>
            <a:endParaRPr lang="en-US" sz="1800" dirty="0"/>
          </a:p>
          <a:p>
            <a:r>
              <a:rPr lang="en-GB" sz="1800" dirty="0" smtClean="0"/>
              <a:t>Applies the Capability Approach as a common conceptualization and heuristic framework </a:t>
            </a:r>
            <a:r>
              <a:rPr lang="en-US" sz="1800" dirty="0" smtClean="0"/>
              <a:t>in </a:t>
            </a:r>
            <a:r>
              <a:rPr lang="en-US" sz="1800" dirty="0"/>
              <a:t>relation to the transition from school to work</a:t>
            </a:r>
          </a:p>
          <a:p>
            <a:r>
              <a:rPr lang="en-GB" sz="1800" dirty="0" smtClean="0"/>
              <a:t>12 partners in 10 European countries. BHPS, EU-SILC data and case studies</a:t>
            </a:r>
          </a:p>
          <a:p>
            <a:pPr>
              <a:buNone/>
            </a:pPr>
            <a:endParaRPr lang="en-GB" dirty="0" smtClean="0"/>
          </a:p>
          <a:p>
            <a:endParaRPr lang="en-GB"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err="1" smtClean="0"/>
              <a:t>WorkAble</a:t>
            </a:r>
            <a:r>
              <a:rPr lang="en-GB" dirty="0" smtClean="0"/>
              <a:t> members</a:t>
            </a:r>
            <a:endParaRPr lang="en-GB" dirty="0"/>
          </a:p>
        </p:txBody>
      </p:sp>
      <p:pic>
        <p:nvPicPr>
          <p:cNvPr id="2050" name="Picture 2"/>
          <p:cNvPicPr>
            <a:picLocks noChangeAspect="1" noChangeArrowheads="1"/>
          </p:cNvPicPr>
          <p:nvPr/>
        </p:nvPicPr>
        <p:blipFill>
          <a:blip r:embed="rId2" cstate="print"/>
          <a:srcRect/>
          <a:stretch>
            <a:fillRect/>
          </a:stretch>
        </p:blipFill>
        <p:spPr bwMode="auto">
          <a:xfrm>
            <a:off x="2456597" y="1867706"/>
            <a:ext cx="3779719" cy="4573684"/>
          </a:xfrm>
          <a:prstGeom prst="rect">
            <a:avLst/>
          </a:prstGeom>
          <a:noFill/>
          <a:ln w="9525">
            <a:no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Workable: Case Studies (1) </a:t>
            </a:r>
            <a:endParaRPr lang="en-GB" dirty="0"/>
          </a:p>
        </p:txBody>
      </p:sp>
      <p:sp>
        <p:nvSpPr>
          <p:cNvPr id="3" name="Content Placeholder 2"/>
          <p:cNvSpPr>
            <a:spLocks noGrp="1"/>
          </p:cNvSpPr>
          <p:nvPr>
            <p:ph idx="1"/>
          </p:nvPr>
        </p:nvSpPr>
        <p:spPr>
          <a:xfrm>
            <a:off x="346075" y="1876424"/>
            <a:ext cx="8448674" cy="4439505"/>
          </a:xfrm>
        </p:spPr>
        <p:txBody>
          <a:bodyPr/>
          <a:lstStyle/>
          <a:p>
            <a:r>
              <a:rPr lang="en-GB" sz="1800" dirty="0" smtClean="0"/>
              <a:t>At a general level for all age groups, the UK policy on unemployment and employability since 1997 has been driven by the view that work remains the best route out of poverty for most people  </a:t>
            </a:r>
          </a:p>
          <a:p>
            <a:endParaRPr lang="en-GB" sz="1000" dirty="0" smtClean="0"/>
          </a:p>
          <a:p>
            <a:r>
              <a:rPr lang="en-GB" sz="1800" dirty="0" smtClean="0"/>
              <a:t>The UK approach to activation is essentially centralised and top-down, with limited voice and autonomy </a:t>
            </a:r>
            <a:r>
              <a:rPr lang="en-GB" sz="1800" dirty="0"/>
              <a:t>of individuals and communities to </a:t>
            </a:r>
            <a:r>
              <a:rPr lang="en-GB" sz="1800" dirty="0" smtClean="0"/>
              <a:t>make choices and shape futures (the Work Programme allows some autonomy, but to the contractor primarily - </a:t>
            </a:r>
            <a:r>
              <a:rPr lang="en-US" sz="1800" dirty="0" smtClean="0"/>
              <a:t>and </a:t>
            </a:r>
            <a:r>
              <a:rPr lang="en-US" sz="1800" dirty="0"/>
              <a:t>is a ‘black box’ approach to activation</a:t>
            </a:r>
            <a:r>
              <a:rPr lang="en-GB" sz="1800" dirty="0" smtClean="0"/>
              <a:t>)</a:t>
            </a:r>
          </a:p>
          <a:p>
            <a:endParaRPr lang="en-GB" sz="1000" dirty="0" smtClean="0"/>
          </a:p>
          <a:p>
            <a:r>
              <a:rPr lang="en-GB" sz="1800" dirty="0" smtClean="0"/>
              <a:t>The Scottish Workable case study aims to focus on two programmes that move away from a centralised work first approach and focus instead on promoting individuals’ capabilities to choose the work that they have reason to value and engages with the external, socio-economic conversion factors</a:t>
            </a:r>
          </a:p>
          <a:p>
            <a:endParaRPr lang="en-GB"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550" y="714375"/>
            <a:ext cx="8448675" cy="695325"/>
          </a:xfrm>
        </p:spPr>
        <p:txBody>
          <a:bodyPr/>
          <a:lstStyle/>
          <a:p>
            <a:pPr algn="ctr"/>
            <a:r>
              <a:rPr lang="en-GB" sz="2800" dirty="0" smtClean="0"/>
              <a:t>Workable: Case Studies (2) </a:t>
            </a:r>
            <a:endParaRPr lang="en-GB" sz="2800" dirty="0"/>
          </a:p>
        </p:txBody>
      </p:sp>
      <p:sp>
        <p:nvSpPr>
          <p:cNvPr id="3" name="Content Placeholder 2"/>
          <p:cNvSpPr>
            <a:spLocks noGrp="1"/>
          </p:cNvSpPr>
          <p:nvPr>
            <p:ph idx="1"/>
          </p:nvPr>
        </p:nvSpPr>
        <p:spPr>
          <a:xfrm>
            <a:off x="346075" y="1400175"/>
            <a:ext cx="8448674" cy="4915755"/>
          </a:xfrm>
        </p:spPr>
        <p:txBody>
          <a:bodyPr/>
          <a:lstStyle/>
          <a:p>
            <a:r>
              <a:rPr lang="en-GB" sz="1800" b="1" u="sng" dirty="0" smtClean="0"/>
              <a:t>Case study 1:</a:t>
            </a:r>
            <a:r>
              <a:rPr lang="en-GB" sz="1800" dirty="0" smtClean="0"/>
              <a:t> </a:t>
            </a:r>
          </a:p>
          <a:p>
            <a:pPr lvl="1"/>
            <a:r>
              <a:rPr lang="en-GB" dirty="0" smtClean="0"/>
              <a:t>Innovative programme aimed at disadvantaged young people age 16 to 24 in Scotland, delivered across urban, semi-rural, and rural areas </a:t>
            </a:r>
          </a:p>
          <a:p>
            <a:pPr lvl="1"/>
            <a:r>
              <a:rPr lang="en-GB" dirty="0" smtClean="0"/>
              <a:t>Six month work placement: first 13 weeks a young person is placed with an employer with no wage cost to the employer;  weeks 14 to 26, the young person receives a subsidised wage</a:t>
            </a:r>
            <a:endParaRPr lang="en-GB" sz="1800" dirty="0" smtClean="0"/>
          </a:p>
          <a:p>
            <a:pPr lvl="1"/>
            <a:r>
              <a:rPr lang="en-GB" dirty="0" smtClean="0"/>
              <a:t>The focus of whole programme is on progress rather hard outcomes, and addressing the wider issues that may be acting as barriers to employment</a:t>
            </a:r>
          </a:p>
          <a:p>
            <a:pPr lvl="1"/>
            <a:endParaRPr lang="en-GB" sz="1800" dirty="0" smtClean="0"/>
          </a:p>
          <a:p>
            <a:r>
              <a:rPr lang="en-GB" sz="1800" b="1" u="sng" dirty="0" smtClean="0"/>
              <a:t>Case study 2:</a:t>
            </a:r>
            <a:r>
              <a:rPr lang="en-GB" sz="1800" dirty="0" smtClean="0"/>
              <a:t> </a:t>
            </a:r>
          </a:p>
          <a:p>
            <a:pPr lvl="1"/>
            <a:r>
              <a:rPr lang="en-GB" dirty="0" smtClean="0"/>
              <a:t>Offers work experience to those aged 16 to 25 who are unemployed  </a:t>
            </a:r>
          </a:p>
          <a:p>
            <a:pPr lvl="1"/>
            <a:r>
              <a:rPr lang="en-GB" dirty="0" smtClean="0"/>
              <a:t>Young people receive intensive training and experience in a specific sector. The sectors that the programme engages with are selected on where there are many jobs available, to give the young people the best chance of finding a job when the course finishes </a:t>
            </a:r>
          </a:p>
          <a:p>
            <a:pPr lvl="1"/>
            <a:r>
              <a:rPr lang="en-GB" dirty="0" smtClean="0"/>
              <a:t>Courses are run for between 5 to12 weeks depending on the sector </a:t>
            </a:r>
          </a:p>
          <a:p>
            <a:pPr lvl="1"/>
            <a:r>
              <a:rPr lang="en-GB" dirty="0" smtClean="0"/>
              <a:t>The focus of the whole programme is on helping young people to find sustainable employment in a particular sector, as well as addressing the wider issues that may be acting as barriers to employment</a:t>
            </a:r>
            <a:endParaRPr lang="en-GB" sz="1800" dirty="0" smtClean="0"/>
          </a:p>
          <a:p>
            <a:endParaRPr lang="en-GB"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876300"/>
            <a:ext cx="8448675" cy="695325"/>
          </a:xfrm>
        </p:spPr>
        <p:txBody>
          <a:bodyPr/>
          <a:lstStyle/>
          <a:p>
            <a:pPr algn="ctr"/>
            <a:r>
              <a:rPr lang="en-GB" dirty="0" smtClean="0"/>
              <a:t>Workable: Case Studies (3) </a:t>
            </a:r>
            <a:endParaRPr lang="en-GB" dirty="0"/>
          </a:p>
        </p:txBody>
      </p:sp>
      <p:sp>
        <p:nvSpPr>
          <p:cNvPr id="3" name="Content Placeholder 2"/>
          <p:cNvSpPr>
            <a:spLocks noGrp="1"/>
          </p:cNvSpPr>
          <p:nvPr>
            <p:ph idx="1"/>
          </p:nvPr>
        </p:nvSpPr>
        <p:spPr>
          <a:xfrm>
            <a:off x="266700" y="1609725"/>
            <a:ext cx="8601075" cy="4706205"/>
          </a:xfrm>
        </p:spPr>
        <p:txBody>
          <a:bodyPr/>
          <a:lstStyle/>
          <a:p>
            <a:pPr>
              <a:buNone/>
            </a:pPr>
            <a:r>
              <a:rPr lang="en-GB" sz="1800" b="1" dirty="0" smtClean="0"/>
              <a:t>Research Methods</a:t>
            </a:r>
          </a:p>
          <a:p>
            <a:pPr lvl="0"/>
            <a:r>
              <a:rPr lang="en-GB" sz="1800" dirty="0" smtClean="0"/>
              <a:t>Combination of document analysis and qualitative interviewing</a:t>
            </a:r>
          </a:p>
          <a:p>
            <a:pPr lvl="0"/>
            <a:r>
              <a:rPr lang="en-GB" sz="1800" dirty="0" smtClean="0"/>
              <a:t>Qualitative interviews with: project managers; project workers; employee liaison officers; young people engaged in the two programmes</a:t>
            </a:r>
          </a:p>
          <a:p>
            <a:endParaRPr lang="en-GB" sz="1800" b="1" dirty="0" smtClean="0"/>
          </a:p>
          <a:p>
            <a:pPr>
              <a:buNone/>
            </a:pPr>
            <a:r>
              <a:rPr lang="en-GB" sz="1800" b="1" dirty="0" smtClean="0"/>
              <a:t>Research Questions</a:t>
            </a:r>
          </a:p>
          <a:p>
            <a:pPr lvl="0"/>
            <a:r>
              <a:rPr lang="en-GB" sz="1800" dirty="0" smtClean="0"/>
              <a:t>Which conversion factors and capabilities does the programme seek to enhance?</a:t>
            </a:r>
          </a:p>
          <a:p>
            <a:pPr lvl="0"/>
            <a:r>
              <a:rPr lang="en-GB" sz="1800" dirty="0" smtClean="0"/>
              <a:t>Are sufficient resources available to young people to enhance capabilities? </a:t>
            </a:r>
          </a:p>
          <a:p>
            <a:pPr lvl="0"/>
            <a:r>
              <a:rPr lang="en-GB" sz="1800" dirty="0" smtClean="0"/>
              <a:t>How do external factors impact on the availability of resources, commodities or opportunities?</a:t>
            </a:r>
          </a:p>
          <a:p>
            <a:pPr lvl="0"/>
            <a:r>
              <a:rPr lang="en-GB" sz="1800" dirty="0" smtClean="0"/>
              <a:t>Have the young people been sufficiently empowered to have autonomy and a voice in the delivery, implementation and evaluation of the programme?</a:t>
            </a:r>
          </a:p>
          <a:p>
            <a:endParaRPr lang="en-GB"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550" y="695325"/>
            <a:ext cx="8448675" cy="695325"/>
          </a:xfrm>
        </p:spPr>
        <p:txBody>
          <a:bodyPr/>
          <a:lstStyle/>
          <a:p>
            <a:pPr algn="ctr"/>
            <a:r>
              <a:rPr lang="en-GB" dirty="0" smtClean="0"/>
              <a:t>Emerging themes (1)</a:t>
            </a:r>
            <a:endParaRPr lang="en-GB" dirty="0"/>
          </a:p>
        </p:txBody>
      </p:sp>
      <p:sp>
        <p:nvSpPr>
          <p:cNvPr id="3" name="Content Placeholder 2"/>
          <p:cNvSpPr>
            <a:spLocks noGrp="1"/>
          </p:cNvSpPr>
          <p:nvPr>
            <p:ph idx="1"/>
          </p:nvPr>
        </p:nvSpPr>
        <p:spPr>
          <a:xfrm>
            <a:off x="298450" y="1543050"/>
            <a:ext cx="8448674" cy="5172075"/>
          </a:xfrm>
        </p:spPr>
        <p:txBody>
          <a:bodyPr/>
          <a:lstStyle/>
          <a:p>
            <a:pPr lvl="0"/>
            <a:r>
              <a:rPr lang="en-GB" sz="1800" dirty="0" smtClean="0"/>
              <a:t>Importance of the skills of workers in the organisations delivering the programme</a:t>
            </a:r>
          </a:p>
          <a:p>
            <a:pPr lvl="0"/>
            <a:endParaRPr lang="en-GB" sz="1000" dirty="0" smtClean="0"/>
          </a:p>
          <a:p>
            <a:r>
              <a:rPr lang="en-GB" sz="1800" dirty="0" smtClean="0"/>
              <a:t>Being flexible with who the organisations are working with – flexibility in funders requirements, but making sure they are working with the right young people i.e. the most disadvantaged. Participants: from disadvantaged areas; lack of qualifications; offenders; care leavers; learning disabilities</a:t>
            </a:r>
          </a:p>
          <a:p>
            <a:endParaRPr lang="en-GB" sz="1000" dirty="0" smtClean="0"/>
          </a:p>
          <a:p>
            <a:pPr lvl="0"/>
            <a:r>
              <a:rPr lang="en-GB" sz="1800" dirty="0" smtClean="0"/>
              <a:t>Challenging the young people and developing their aspirations </a:t>
            </a:r>
          </a:p>
          <a:p>
            <a:pPr lvl="0"/>
            <a:endParaRPr lang="en-GB" sz="1000" dirty="0" smtClean="0"/>
          </a:p>
          <a:p>
            <a:pPr lvl="0"/>
            <a:r>
              <a:rPr lang="en-GB" sz="1800" dirty="0" smtClean="0"/>
              <a:t>Restrictions imposed by available resources </a:t>
            </a:r>
          </a:p>
          <a:p>
            <a:pPr lvl="0"/>
            <a:endParaRPr lang="en-GB" sz="1000" dirty="0" smtClean="0"/>
          </a:p>
          <a:p>
            <a:pPr lvl="0"/>
            <a:r>
              <a:rPr lang="en-GB" sz="1800" dirty="0" smtClean="0"/>
              <a:t>Restrictions imposed by availability of employers</a:t>
            </a:r>
          </a:p>
          <a:p>
            <a:pPr lvl="0"/>
            <a:endParaRPr lang="en-GB" sz="1000" dirty="0" smtClean="0"/>
          </a:p>
          <a:p>
            <a:pPr lvl="0"/>
            <a:r>
              <a:rPr lang="en-GB" sz="1800" dirty="0" smtClean="0"/>
              <a:t>Impact of external factors such as the labour market and spending cuts in the public sector and third sector</a:t>
            </a:r>
          </a:p>
          <a:p>
            <a:endParaRPr lang="en-GB" dirty="0" smtClean="0"/>
          </a:p>
          <a:p>
            <a:endParaRPr lang="en-GB"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450" y="628650"/>
            <a:ext cx="8448675" cy="695325"/>
          </a:xfrm>
        </p:spPr>
        <p:txBody>
          <a:bodyPr/>
          <a:lstStyle/>
          <a:p>
            <a:pPr algn="ctr"/>
            <a:r>
              <a:rPr lang="en-GB" dirty="0" smtClean="0"/>
              <a:t>Emerging themes (2)</a:t>
            </a:r>
            <a:endParaRPr lang="en-GB" dirty="0"/>
          </a:p>
        </p:txBody>
      </p:sp>
      <p:sp>
        <p:nvSpPr>
          <p:cNvPr id="3" name="Content Placeholder 2"/>
          <p:cNvSpPr>
            <a:spLocks noGrp="1"/>
          </p:cNvSpPr>
          <p:nvPr>
            <p:ph idx="1"/>
          </p:nvPr>
        </p:nvSpPr>
        <p:spPr>
          <a:xfrm>
            <a:off x="238124" y="1285875"/>
            <a:ext cx="8715375" cy="5030055"/>
          </a:xfrm>
        </p:spPr>
        <p:txBody>
          <a:bodyPr/>
          <a:lstStyle/>
          <a:p>
            <a:pPr marL="0" lvl="0" indent="0">
              <a:buNone/>
            </a:pPr>
            <a:r>
              <a:rPr lang="en-GB" sz="1800" b="1" dirty="0" smtClean="0"/>
              <a:t>Identifying what young people want to achieve (Voice (</a:t>
            </a:r>
            <a:r>
              <a:rPr lang="en-GB" sz="1800" dirty="0" smtClean="0"/>
              <a:t>e.g</a:t>
            </a:r>
            <a:r>
              <a:rPr lang="en-GB" sz="1800" dirty="0"/>
              <a:t>. ability to </a:t>
            </a:r>
            <a:r>
              <a:rPr lang="en-GB" sz="1800" dirty="0" smtClean="0"/>
              <a:t>effectively express </a:t>
            </a:r>
            <a:r>
              <a:rPr lang="en-GB" sz="1800" dirty="0"/>
              <a:t>their own </a:t>
            </a:r>
            <a:r>
              <a:rPr lang="en-GB" sz="1800" dirty="0" smtClean="0"/>
              <a:t>opinions</a:t>
            </a:r>
            <a:r>
              <a:rPr lang="en-GB" sz="1800" b="1" dirty="0" smtClean="0"/>
              <a:t>) and choice. What if some young people are not aware of the range of choices available to them?)</a:t>
            </a:r>
          </a:p>
          <a:p>
            <a:endParaRPr lang="en-GB" sz="800" i="1" dirty="0" smtClean="0"/>
          </a:p>
          <a:p>
            <a:r>
              <a:rPr lang="en-GB" sz="1800" i="1" dirty="0" smtClean="0"/>
              <a:t>“I think young people ... come in with a fixed idea of what they want to do ... </a:t>
            </a:r>
            <a:r>
              <a:rPr lang="en-GB" sz="1800" dirty="0" smtClean="0"/>
              <a:t>[they]</a:t>
            </a:r>
            <a:r>
              <a:rPr lang="en-GB" sz="1800" i="1" dirty="0" smtClean="0"/>
              <a:t> say either I want to be a builder or want to be a chef, or if I am a young woman I would quite like to go into hairdressing or childcare ... the narrowness of the perspective that young people have is informed by people they know, things that they see and actually what we try and do is blow the doors off” </a:t>
            </a:r>
            <a:r>
              <a:rPr lang="en-GB" sz="1800" dirty="0" smtClean="0"/>
              <a:t>(Head of development, CS1)</a:t>
            </a:r>
          </a:p>
          <a:p>
            <a:endParaRPr lang="en-GB" sz="800" dirty="0" smtClean="0"/>
          </a:p>
          <a:p>
            <a:r>
              <a:rPr lang="en-GB" sz="1800" dirty="0" smtClean="0"/>
              <a:t>“</a:t>
            </a:r>
            <a:r>
              <a:rPr lang="en-GB" sz="1800" i="1" dirty="0" smtClean="0"/>
              <a:t>So I think it can in the initial stages of the recruitment … be difficult to establish whether: is this young person telling me this because that's what their Job Centre advisor told me to say sort of thing</a:t>
            </a:r>
            <a:r>
              <a:rPr lang="en-GB" sz="1800" dirty="0" smtClean="0"/>
              <a:t>”</a:t>
            </a:r>
            <a:r>
              <a:rPr lang="en-GB" sz="1800" i="1" dirty="0" smtClean="0"/>
              <a:t> </a:t>
            </a:r>
            <a:r>
              <a:rPr lang="en-GB" sz="1800" dirty="0" smtClean="0"/>
              <a:t>(Project worker, CS2)</a:t>
            </a:r>
            <a:r>
              <a:rPr lang="en-GB" sz="1800" i="1" dirty="0" smtClean="0"/>
              <a:t> </a:t>
            </a:r>
          </a:p>
          <a:p>
            <a:pPr lvl="0">
              <a:buNone/>
            </a:pPr>
            <a:endParaRPr lang="en-GB" sz="800" b="1" dirty="0" smtClean="0"/>
          </a:p>
          <a:p>
            <a:pPr lvl="0">
              <a:buNone/>
            </a:pPr>
            <a:r>
              <a:rPr lang="en-GB" sz="1800" b="1" dirty="0" smtClean="0"/>
              <a:t>Family and housing issues etc. of young people on the programme</a:t>
            </a:r>
          </a:p>
          <a:p>
            <a:r>
              <a:rPr lang="en-GB" sz="1800" i="1" dirty="0" smtClean="0"/>
              <a:t> “Finding sustainable employment is our, that's our goal. I think for me you can’t take that in isolation from everything else that's going on ...” </a:t>
            </a:r>
            <a:r>
              <a:rPr lang="en-GB" sz="1800" dirty="0" smtClean="0"/>
              <a:t>(Service manager, CS1)</a:t>
            </a:r>
          </a:p>
          <a:p>
            <a:endParaRPr lang="en-GB" sz="1800" dirty="0" smtClean="0"/>
          </a:p>
          <a:p>
            <a:endParaRPr lang="en-GB"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025" y="809625"/>
            <a:ext cx="8448675" cy="695325"/>
          </a:xfrm>
        </p:spPr>
        <p:txBody>
          <a:bodyPr/>
          <a:lstStyle/>
          <a:p>
            <a:pPr algn="ctr"/>
            <a:r>
              <a:rPr lang="en-GB" dirty="0" smtClean="0"/>
              <a:t>Emerging themes (3)</a:t>
            </a:r>
            <a:endParaRPr lang="en-GB" dirty="0"/>
          </a:p>
        </p:txBody>
      </p:sp>
      <p:sp>
        <p:nvSpPr>
          <p:cNvPr id="3" name="Content Placeholder 2"/>
          <p:cNvSpPr>
            <a:spLocks noGrp="1"/>
          </p:cNvSpPr>
          <p:nvPr>
            <p:ph idx="1"/>
          </p:nvPr>
        </p:nvSpPr>
        <p:spPr>
          <a:xfrm>
            <a:off x="346075" y="1590675"/>
            <a:ext cx="8448674" cy="4725255"/>
          </a:xfrm>
        </p:spPr>
        <p:txBody>
          <a:bodyPr/>
          <a:lstStyle/>
          <a:p>
            <a:pPr marL="0" lvl="0">
              <a:buNone/>
            </a:pPr>
            <a:r>
              <a:rPr lang="en-GB" sz="1800" b="1" dirty="0" smtClean="0"/>
              <a:t>Identifying and developing positive capabilities (resilience, resourcefulness, commitment, motivation, self belief) as well as those lacking them</a:t>
            </a:r>
            <a:endParaRPr lang="en-GB" sz="1800" dirty="0" smtClean="0"/>
          </a:p>
          <a:p>
            <a:r>
              <a:rPr lang="en-GB" sz="1800" i="1" dirty="0" smtClean="0"/>
              <a:t>“Well the philosophy is, the function is to get them into employment but the philosophy is to deal with all the other problems that have occurred as well ... we are looking to improve things like confidence and team work and reliability, you know all those kind of soft skills as well”</a:t>
            </a:r>
            <a:r>
              <a:rPr lang="en-GB" sz="1800" dirty="0" smtClean="0"/>
              <a:t> (Project worker, CS2)</a:t>
            </a:r>
          </a:p>
          <a:p>
            <a:r>
              <a:rPr lang="en-GB" sz="1800" i="1" dirty="0" smtClean="0"/>
              <a:t>“Before I was waking up not knowing what to do.  It’s giving me a bit of maturity for my girlfriend and daughter</a:t>
            </a:r>
            <a:r>
              <a:rPr lang="en-GB" sz="1800" dirty="0" smtClean="0"/>
              <a:t>”</a:t>
            </a:r>
            <a:r>
              <a:rPr lang="en-GB" sz="1800" i="1" dirty="0" smtClean="0"/>
              <a:t> </a:t>
            </a:r>
            <a:r>
              <a:rPr lang="en-GB" sz="1800" dirty="0" smtClean="0"/>
              <a:t>(Young male, CS2)</a:t>
            </a:r>
          </a:p>
          <a:p>
            <a:pPr lvl="0"/>
            <a:endParaRPr lang="en-GB" sz="800" dirty="0" smtClean="0"/>
          </a:p>
          <a:p>
            <a:pPr lvl="0">
              <a:buNone/>
            </a:pPr>
            <a:r>
              <a:rPr lang="en-GB" sz="1800" b="1" dirty="0" smtClean="0"/>
              <a:t>Not giving up on the young people</a:t>
            </a:r>
          </a:p>
          <a:p>
            <a:r>
              <a:rPr lang="en-GB" sz="1800" i="1" dirty="0" smtClean="0"/>
              <a:t> “I have been involved with them since like December because I came on a course before and I got chucked out of it but they have given me a second chance, and this is the second day of it ... I am grateful for it because I don’t get that many second chances so I take it”</a:t>
            </a:r>
            <a:r>
              <a:rPr lang="en-GB" sz="1800" dirty="0" smtClean="0"/>
              <a:t> (Young male, CS1)</a:t>
            </a:r>
          </a:p>
          <a:p>
            <a:pPr lvl="0"/>
            <a:endParaRPr lang="en-GB" dirty="0" smtClean="0"/>
          </a:p>
          <a:p>
            <a:pPr lvl="0"/>
            <a:endParaRPr lang="en-GB" b="1" dirty="0" smtClean="0"/>
          </a:p>
          <a:p>
            <a:endParaRPr lang="en-GB"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7975" y="752475"/>
            <a:ext cx="8448675" cy="695325"/>
          </a:xfrm>
        </p:spPr>
        <p:txBody>
          <a:bodyPr/>
          <a:lstStyle/>
          <a:p>
            <a:pPr algn="ctr"/>
            <a:r>
              <a:rPr lang="en-GB" smtClean="0"/>
              <a:t>Outline</a:t>
            </a:r>
            <a:endParaRPr lang="en-GB" dirty="0" smtClean="0"/>
          </a:p>
        </p:txBody>
      </p:sp>
      <p:sp>
        <p:nvSpPr>
          <p:cNvPr id="27651" name="Rectangle 3"/>
          <p:cNvSpPr>
            <a:spLocks noGrp="1" noChangeArrowheads="1"/>
          </p:cNvSpPr>
          <p:nvPr>
            <p:ph type="body" idx="1"/>
          </p:nvPr>
        </p:nvSpPr>
        <p:spPr>
          <a:xfrm>
            <a:off x="250825" y="1466851"/>
            <a:ext cx="8562975" cy="4986338"/>
          </a:xfrm>
        </p:spPr>
        <p:txBody>
          <a:bodyPr/>
          <a:lstStyle/>
          <a:p>
            <a:r>
              <a:rPr lang="en-GB" sz="2800" dirty="0" smtClean="0">
                <a:cs typeface="Times New Roman" pitchFamily="18" charset="0"/>
              </a:rPr>
              <a:t>Introduction</a:t>
            </a:r>
          </a:p>
          <a:p>
            <a:r>
              <a:rPr lang="en-GB" sz="2800" dirty="0" smtClean="0">
                <a:cs typeface="Times New Roman" pitchFamily="18" charset="0"/>
              </a:rPr>
              <a:t>The Capability Approach and capabilities</a:t>
            </a:r>
          </a:p>
          <a:p>
            <a:pPr eaLnBrk="1" hangingPunct="1"/>
            <a:r>
              <a:rPr lang="en-GB" sz="2800" dirty="0" smtClean="0"/>
              <a:t>Implications of the Capability Approach</a:t>
            </a:r>
          </a:p>
          <a:p>
            <a:pPr eaLnBrk="1" hangingPunct="1"/>
            <a:r>
              <a:rPr lang="en-GB" sz="2800" dirty="0" smtClean="0">
                <a:cs typeface="Times New Roman" pitchFamily="18" charset="0"/>
              </a:rPr>
              <a:t>Capability friendly action</a:t>
            </a:r>
          </a:p>
          <a:p>
            <a:pPr eaLnBrk="1" hangingPunct="1"/>
            <a:r>
              <a:rPr lang="en-GB" sz="2800" dirty="0" smtClean="0">
                <a:cs typeface="Times New Roman" pitchFamily="18" charset="0"/>
              </a:rPr>
              <a:t>Workable: using the Capability Approach to examine the transitions of disadvantaged youth</a:t>
            </a:r>
          </a:p>
          <a:p>
            <a:pPr eaLnBrk="1" hangingPunct="1"/>
            <a:r>
              <a:rPr lang="en-GB" sz="2800" dirty="0" smtClean="0">
                <a:cs typeface="Times New Roman" pitchFamily="18" charset="0"/>
              </a:rPr>
              <a:t>Case study issues</a:t>
            </a:r>
          </a:p>
          <a:p>
            <a:r>
              <a:rPr lang="en-GB" sz="2800" dirty="0" smtClean="0">
                <a:cs typeface="Times New Roman" pitchFamily="18" charset="0"/>
              </a:rPr>
              <a:t>Conclusions</a:t>
            </a:r>
          </a:p>
          <a:p>
            <a:endParaRPr lang="en-GB" sz="2800" dirty="0" smtClean="0">
              <a:cs typeface="Times New Roman" pitchFamily="18"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27025" y="876300"/>
            <a:ext cx="8448675" cy="695325"/>
          </a:xfrm>
        </p:spPr>
        <p:txBody>
          <a:bodyPr/>
          <a:lstStyle/>
          <a:p>
            <a:pPr algn="ctr"/>
            <a:r>
              <a:rPr lang="en-GB" dirty="0" smtClean="0"/>
              <a:t>Summary of emerging issues</a:t>
            </a:r>
          </a:p>
        </p:txBody>
      </p:sp>
      <p:sp>
        <p:nvSpPr>
          <p:cNvPr id="20483" name="Content Placeholder 2"/>
          <p:cNvSpPr>
            <a:spLocks noGrp="1"/>
          </p:cNvSpPr>
          <p:nvPr>
            <p:ph idx="1"/>
          </p:nvPr>
        </p:nvSpPr>
        <p:spPr>
          <a:xfrm>
            <a:off x="346075" y="1704975"/>
            <a:ext cx="8448675" cy="4611688"/>
          </a:xfrm>
        </p:spPr>
        <p:txBody>
          <a:bodyPr/>
          <a:lstStyle/>
          <a:p>
            <a:r>
              <a:rPr lang="en-GB" sz="1800" dirty="0" smtClean="0"/>
              <a:t>The importance of access to actual resources</a:t>
            </a:r>
          </a:p>
          <a:p>
            <a:endParaRPr lang="en-GB" sz="1800" dirty="0" smtClean="0"/>
          </a:p>
          <a:p>
            <a:r>
              <a:rPr lang="en-GB" sz="1800" dirty="0" smtClean="0"/>
              <a:t>Conversion factors</a:t>
            </a:r>
          </a:p>
          <a:p>
            <a:endParaRPr lang="en-GB" sz="1800" dirty="0" smtClean="0"/>
          </a:p>
          <a:p>
            <a:r>
              <a:rPr lang="en-GB" sz="1800" dirty="0" smtClean="0"/>
              <a:t>Limitations to people’s aspirations (societal, family, social network and self). Precarious employment cannot be understood without looking at factors such as family, social network and self</a:t>
            </a:r>
          </a:p>
          <a:p>
            <a:endParaRPr lang="en-GB" sz="1800" dirty="0" smtClean="0"/>
          </a:p>
          <a:p>
            <a:r>
              <a:rPr lang="en-GB" sz="1800" dirty="0" smtClean="0"/>
              <a:t>The lack of data from main surveys (e.g. BHPS, LFS, EU-SILC)</a:t>
            </a:r>
          </a:p>
          <a:p>
            <a:endParaRPr lang="en-GB" sz="1800" dirty="0" smtClean="0"/>
          </a:p>
          <a:p>
            <a:r>
              <a:rPr lang="en-GB" sz="1800" dirty="0" smtClean="0"/>
              <a:t>Are short term schemes exacerbating precariousness or providing a route out of precarious employment?</a:t>
            </a:r>
          </a:p>
          <a:p>
            <a:endParaRPr lang="en-GB"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36550" y="876300"/>
            <a:ext cx="8448675" cy="695325"/>
          </a:xfrm>
        </p:spPr>
        <p:txBody>
          <a:bodyPr/>
          <a:lstStyle/>
          <a:p>
            <a:pPr algn="ctr"/>
            <a:r>
              <a:rPr lang="en-GB" dirty="0" smtClean="0"/>
              <a:t>Conclusions</a:t>
            </a:r>
          </a:p>
        </p:txBody>
      </p:sp>
      <p:sp>
        <p:nvSpPr>
          <p:cNvPr id="21507" name="Content Placeholder 2"/>
          <p:cNvSpPr>
            <a:spLocks noGrp="1"/>
          </p:cNvSpPr>
          <p:nvPr>
            <p:ph idx="1"/>
          </p:nvPr>
        </p:nvSpPr>
        <p:spPr>
          <a:xfrm>
            <a:off x="346075" y="1762125"/>
            <a:ext cx="8448675" cy="4554538"/>
          </a:xfrm>
        </p:spPr>
        <p:txBody>
          <a:bodyPr/>
          <a:lstStyle/>
          <a:p>
            <a:r>
              <a:rPr lang="en-GB" sz="1800" dirty="0" smtClean="0"/>
              <a:t>A Capability Approach could:</a:t>
            </a:r>
          </a:p>
          <a:p>
            <a:pPr lvl="1"/>
            <a:r>
              <a:rPr lang="en-GB" sz="1800" dirty="0" smtClean="0"/>
              <a:t>lead to different information being gathered on youth employment and unemployment and how it was gathered </a:t>
            </a:r>
          </a:p>
          <a:p>
            <a:pPr lvl="1"/>
            <a:r>
              <a:rPr lang="en-GB" sz="1800" dirty="0" smtClean="0"/>
              <a:t>potentially add value to discussions of local labour market information and precarious employment by posing questions that are not addressed by more general employment debates</a:t>
            </a:r>
          </a:p>
          <a:p>
            <a:endParaRPr lang="en-GB" sz="1800" dirty="0" smtClean="0"/>
          </a:p>
          <a:p>
            <a:r>
              <a:rPr lang="en-GB" sz="1800" dirty="0" smtClean="0"/>
              <a:t>An approach worth considering but much more work to be done</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125" y="1038225"/>
            <a:ext cx="8753475" cy="6463308"/>
          </a:xfrm>
          <a:prstGeom prst="rect">
            <a:avLst/>
          </a:prstGeom>
        </p:spPr>
        <p:txBody>
          <a:bodyPr wrap="square">
            <a:spAutoFit/>
          </a:bodyPr>
          <a:lstStyle/>
          <a:p>
            <a:r>
              <a:rPr lang="en-US" dirty="0" smtClean="0"/>
              <a:t>Some references:</a:t>
            </a:r>
          </a:p>
          <a:p>
            <a:endParaRPr lang="en-US" dirty="0" smtClean="0"/>
          </a:p>
          <a:p>
            <a:pPr marL="152400" indent="-152400">
              <a:spcAft>
                <a:spcPts val="0"/>
              </a:spcAft>
            </a:pPr>
            <a:r>
              <a:rPr lang="en-GB" dirty="0" err="1"/>
              <a:t>Bonvin</a:t>
            </a:r>
            <a:r>
              <a:rPr lang="en-GB" dirty="0"/>
              <a:t>, J.M. and </a:t>
            </a:r>
            <a:r>
              <a:rPr lang="en-GB" dirty="0" err="1"/>
              <a:t>Farvaque</a:t>
            </a:r>
            <a:r>
              <a:rPr lang="en-GB" dirty="0"/>
              <a:t>, N. (2007) ‘A capability approach to individualised and tailor-made activation’, in Van </a:t>
            </a:r>
            <a:r>
              <a:rPr lang="en-GB" dirty="0" err="1"/>
              <a:t>Berkel</a:t>
            </a:r>
            <a:r>
              <a:rPr lang="en-GB" dirty="0"/>
              <a:t>, R. and </a:t>
            </a:r>
            <a:r>
              <a:rPr lang="en-GB" dirty="0" err="1"/>
              <a:t>Valkenburg</a:t>
            </a:r>
            <a:r>
              <a:rPr lang="en-GB" dirty="0"/>
              <a:t>, R. (</a:t>
            </a:r>
            <a:r>
              <a:rPr lang="en-GB" dirty="0" err="1"/>
              <a:t>eds</a:t>
            </a:r>
            <a:r>
              <a:rPr lang="en-GB" dirty="0"/>
              <a:t>) Making it personal: individualisation activation services in the EU, Bristol: Policy Press, pp. </a:t>
            </a:r>
            <a:r>
              <a:rPr lang="en-GB" dirty="0" smtClean="0"/>
              <a:t>45-65.</a:t>
            </a:r>
            <a:endParaRPr lang="en-GB" dirty="0"/>
          </a:p>
          <a:p>
            <a:pPr marL="152400" indent="-152400">
              <a:spcAft>
                <a:spcPts val="0"/>
              </a:spcAft>
            </a:pPr>
            <a:r>
              <a:rPr lang="en-GB" dirty="0" err="1" smtClean="0">
                <a:latin typeface="Arial"/>
                <a:ea typeface="Times New Roman"/>
              </a:rPr>
              <a:t>Bonvin</a:t>
            </a:r>
            <a:r>
              <a:rPr lang="en-GB" dirty="0">
                <a:latin typeface="Arial"/>
                <a:ea typeface="Times New Roman"/>
              </a:rPr>
              <a:t>, J</a:t>
            </a:r>
            <a:r>
              <a:rPr lang="en-GB" dirty="0">
                <a:latin typeface="Arial"/>
                <a:ea typeface="Times New Roman"/>
                <a:cs typeface="Times New Roman"/>
              </a:rPr>
              <a:t>.M. and </a:t>
            </a:r>
            <a:r>
              <a:rPr lang="en-GB" dirty="0" err="1">
                <a:latin typeface="Arial"/>
                <a:ea typeface="Times New Roman"/>
                <a:cs typeface="Times New Roman"/>
              </a:rPr>
              <a:t>Moachon</a:t>
            </a:r>
            <a:r>
              <a:rPr lang="en-GB" dirty="0">
                <a:latin typeface="Arial"/>
                <a:ea typeface="Times New Roman"/>
              </a:rPr>
              <a:t>, E. (2009) ‘Social integration policies for young marginalised: a capability approach’, Social Work and Society, 2, online at: </a:t>
            </a:r>
            <a:r>
              <a:rPr lang="en-GB" u="sng" dirty="0">
                <a:solidFill>
                  <a:srgbClr val="0000FF"/>
                </a:solidFill>
                <a:latin typeface="Arial"/>
                <a:ea typeface="Times New Roman"/>
                <a:cs typeface="Times New Roman"/>
                <a:hlinkClick r:id="rId2"/>
              </a:rPr>
              <a:t>www.socwork.net</a:t>
            </a:r>
            <a:r>
              <a:rPr lang="en-GB" dirty="0">
                <a:latin typeface="Arial"/>
                <a:ea typeface="Times New Roman"/>
              </a:rPr>
              <a:t> </a:t>
            </a:r>
            <a:endParaRPr lang="en-GB" dirty="0">
              <a:latin typeface="Times New Roman"/>
              <a:ea typeface="Times New Roman"/>
            </a:endParaRPr>
          </a:p>
          <a:p>
            <a:pPr marL="152400" lvl="0" indent="-152400">
              <a:spcAft>
                <a:spcPts val="0"/>
              </a:spcAft>
            </a:pPr>
            <a:r>
              <a:rPr lang="en-GB" dirty="0">
                <a:latin typeface="Arial"/>
                <a:ea typeface="Times New Roman"/>
              </a:rPr>
              <a:t>Lindsay, C., and R. </a:t>
            </a:r>
            <a:r>
              <a:rPr lang="en-GB" dirty="0" err="1">
                <a:latin typeface="Arial"/>
                <a:ea typeface="Times New Roman"/>
              </a:rPr>
              <a:t>McQuaid</a:t>
            </a:r>
            <a:r>
              <a:rPr lang="en-GB" dirty="0">
                <a:latin typeface="Arial"/>
                <a:ea typeface="Times New Roman"/>
              </a:rPr>
              <a:t> (2010) “The Capability Approach - a Framework for Labour Market Information on Young Adults”, in: Larsen C., W., Kipper, J. and A. </a:t>
            </a:r>
            <a:r>
              <a:rPr lang="en-GB" dirty="0" err="1">
                <a:latin typeface="Arial"/>
                <a:ea typeface="Times New Roman"/>
              </a:rPr>
              <a:t>Schmid</a:t>
            </a:r>
            <a:r>
              <a:rPr lang="en-GB" dirty="0">
                <a:latin typeface="Arial"/>
                <a:ea typeface="Times New Roman"/>
              </a:rPr>
              <a:t> (</a:t>
            </a:r>
            <a:r>
              <a:rPr lang="en-GB" dirty="0" err="1">
                <a:latin typeface="Arial"/>
                <a:ea typeface="Times New Roman"/>
              </a:rPr>
              <a:t>eds</a:t>
            </a:r>
            <a:r>
              <a:rPr lang="en-GB" dirty="0">
                <a:latin typeface="Arial"/>
                <a:ea typeface="Times New Roman"/>
              </a:rPr>
              <a:t>), Regional Monitoring Approaches for the Reduction and the Prevention of Youth Unemployment in Europe (Rainer </a:t>
            </a:r>
            <a:r>
              <a:rPr lang="en-GB" dirty="0" err="1">
                <a:latin typeface="Arial"/>
                <a:ea typeface="Times New Roman"/>
              </a:rPr>
              <a:t>Hampp</a:t>
            </a:r>
            <a:r>
              <a:rPr lang="en-GB" dirty="0">
                <a:latin typeface="Arial"/>
                <a:ea typeface="Times New Roman"/>
              </a:rPr>
              <a:t> </a:t>
            </a:r>
            <a:r>
              <a:rPr lang="en-GB" dirty="0" err="1">
                <a:latin typeface="Arial"/>
                <a:ea typeface="Times New Roman"/>
              </a:rPr>
              <a:t>Verlag</a:t>
            </a:r>
            <a:r>
              <a:rPr lang="en-GB" dirty="0">
                <a:latin typeface="Arial"/>
                <a:ea typeface="Times New Roman"/>
              </a:rPr>
              <a:t>, </a:t>
            </a:r>
            <a:r>
              <a:rPr lang="en-GB" dirty="0" err="1">
                <a:latin typeface="Arial"/>
                <a:ea typeface="Times New Roman"/>
              </a:rPr>
              <a:t>Muenchen</a:t>
            </a:r>
            <a:r>
              <a:rPr lang="en-GB" dirty="0">
                <a:latin typeface="Arial"/>
                <a:ea typeface="Times New Roman"/>
              </a:rPr>
              <a:t>) pp. 152-159. </a:t>
            </a:r>
            <a:endParaRPr lang="en-GB" dirty="0" smtClean="0">
              <a:latin typeface="Arial"/>
              <a:ea typeface="Times New Roman"/>
            </a:endParaRPr>
          </a:p>
          <a:p>
            <a:pPr marL="152400" indent="-152400">
              <a:spcAft>
                <a:spcPts val="0"/>
              </a:spcAft>
            </a:pPr>
            <a:r>
              <a:rPr lang="en-GB" dirty="0">
                <a:latin typeface="Arial"/>
                <a:ea typeface="Times New Roman"/>
              </a:rPr>
              <a:t>Nussbaum, MC (2000) Women and Human Development: The Capabilities Approach, Cambridge: Cambridge University Press.</a:t>
            </a:r>
            <a:endParaRPr lang="en-GB" dirty="0">
              <a:latin typeface="Times New Roman"/>
              <a:ea typeface="Times New Roman"/>
            </a:endParaRPr>
          </a:p>
          <a:p>
            <a:r>
              <a:rPr lang="en-US" dirty="0" err="1" smtClean="0"/>
              <a:t>Sen</a:t>
            </a:r>
            <a:r>
              <a:rPr lang="en-US" dirty="0"/>
              <a:t>, A. (1985). Commodities and Capabilities. Oxford: Oxford University Press</a:t>
            </a:r>
          </a:p>
          <a:p>
            <a:pPr marL="152400" indent="-152400">
              <a:spcAft>
                <a:spcPts val="0"/>
              </a:spcAft>
            </a:pPr>
            <a:r>
              <a:rPr lang="en-US" dirty="0" err="1">
                <a:latin typeface="Arial"/>
                <a:ea typeface="Times New Roman"/>
              </a:rPr>
              <a:t>Sen</a:t>
            </a:r>
            <a:r>
              <a:rPr lang="en-US" dirty="0">
                <a:latin typeface="Arial"/>
                <a:ea typeface="Times New Roman"/>
              </a:rPr>
              <a:t>, A. (1993) Capability and Well-being. In </a:t>
            </a:r>
            <a:r>
              <a:rPr lang="en-US" dirty="0" smtClean="0">
                <a:latin typeface="Arial"/>
                <a:ea typeface="Times New Roman"/>
              </a:rPr>
              <a:t>M.C</a:t>
            </a:r>
            <a:r>
              <a:rPr lang="en-US" dirty="0">
                <a:latin typeface="Arial"/>
                <a:ea typeface="Times New Roman"/>
              </a:rPr>
              <a:t>. Nussbaum &amp; </a:t>
            </a:r>
            <a:r>
              <a:rPr lang="en-US" dirty="0" smtClean="0">
                <a:latin typeface="Arial"/>
                <a:ea typeface="Times New Roman"/>
              </a:rPr>
              <a:t>A.K</a:t>
            </a:r>
            <a:r>
              <a:rPr lang="en-US" dirty="0">
                <a:latin typeface="Arial"/>
                <a:ea typeface="Times New Roman"/>
              </a:rPr>
              <a:t>. </a:t>
            </a:r>
            <a:r>
              <a:rPr lang="en-US" dirty="0" err="1">
                <a:latin typeface="Arial"/>
                <a:ea typeface="Times New Roman"/>
              </a:rPr>
              <a:t>Sen</a:t>
            </a:r>
            <a:r>
              <a:rPr lang="en-US" dirty="0">
                <a:latin typeface="Arial"/>
                <a:ea typeface="Times New Roman"/>
              </a:rPr>
              <a:t>, (</a:t>
            </a:r>
            <a:r>
              <a:rPr lang="en-US" dirty="0" err="1">
                <a:latin typeface="Arial"/>
                <a:ea typeface="Times New Roman"/>
              </a:rPr>
              <a:t>eds</a:t>
            </a:r>
            <a:r>
              <a:rPr lang="en-US" dirty="0">
                <a:latin typeface="Arial"/>
                <a:ea typeface="Times New Roman"/>
              </a:rPr>
              <a:t>) The Quality of Life. Oxford: Clarendon Press.</a:t>
            </a:r>
          </a:p>
          <a:p>
            <a:r>
              <a:rPr lang="en-US" dirty="0" err="1" smtClean="0"/>
              <a:t>Sen</a:t>
            </a:r>
            <a:r>
              <a:rPr lang="en-US" dirty="0"/>
              <a:t>, A. (2009) The idea of justice, London: Penguin.</a:t>
            </a:r>
          </a:p>
          <a:p>
            <a:endParaRPr lang="en-GB" dirty="0" smtClean="0"/>
          </a:p>
          <a:p>
            <a:endParaRPr lang="en-GB" dirty="0"/>
          </a:p>
          <a:p>
            <a:endParaRPr lang="en-GB" dirty="0" smtClean="0"/>
          </a:p>
        </p:txBody>
      </p:sp>
    </p:spTree>
    <p:extLst>
      <p:ext uri="{BB962C8B-B14F-4D97-AF65-F5344CB8AC3E}">
        <p14:creationId xmlns:p14="http://schemas.microsoft.com/office/powerpoint/2010/main" xmlns="" val="137358286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0" y="1066800"/>
            <a:ext cx="9144000" cy="5372100"/>
          </a:xfrm>
        </p:spPr>
        <p:txBody>
          <a:bodyPr/>
          <a:lstStyle/>
          <a:p>
            <a:pPr algn="ctr">
              <a:buFontTx/>
              <a:buNone/>
            </a:pPr>
            <a:endParaRPr lang="en-GB" sz="3200" dirty="0" smtClean="0">
              <a:solidFill>
                <a:schemeClr val="accent2"/>
              </a:solidFill>
              <a:cs typeface="Times New Roman" pitchFamily="18" charset="0"/>
              <a:hlinkClick r:id="rId2"/>
            </a:endParaRPr>
          </a:p>
          <a:p>
            <a:pPr algn="ctr">
              <a:buFontTx/>
              <a:buNone/>
            </a:pPr>
            <a:endParaRPr lang="en-GB" sz="2800" dirty="0" smtClean="0">
              <a:solidFill>
                <a:schemeClr val="accent2"/>
              </a:solidFill>
              <a:cs typeface="Times New Roman" pitchFamily="18" charset="0"/>
              <a:hlinkClick r:id="rId2"/>
            </a:endParaRPr>
          </a:p>
          <a:p>
            <a:pPr algn="ctr">
              <a:buFontTx/>
              <a:buNone/>
            </a:pPr>
            <a:endParaRPr lang="en-GB" sz="2800" dirty="0" smtClean="0">
              <a:cs typeface="Times New Roman" pitchFamily="18" charset="0"/>
            </a:endParaRPr>
          </a:p>
          <a:p>
            <a:pPr algn="ctr">
              <a:buFontTx/>
              <a:buNone/>
            </a:pPr>
            <a:r>
              <a:rPr lang="en-GB" sz="2800" dirty="0" smtClean="0">
                <a:cs typeface="Times New Roman" pitchFamily="18" charset="0"/>
              </a:rPr>
              <a:t>Supported by: </a:t>
            </a:r>
            <a:r>
              <a:rPr lang="en-GB" sz="2800" dirty="0" smtClean="0"/>
              <a:t>“Making Capabilities Work” – WORKABLE </a:t>
            </a:r>
            <a:r>
              <a:rPr lang="en-GB" sz="2800" dirty="0" smtClean="0">
                <a:cs typeface="Times New Roman" pitchFamily="18" charset="0"/>
              </a:rPr>
              <a:t>(EU 7</a:t>
            </a:r>
            <a:r>
              <a:rPr lang="en-GB" sz="2800" baseline="30000" dirty="0" smtClean="0">
                <a:cs typeface="Times New Roman" pitchFamily="18" charset="0"/>
              </a:rPr>
              <a:t>th</a:t>
            </a:r>
            <a:r>
              <a:rPr lang="en-GB" sz="2800" dirty="0" smtClean="0">
                <a:cs typeface="Times New Roman" pitchFamily="18" charset="0"/>
              </a:rPr>
              <a:t> Framework project on youth education, training and employment)</a:t>
            </a:r>
          </a:p>
          <a:p>
            <a:pPr algn="ctr">
              <a:buNone/>
            </a:pPr>
            <a:r>
              <a:rPr lang="en-GB" sz="2800" dirty="0" smtClean="0">
                <a:cs typeface="Times New Roman" pitchFamily="18" charset="0"/>
                <a:hlinkClick r:id="rId3"/>
              </a:rPr>
              <a:t>http://workable-eu.org/</a:t>
            </a:r>
            <a:r>
              <a:rPr lang="en-GB" sz="2800" dirty="0" smtClean="0">
                <a:cs typeface="Times New Roman" pitchFamily="18" charset="0"/>
              </a:rPr>
              <a:t> </a:t>
            </a:r>
          </a:p>
          <a:p>
            <a:pPr algn="ctr">
              <a:buNone/>
            </a:pPr>
            <a:endParaRPr lang="en-GB" sz="3200" dirty="0" smtClean="0">
              <a:cs typeface="Times New Roman" pitchFamily="18" charset="0"/>
            </a:endParaRPr>
          </a:p>
          <a:p>
            <a:pPr algn="ctr">
              <a:buFontTx/>
              <a:buNone/>
            </a:pPr>
            <a:endParaRPr lang="en-GB" sz="3200" dirty="0" smtClean="0">
              <a:cs typeface="Times New Roman" pitchFamily="18" charset="0"/>
            </a:endParaRPr>
          </a:p>
          <a:p>
            <a:pPr algn="ctr">
              <a:buFontTx/>
              <a:buNone/>
            </a:pPr>
            <a:endParaRPr lang="en-GB" dirty="0" smtClean="0">
              <a:cs typeface="Times New Roman" pitchFamily="18" charset="0"/>
            </a:endParaRPr>
          </a:p>
        </p:txBody>
      </p:sp>
      <p:pic>
        <p:nvPicPr>
          <p:cNvPr id="1026" name="Picture 2"/>
          <p:cNvPicPr>
            <a:picLocks noChangeAspect="1" noChangeArrowheads="1"/>
          </p:cNvPicPr>
          <p:nvPr/>
        </p:nvPicPr>
        <p:blipFill>
          <a:blip r:embed="rId4" cstate="print"/>
          <a:srcRect/>
          <a:stretch>
            <a:fillRect/>
          </a:stretch>
        </p:blipFill>
        <p:spPr bwMode="auto">
          <a:xfrm>
            <a:off x="1862494" y="5464916"/>
            <a:ext cx="4374533" cy="1106483"/>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3643952" y="887106"/>
            <a:ext cx="2140912" cy="950621"/>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Any Questions?</a:t>
            </a:r>
            <a:endParaRPr lang="en-GB" dirty="0"/>
          </a:p>
        </p:txBody>
      </p:sp>
      <p:sp>
        <p:nvSpPr>
          <p:cNvPr id="3" name="Rectangle 2"/>
          <p:cNvSpPr/>
          <p:nvPr/>
        </p:nvSpPr>
        <p:spPr>
          <a:xfrm>
            <a:off x="955343" y="3244333"/>
            <a:ext cx="6646460" cy="646331"/>
          </a:xfrm>
          <a:prstGeom prst="rect">
            <a:avLst/>
          </a:prstGeom>
        </p:spPr>
        <p:txBody>
          <a:bodyPr wrap="square">
            <a:spAutoFit/>
          </a:bodyPr>
          <a:lstStyle/>
          <a:p>
            <a:pPr algn="ctr">
              <a:buFontTx/>
              <a:buNone/>
            </a:pPr>
            <a:r>
              <a:rPr lang="en-GB" sz="3600" dirty="0" smtClean="0">
                <a:solidFill>
                  <a:schemeClr val="accent2"/>
                </a:solidFill>
                <a:cs typeface="Times New Roman" pitchFamily="18" charset="0"/>
                <a:hlinkClick r:id="rId2"/>
              </a:rPr>
              <a:t>http://www.napier.ac.uk/eri/</a:t>
            </a:r>
            <a:r>
              <a:rPr lang="en-GB" sz="3600" dirty="0" smtClean="0">
                <a:cs typeface="Times New Roman" pitchFamily="18" charset="0"/>
              </a:rPr>
              <a:t>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46113" y="968375"/>
            <a:ext cx="7772400" cy="762000"/>
          </a:xfrm>
          <a:noFill/>
        </p:spPr>
        <p:txBody>
          <a:bodyPr/>
          <a:lstStyle/>
          <a:p>
            <a:pPr algn="ctr"/>
            <a:r>
              <a:rPr lang="en-GB" dirty="0" smtClean="0">
                <a:cs typeface="Times New Roman" pitchFamily="18" charset="0"/>
              </a:rPr>
              <a:t>The Capability Approach?</a:t>
            </a:r>
          </a:p>
        </p:txBody>
      </p:sp>
      <p:sp>
        <p:nvSpPr>
          <p:cNvPr id="65539" name="Rectangle 3"/>
          <p:cNvSpPr>
            <a:spLocks noGrp="1" noChangeArrowheads="1"/>
          </p:cNvSpPr>
          <p:nvPr>
            <p:ph type="body" idx="1"/>
          </p:nvPr>
        </p:nvSpPr>
        <p:spPr>
          <a:xfrm>
            <a:off x="609600" y="1936750"/>
            <a:ext cx="7848600" cy="4711700"/>
          </a:xfrm>
          <a:noFill/>
        </p:spPr>
        <p:txBody>
          <a:bodyPr/>
          <a:lstStyle/>
          <a:p>
            <a:pPr lvl="0">
              <a:lnSpc>
                <a:spcPct val="90000"/>
              </a:lnSpc>
              <a:buNone/>
            </a:pPr>
            <a:r>
              <a:rPr lang="en-GB" altLang="zh-CN" sz="1800" dirty="0" err="1">
                <a:solidFill>
                  <a:srgbClr val="000000"/>
                </a:solidFill>
                <a:ea typeface="宋体" charset="-122"/>
              </a:rPr>
              <a:t>Amartya</a:t>
            </a:r>
            <a:r>
              <a:rPr lang="en-GB" altLang="zh-CN" sz="1800" dirty="0">
                <a:solidFill>
                  <a:srgbClr val="000000"/>
                </a:solidFill>
                <a:ea typeface="宋体" charset="-122"/>
              </a:rPr>
              <a:t> </a:t>
            </a:r>
            <a:r>
              <a:rPr lang="en-GB" altLang="zh-CN" sz="1800" dirty="0" err="1">
                <a:solidFill>
                  <a:srgbClr val="000000"/>
                </a:solidFill>
                <a:ea typeface="宋体" charset="-122"/>
              </a:rPr>
              <a:t>Sen</a:t>
            </a:r>
            <a:r>
              <a:rPr lang="en-GB" altLang="zh-CN" sz="1800" dirty="0">
                <a:solidFill>
                  <a:srgbClr val="000000"/>
                </a:solidFill>
                <a:ea typeface="宋体" charset="-122"/>
              </a:rPr>
              <a:t> </a:t>
            </a:r>
            <a:r>
              <a:rPr lang="en-GB" altLang="zh-CN" sz="1800" dirty="0" smtClean="0">
                <a:solidFill>
                  <a:srgbClr val="000000"/>
                </a:solidFill>
                <a:ea typeface="宋体" charset="-122"/>
              </a:rPr>
              <a:t>(e.g. 1985</a:t>
            </a:r>
            <a:r>
              <a:rPr lang="en-US" altLang="zh-CN" sz="1800" dirty="0">
                <a:solidFill>
                  <a:srgbClr val="000000"/>
                </a:solidFill>
                <a:ea typeface="宋体" charset="-122"/>
              </a:rPr>
              <a:t>, 2009) </a:t>
            </a:r>
            <a:r>
              <a:rPr lang="en-US" altLang="zh-CN" sz="1400" dirty="0">
                <a:solidFill>
                  <a:srgbClr val="000000"/>
                </a:solidFill>
                <a:ea typeface="宋体" charset="-122"/>
              </a:rPr>
              <a:t>(for other views see, e.g. Nussbaum, 2000)</a:t>
            </a:r>
          </a:p>
          <a:p>
            <a:pPr>
              <a:buFontTx/>
              <a:buNone/>
            </a:pPr>
            <a:r>
              <a:rPr lang="en-US" altLang="zh-CN" sz="1800" dirty="0" smtClean="0">
                <a:ea typeface="宋体" charset="-122"/>
              </a:rPr>
              <a:t>	</a:t>
            </a:r>
            <a:endParaRPr lang="en-GB" altLang="zh-CN" sz="1800" dirty="0" smtClean="0">
              <a:ea typeface="宋体" charset="-122"/>
            </a:endParaRPr>
          </a:p>
          <a:p>
            <a:pPr>
              <a:buFont typeface="Arial" pitchFamily="34" charset="0"/>
              <a:buChar char="•"/>
            </a:pPr>
            <a:r>
              <a:rPr lang="en-GB" altLang="zh-CN" sz="1800" dirty="0" smtClean="0">
                <a:ea typeface="宋体" charset="-122"/>
              </a:rPr>
              <a:t>Emphasises practical functional capabilities (e.g. ability to live healthily to an old age, or to engage in meaningful and fulfilling work) </a:t>
            </a:r>
          </a:p>
          <a:p>
            <a:pPr>
              <a:buNone/>
            </a:pPr>
            <a:endParaRPr lang="en-GB" altLang="zh-CN" sz="1800" dirty="0" smtClean="0">
              <a:ea typeface="宋体" charset="-122"/>
            </a:endParaRPr>
          </a:p>
          <a:p>
            <a:pPr>
              <a:buFont typeface="Arial" pitchFamily="34" charset="0"/>
              <a:buChar char="•"/>
            </a:pPr>
            <a:r>
              <a:rPr lang="en-GB" sz="1800" dirty="0" smtClean="0"/>
              <a:t>The Capability Approach has been widely used in considering developments in human development, for instance through the UN’s Human Development Index.</a:t>
            </a:r>
            <a:endParaRPr lang="en-GB" altLang="zh-CN" sz="1800" dirty="0" smtClean="0">
              <a:ea typeface="宋体" charset="-122"/>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36588" y="806450"/>
            <a:ext cx="7772400" cy="762000"/>
          </a:xfrm>
          <a:noFill/>
        </p:spPr>
        <p:txBody>
          <a:bodyPr/>
          <a:lstStyle/>
          <a:p>
            <a:pPr algn="ctr"/>
            <a:r>
              <a:rPr lang="en-GB" sz="2800" dirty="0" smtClean="0"/>
              <a:t>What are Capabilities?</a:t>
            </a:r>
          </a:p>
        </p:txBody>
      </p:sp>
      <p:sp>
        <p:nvSpPr>
          <p:cNvPr id="82947" name="Rectangle 3"/>
          <p:cNvSpPr>
            <a:spLocks noGrp="1" noChangeArrowheads="1"/>
          </p:cNvSpPr>
          <p:nvPr>
            <p:ph type="body" idx="1"/>
          </p:nvPr>
        </p:nvSpPr>
        <p:spPr>
          <a:xfrm>
            <a:off x="542925" y="1704975"/>
            <a:ext cx="8001000" cy="4943475"/>
          </a:xfrm>
          <a:noFill/>
        </p:spPr>
        <p:txBody>
          <a:bodyPr/>
          <a:lstStyle/>
          <a:p>
            <a:pPr>
              <a:lnSpc>
                <a:spcPct val="90000"/>
              </a:lnSpc>
              <a:buFontTx/>
              <a:buNone/>
            </a:pPr>
            <a:endParaRPr lang="en-US" altLang="zh-CN" sz="1800" dirty="0" smtClean="0">
              <a:ea typeface="宋体" charset="-122"/>
            </a:endParaRPr>
          </a:p>
          <a:p>
            <a:pPr>
              <a:lnSpc>
                <a:spcPct val="90000"/>
              </a:lnSpc>
              <a:buFontTx/>
              <a:buNone/>
            </a:pPr>
            <a:r>
              <a:rPr lang="en-GB" sz="1800" dirty="0" smtClean="0"/>
              <a:t>A young person in precarious employment or looking for work may </a:t>
            </a:r>
            <a:r>
              <a:rPr lang="en-GB" altLang="zh-CN" sz="1800" dirty="0" smtClean="0">
                <a:ea typeface="宋体" charset="-122"/>
              </a:rPr>
              <a:t>lack: </a:t>
            </a:r>
          </a:p>
          <a:p>
            <a:pPr>
              <a:lnSpc>
                <a:spcPct val="90000"/>
              </a:lnSpc>
            </a:pPr>
            <a:r>
              <a:rPr lang="en-GB" altLang="zh-CN" sz="1800" dirty="0" smtClean="0">
                <a:ea typeface="宋体" charset="-122"/>
              </a:rPr>
              <a:t>resources, and/or </a:t>
            </a:r>
          </a:p>
          <a:p>
            <a:pPr>
              <a:lnSpc>
                <a:spcPct val="90000"/>
              </a:lnSpc>
            </a:pPr>
            <a:r>
              <a:rPr lang="en-GB" altLang="zh-CN" sz="1800" dirty="0" smtClean="0">
                <a:ea typeface="宋体" charset="-122"/>
              </a:rPr>
              <a:t>the knowledge to use these, and/or </a:t>
            </a:r>
          </a:p>
          <a:p>
            <a:pPr>
              <a:lnSpc>
                <a:spcPct val="90000"/>
              </a:lnSpc>
            </a:pPr>
            <a:r>
              <a:rPr lang="en-GB" altLang="zh-CN" sz="1800" dirty="0" smtClean="0">
                <a:ea typeface="宋体" charset="-122"/>
              </a:rPr>
              <a:t>have appropriate services available, and/or </a:t>
            </a:r>
          </a:p>
          <a:p>
            <a:pPr>
              <a:lnSpc>
                <a:spcPct val="90000"/>
              </a:lnSpc>
            </a:pPr>
            <a:r>
              <a:rPr lang="en-GB" altLang="zh-CN" sz="1800" dirty="0" smtClean="0">
                <a:ea typeface="宋体" charset="-122"/>
              </a:rPr>
              <a:t>the ability or motivation to act</a:t>
            </a:r>
          </a:p>
          <a:p>
            <a:pPr>
              <a:lnSpc>
                <a:spcPct val="90000"/>
              </a:lnSpc>
              <a:buFontTx/>
              <a:buNone/>
            </a:pPr>
            <a:endParaRPr lang="en-GB" altLang="zh-CN" sz="1800" dirty="0" smtClean="0">
              <a:ea typeface="宋体" charset="-122"/>
            </a:endParaRPr>
          </a:p>
          <a:p>
            <a:pPr>
              <a:lnSpc>
                <a:spcPct val="90000"/>
              </a:lnSpc>
              <a:buFont typeface="Arial" pitchFamily="34" charset="0"/>
              <a:buChar char="•"/>
            </a:pPr>
            <a:r>
              <a:rPr lang="en-GB" altLang="zh-CN" sz="1800" dirty="0" smtClean="0">
                <a:ea typeface="宋体" charset="-122"/>
              </a:rPr>
              <a:t>Any of these may result in a lack of capability or the ability to make appropriate choices.</a:t>
            </a:r>
            <a:r>
              <a:rPr lang="en-US" altLang="zh-CN" sz="1800" dirty="0" smtClean="0">
                <a:ea typeface="宋体" charset="-122"/>
              </a:rPr>
              <a:t> </a:t>
            </a:r>
            <a:r>
              <a:rPr lang="en-GB" altLang="zh-CN" sz="1800" dirty="0" smtClean="0">
                <a:ea typeface="宋体" charset="-122"/>
              </a:rPr>
              <a:t>Improving capabilities should enable people to participate more fully in society etc.</a:t>
            </a:r>
          </a:p>
          <a:p>
            <a:pPr>
              <a:lnSpc>
                <a:spcPct val="90000"/>
              </a:lnSpc>
              <a:buNone/>
            </a:pPr>
            <a:endParaRPr lang="en-GB" altLang="zh-CN" sz="1800" dirty="0" smtClean="0">
              <a:ea typeface="宋体" charset="-122"/>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36588" y="806450"/>
            <a:ext cx="7772400" cy="762000"/>
          </a:xfrm>
          <a:noFill/>
        </p:spPr>
        <p:txBody>
          <a:bodyPr/>
          <a:lstStyle/>
          <a:p>
            <a:pPr algn="ctr"/>
            <a:r>
              <a:rPr lang="en-GB" sz="2800" dirty="0" smtClean="0"/>
              <a:t>What are Capabilities (2)?</a:t>
            </a:r>
          </a:p>
        </p:txBody>
      </p:sp>
      <p:sp>
        <p:nvSpPr>
          <p:cNvPr id="82947" name="Rectangle 3"/>
          <p:cNvSpPr>
            <a:spLocks noGrp="1" noChangeArrowheads="1"/>
          </p:cNvSpPr>
          <p:nvPr>
            <p:ph type="body" idx="1"/>
          </p:nvPr>
        </p:nvSpPr>
        <p:spPr>
          <a:xfrm>
            <a:off x="542925" y="1704975"/>
            <a:ext cx="8001000" cy="4943475"/>
          </a:xfrm>
          <a:noFill/>
        </p:spPr>
        <p:txBody>
          <a:bodyPr/>
          <a:lstStyle/>
          <a:p>
            <a:pPr>
              <a:lnSpc>
                <a:spcPct val="90000"/>
              </a:lnSpc>
              <a:buFontTx/>
              <a:buNone/>
            </a:pPr>
            <a:endParaRPr lang="en-US" altLang="zh-CN" sz="1800" dirty="0" smtClean="0">
              <a:ea typeface="宋体" charset="-122"/>
            </a:endParaRPr>
          </a:p>
          <a:p>
            <a:pPr marL="0" indent="0">
              <a:lnSpc>
                <a:spcPct val="95000"/>
              </a:lnSpc>
              <a:buFontTx/>
              <a:buNone/>
            </a:pPr>
            <a:r>
              <a:rPr lang="en-US" sz="1800" dirty="0" smtClean="0">
                <a:solidFill>
                  <a:srgbClr val="000000"/>
                </a:solidFill>
                <a:latin typeface="Arial" charset="0"/>
              </a:rPr>
              <a:t>Three </a:t>
            </a:r>
            <a:r>
              <a:rPr lang="en-US" sz="1800" dirty="0">
                <a:solidFill>
                  <a:srgbClr val="000000"/>
                </a:solidFill>
                <a:latin typeface="Arial" charset="0"/>
              </a:rPr>
              <a:t>key dimensions:</a:t>
            </a:r>
            <a:endParaRPr lang="en-US" sz="1800" dirty="0"/>
          </a:p>
          <a:p>
            <a:pPr marL="0" indent="0">
              <a:lnSpc>
                <a:spcPct val="95000"/>
              </a:lnSpc>
              <a:buFontTx/>
              <a:buNone/>
            </a:pPr>
            <a:endParaRPr lang="en-US" sz="1800" dirty="0">
              <a:solidFill>
                <a:srgbClr val="000000"/>
              </a:solidFill>
              <a:latin typeface="Arial" charset="0"/>
            </a:endParaRPr>
          </a:p>
          <a:p>
            <a:pPr marL="457200" lvl="1" indent="-342900">
              <a:lnSpc>
                <a:spcPct val="95000"/>
              </a:lnSpc>
              <a:spcBef>
                <a:spcPct val="0"/>
              </a:spcBef>
              <a:buClr>
                <a:srgbClr val="000000"/>
              </a:buClr>
              <a:buFontTx/>
              <a:buAutoNum type="arabicPeriod"/>
            </a:pPr>
            <a:r>
              <a:rPr lang="en-US" sz="1800" dirty="0">
                <a:solidFill>
                  <a:srgbClr val="000000"/>
                </a:solidFill>
                <a:latin typeface="Arial" charset="0"/>
              </a:rPr>
              <a:t>The </a:t>
            </a:r>
            <a:r>
              <a:rPr lang="en-US" sz="1800" i="1" dirty="0">
                <a:solidFill>
                  <a:srgbClr val="000000"/>
                </a:solidFill>
                <a:latin typeface="Arial" charset="0"/>
              </a:rPr>
              <a:t>commodities</a:t>
            </a:r>
            <a:r>
              <a:rPr lang="en-US" sz="1800" dirty="0">
                <a:solidFill>
                  <a:srgbClr val="000000"/>
                </a:solidFill>
                <a:latin typeface="Arial" charset="0"/>
              </a:rPr>
              <a:t> </a:t>
            </a:r>
            <a:r>
              <a:rPr lang="en-US" sz="1800" dirty="0" smtClean="0">
                <a:solidFill>
                  <a:srgbClr val="000000"/>
                </a:solidFill>
                <a:latin typeface="Arial" charset="0"/>
              </a:rPr>
              <a:t>that the person possesses; including goods, services and resources they have access to </a:t>
            </a:r>
            <a:r>
              <a:rPr lang="en-US" dirty="0" smtClean="0">
                <a:solidFill>
                  <a:srgbClr val="000000"/>
                </a:solidFill>
                <a:latin typeface="Arial" charset="0"/>
              </a:rPr>
              <a:t>(the focus of much policy debate)</a:t>
            </a:r>
            <a:endParaRPr lang="en-US" dirty="0"/>
          </a:p>
          <a:p>
            <a:pPr marL="457200" lvl="1" indent="-342900">
              <a:lnSpc>
                <a:spcPct val="95000"/>
              </a:lnSpc>
              <a:spcBef>
                <a:spcPct val="0"/>
              </a:spcBef>
              <a:buClr>
                <a:srgbClr val="000000"/>
              </a:buClr>
              <a:buFontTx/>
              <a:buAutoNum type="arabicPeriod"/>
            </a:pPr>
            <a:endParaRPr lang="en-US" sz="1800" dirty="0" smtClean="0">
              <a:solidFill>
                <a:srgbClr val="000000"/>
              </a:solidFill>
              <a:latin typeface="Arial" charset="0"/>
            </a:endParaRPr>
          </a:p>
          <a:p>
            <a:pPr marL="457200" lvl="1" indent="-342900">
              <a:lnSpc>
                <a:spcPct val="95000"/>
              </a:lnSpc>
              <a:spcBef>
                <a:spcPct val="0"/>
              </a:spcBef>
              <a:buClr>
                <a:srgbClr val="000000"/>
              </a:buClr>
              <a:buFontTx/>
              <a:buAutoNum type="arabicPeriod"/>
            </a:pPr>
            <a:r>
              <a:rPr lang="en-US" sz="1800" dirty="0" smtClean="0">
                <a:solidFill>
                  <a:srgbClr val="000000"/>
                </a:solidFill>
                <a:latin typeface="Arial" charset="0"/>
              </a:rPr>
              <a:t>Their </a:t>
            </a:r>
            <a:r>
              <a:rPr lang="en-US" sz="1800" i="1" dirty="0">
                <a:solidFill>
                  <a:srgbClr val="000000"/>
                </a:solidFill>
                <a:latin typeface="Arial" charset="0"/>
              </a:rPr>
              <a:t>capability</a:t>
            </a:r>
            <a:r>
              <a:rPr lang="en-US" sz="1800" dirty="0">
                <a:solidFill>
                  <a:srgbClr val="000000"/>
                </a:solidFill>
                <a:latin typeface="Arial" charset="0"/>
              </a:rPr>
              <a:t> set or the extent to which </a:t>
            </a:r>
            <a:r>
              <a:rPr lang="en-US" sz="1800" dirty="0" smtClean="0">
                <a:solidFill>
                  <a:srgbClr val="000000"/>
                </a:solidFill>
                <a:latin typeface="Arial" charset="0"/>
              </a:rPr>
              <a:t>they are really </a:t>
            </a:r>
            <a:r>
              <a:rPr lang="en-US" sz="1800" dirty="0">
                <a:solidFill>
                  <a:srgbClr val="000000"/>
                </a:solidFill>
                <a:latin typeface="Arial" charset="0"/>
              </a:rPr>
              <a:t>free to lead the life </a:t>
            </a:r>
            <a:r>
              <a:rPr lang="en-US" sz="1800" dirty="0" smtClean="0">
                <a:solidFill>
                  <a:srgbClr val="000000"/>
                </a:solidFill>
                <a:latin typeface="Arial" charset="0"/>
              </a:rPr>
              <a:t>they value </a:t>
            </a:r>
            <a:r>
              <a:rPr lang="en-US" dirty="0" smtClean="0">
                <a:solidFill>
                  <a:srgbClr val="000000"/>
                </a:solidFill>
                <a:latin typeface="Arial" charset="0"/>
              </a:rPr>
              <a:t>(focus on who can do what, </a:t>
            </a:r>
            <a:r>
              <a:rPr lang="en-US" dirty="0" err="1" smtClean="0">
                <a:solidFill>
                  <a:srgbClr val="000000"/>
                </a:solidFill>
                <a:latin typeface="Arial" charset="0"/>
              </a:rPr>
              <a:t>Sen</a:t>
            </a:r>
            <a:r>
              <a:rPr lang="en-US" dirty="0" smtClean="0">
                <a:solidFill>
                  <a:srgbClr val="000000"/>
                </a:solidFill>
                <a:latin typeface="Arial" charset="0"/>
              </a:rPr>
              <a:t> (1984), - which may include unobservable opportunities) </a:t>
            </a:r>
          </a:p>
          <a:p>
            <a:pPr marL="457200" lvl="1" indent="-342900">
              <a:lnSpc>
                <a:spcPct val="95000"/>
              </a:lnSpc>
              <a:spcBef>
                <a:spcPct val="0"/>
              </a:spcBef>
              <a:buClr>
                <a:srgbClr val="000000"/>
              </a:buClr>
              <a:buFontTx/>
              <a:buAutoNum type="arabicPeriod"/>
            </a:pPr>
            <a:endParaRPr lang="en-US" sz="1800" dirty="0" smtClean="0">
              <a:solidFill>
                <a:srgbClr val="000000"/>
              </a:solidFill>
              <a:latin typeface="Arial" charset="0"/>
            </a:endParaRPr>
          </a:p>
          <a:p>
            <a:pPr marL="457200" lvl="1" indent="-342900">
              <a:lnSpc>
                <a:spcPct val="95000"/>
              </a:lnSpc>
              <a:spcBef>
                <a:spcPct val="0"/>
              </a:spcBef>
              <a:buClr>
                <a:srgbClr val="000000"/>
              </a:buClr>
              <a:buFontTx/>
              <a:buAutoNum type="arabicPeriod"/>
            </a:pPr>
            <a:r>
              <a:rPr lang="en-US" sz="1800" dirty="0" smtClean="0">
                <a:solidFill>
                  <a:srgbClr val="000000"/>
                </a:solidFill>
                <a:latin typeface="Arial" charset="0"/>
              </a:rPr>
              <a:t>Their </a:t>
            </a:r>
            <a:r>
              <a:rPr lang="en-US" sz="1800" i="1" dirty="0" err="1">
                <a:solidFill>
                  <a:srgbClr val="000000"/>
                </a:solidFill>
                <a:latin typeface="Arial" charset="0"/>
              </a:rPr>
              <a:t>functionings</a:t>
            </a:r>
            <a:r>
              <a:rPr lang="en-US" sz="1800" dirty="0">
                <a:solidFill>
                  <a:srgbClr val="000000"/>
                </a:solidFill>
                <a:latin typeface="Arial" charset="0"/>
              </a:rPr>
              <a:t> or the life </a:t>
            </a:r>
            <a:r>
              <a:rPr lang="en-US" sz="1800" dirty="0" smtClean="0">
                <a:solidFill>
                  <a:srgbClr val="000000"/>
                </a:solidFill>
                <a:latin typeface="Arial" charset="0"/>
              </a:rPr>
              <a:t>they actually lead; </a:t>
            </a:r>
            <a:r>
              <a:rPr lang="en-US" sz="1800" dirty="0">
                <a:solidFill>
                  <a:srgbClr val="000000"/>
                </a:solidFill>
                <a:latin typeface="Arial" charset="0"/>
              </a:rPr>
              <a:t>which is the actualization of chosen </a:t>
            </a:r>
            <a:r>
              <a:rPr lang="en-US" sz="1800" dirty="0" smtClean="0">
                <a:solidFill>
                  <a:srgbClr val="000000"/>
                </a:solidFill>
                <a:latin typeface="Arial" charset="0"/>
              </a:rPr>
              <a:t>capabilities </a:t>
            </a:r>
            <a:r>
              <a:rPr lang="en-US" dirty="0" smtClean="0">
                <a:solidFill>
                  <a:srgbClr val="000000"/>
                </a:solidFill>
                <a:latin typeface="Arial" charset="0"/>
              </a:rPr>
              <a:t>(e.g. their ‘observable’ outcomes)</a:t>
            </a:r>
            <a:endParaRPr lang="en-US" dirty="0">
              <a:solidFill>
                <a:srgbClr val="000000"/>
              </a:solidFill>
              <a:latin typeface="Arial" charset="0"/>
            </a:endParaRPr>
          </a:p>
        </p:txBody>
      </p:sp>
    </p:spTree>
    <p:extLst>
      <p:ext uri="{BB962C8B-B14F-4D97-AF65-F5344CB8AC3E}">
        <p14:creationId xmlns:p14="http://schemas.microsoft.com/office/powerpoint/2010/main" xmlns="" val="223691398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ctr"/>
            <a:r>
              <a:rPr lang="en-GB" dirty="0" smtClean="0"/>
              <a:t>Diversity under a Capability Approach</a:t>
            </a:r>
          </a:p>
        </p:txBody>
      </p:sp>
      <p:sp>
        <p:nvSpPr>
          <p:cNvPr id="15363" name="Content Placeholder 2"/>
          <p:cNvSpPr>
            <a:spLocks noGrp="1"/>
          </p:cNvSpPr>
          <p:nvPr>
            <p:ph idx="1"/>
          </p:nvPr>
        </p:nvSpPr>
        <p:spPr>
          <a:xfrm>
            <a:off x="355600" y="2211388"/>
            <a:ext cx="8448675" cy="4229100"/>
          </a:xfrm>
        </p:spPr>
        <p:txBody>
          <a:bodyPr/>
          <a:lstStyle/>
          <a:p>
            <a:r>
              <a:rPr lang="en-GB" sz="1800" dirty="0" smtClean="0"/>
              <a:t>Under a Capability Approach, inequality should not be limited to material dimensions such as a person’s income or wealth, but should include things that are only partly influenced by their affluence, such as the richness of family life, relationships, capacity to influence the public sphere and politics and sustainability of their lifestyles </a:t>
            </a:r>
          </a:p>
          <a:p>
            <a:endParaRPr lang="en-GB" sz="1800" dirty="0" smtClean="0"/>
          </a:p>
          <a:p>
            <a:r>
              <a:rPr lang="en-GB" sz="1800" dirty="0" smtClean="0"/>
              <a:t>The CA recognises: differences and diversity between people (heterogeneity); the different or multi-dimensional influences on someone’s welfare; and the crucial importance of autonomy and freedom of choice. As the ability to convert commodities or resources into functioning or outcomes varies, so equal access to resources is insufficient in itself. </a:t>
            </a:r>
            <a:r>
              <a:rPr lang="en-GB" sz="1800" dirty="0" err="1" smtClean="0"/>
              <a:t>Sen</a:t>
            </a:r>
            <a:r>
              <a:rPr lang="en-GB" sz="1800" dirty="0" smtClean="0"/>
              <a:t> argues </a:t>
            </a:r>
            <a:r>
              <a:rPr lang="en-GB" altLang="zh-CN" sz="1800" dirty="0" smtClean="0">
                <a:ea typeface="宋体" charset="-122"/>
              </a:rPr>
              <a:t>we should not seek equality of capabilities as capabilities are characteristics of individual advantages and do not adequately focus on fairness or equity of processes</a:t>
            </a:r>
          </a:p>
          <a:p>
            <a:endParaRPr lang="en-GB" sz="1800" dirty="0" smtClean="0">
              <a:ea typeface="宋体" charset="-122"/>
            </a:endParaRPr>
          </a:p>
          <a:p>
            <a:r>
              <a:rPr lang="en-GB" sz="1800" dirty="0" smtClean="0"/>
              <a:t>The CA focuses on what individuals, who are </a:t>
            </a:r>
            <a:r>
              <a:rPr lang="en-US" sz="1800" dirty="0" smtClean="0"/>
              <a:t>socially </a:t>
            </a:r>
            <a:r>
              <a:rPr lang="en-US" sz="1800" dirty="0"/>
              <a:t>and culturally situated and </a:t>
            </a:r>
            <a:r>
              <a:rPr lang="en-US" sz="1800" dirty="0" smtClean="0"/>
              <a:t>embedded, are able to do and to be</a:t>
            </a:r>
            <a:endParaRPr lang="en-GB" sz="180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27063" y="811213"/>
            <a:ext cx="7772400" cy="762000"/>
          </a:xfrm>
          <a:noFill/>
        </p:spPr>
        <p:txBody>
          <a:bodyPr/>
          <a:lstStyle/>
          <a:p>
            <a:pPr algn="ctr"/>
            <a:r>
              <a:rPr lang="en-GB" sz="2800" dirty="0" smtClean="0"/>
              <a:t>Implications of a Capability Approach (1)</a:t>
            </a:r>
          </a:p>
        </p:txBody>
      </p:sp>
      <p:sp>
        <p:nvSpPr>
          <p:cNvPr id="64515" name="Rectangle 3"/>
          <p:cNvSpPr>
            <a:spLocks noGrp="1" noChangeArrowheads="1"/>
          </p:cNvSpPr>
          <p:nvPr>
            <p:ph type="body" idx="1"/>
          </p:nvPr>
        </p:nvSpPr>
        <p:spPr>
          <a:xfrm>
            <a:off x="492125" y="1525588"/>
            <a:ext cx="7966075" cy="5162550"/>
          </a:xfrm>
          <a:noFill/>
        </p:spPr>
        <p:txBody>
          <a:bodyPr/>
          <a:lstStyle/>
          <a:p>
            <a:pPr>
              <a:lnSpc>
                <a:spcPct val="90000"/>
              </a:lnSpc>
              <a:buFontTx/>
              <a:buNone/>
            </a:pPr>
            <a:r>
              <a:rPr lang="en-GB" altLang="zh-CN" sz="2800" dirty="0" smtClean="0">
                <a:ea typeface="宋体" charset="-122"/>
              </a:rPr>
              <a:t>	</a:t>
            </a:r>
          </a:p>
          <a:p>
            <a:pPr indent="0">
              <a:lnSpc>
                <a:spcPct val="90000"/>
              </a:lnSpc>
              <a:buFontTx/>
              <a:buNone/>
            </a:pPr>
            <a:r>
              <a:rPr lang="en-GB" altLang="zh-CN" sz="1800" dirty="0" smtClean="0">
                <a:ea typeface="宋体" charset="-122"/>
              </a:rPr>
              <a:t>So rather than just focusing on whether a young person is in work and the conditions of the work that they do.....</a:t>
            </a:r>
          </a:p>
          <a:p>
            <a:pPr indent="0">
              <a:lnSpc>
                <a:spcPct val="90000"/>
              </a:lnSpc>
              <a:buFontTx/>
              <a:buNone/>
            </a:pPr>
            <a:endParaRPr lang="en-GB" altLang="zh-CN" sz="1800" dirty="0" smtClean="0">
              <a:ea typeface="宋体" charset="-122"/>
            </a:endParaRPr>
          </a:p>
          <a:p>
            <a:pPr indent="0">
              <a:lnSpc>
                <a:spcPct val="90000"/>
              </a:lnSpc>
              <a:buFontTx/>
              <a:buNone/>
            </a:pPr>
            <a:r>
              <a:rPr lang="en-GB" altLang="zh-CN" sz="1800" dirty="0" smtClean="0">
                <a:ea typeface="宋体" charset="-122"/>
              </a:rPr>
              <a:t>we would also need to consider their access to resources to get or improve their job and their motivation and what they value and their ability to identify and take opportunities that they value etc</a:t>
            </a:r>
            <a:r>
              <a:rPr lang="en-GB" sz="1800" dirty="0" smtClean="0"/>
              <a:t>. </a:t>
            </a:r>
          </a:p>
          <a:p>
            <a:pPr indent="0">
              <a:lnSpc>
                <a:spcPct val="90000"/>
              </a:lnSpc>
              <a:buFontTx/>
              <a:buNone/>
            </a:pPr>
            <a:endParaRPr lang="en-GB" sz="1800" dirty="0"/>
          </a:p>
          <a:p>
            <a:pPr indent="0">
              <a:lnSpc>
                <a:spcPct val="90000"/>
              </a:lnSpc>
              <a:buFontTx/>
              <a:buNone/>
            </a:pPr>
            <a:r>
              <a:rPr lang="en-GB" sz="1800" dirty="0" smtClean="0"/>
              <a:t>There are other areas of debate, such as the role of the responsibilities of individuals etc.</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lgn="ctr"/>
            <a:r>
              <a:rPr lang="en-GB" dirty="0" smtClean="0"/>
              <a:t>Implications of a Capability Approach (2)</a:t>
            </a:r>
          </a:p>
        </p:txBody>
      </p:sp>
      <p:sp>
        <p:nvSpPr>
          <p:cNvPr id="16387" name="Content Placeholder 2"/>
          <p:cNvSpPr>
            <a:spLocks noGrp="1"/>
          </p:cNvSpPr>
          <p:nvPr>
            <p:ph idx="1"/>
          </p:nvPr>
        </p:nvSpPr>
        <p:spPr>
          <a:xfrm>
            <a:off x="346075" y="1876425"/>
            <a:ext cx="8448675" cy="4440238"/>
          </a:xfrm>
        </p:spPr>
        <p:txBody>
          <a:bodyPr/>
          <a:lstStyle/>
          <a:p>
            <a:r>
              <a:rPr lang="en-GB" sz="1800" dirty="0" smtClean="0"/>
              <a:t>“</a:t>
            </a:r>
            <a:r>
              <a:rPr lang="en-GB" sz="1800" i="1" dirty="0" smtClean="0"/>
              <a:t>A person’s advantage in terms of opportunities is judged to be lower than that of another if she has less capability – less real opportunity – to achieve those things that she has reason to value</a:t>
            </a:r>
            <a:r>
              <a:rPr lang="en-GB" sz="1800" dirty="0" smtClean="0"/>
              <a:t>” (</a:t>
            </a:r>
            <a:r>
              <a:rPr lang="en-GB" sz="1800" dirty="0" err="1" smtClean="0"/>
              <a:t>Sen</a:t>
            </a:r>
            <a:r>
              <a:rPr lang="en-GB" sz="1800" dirty="0" smtClean="0"/>
              <a:t>, 2009: 232)</a:t>
            </a:r>
          </a:p>
          <a:p>
            <a:endParaRPr lang="en-GB" sz="1800" dirty="0" smtClean="0"/>
          </a:p>
          <a:p>
            <a:r>
              <a:rPr lang="en-GB" sz="1800" dirty="0" smtClean="0"/>
              <a:t>CA focuses on the (“substantive”) freedom of people to choose what they value as opposed to narrowly focusing on utility maximization (e.g. happiness) or access to resources (such as income). The approach is concerned with what people can do rather than what they actually do. (</a:t>
            </a:r>
            <a:r>
              <a:rPr lang="en-GB" sz="1800" dirty="0" err="1" smtClean="0"/>
              <a:t>Sen</a:t>
            </a:r>
            <a:r>
              <a:rPr lang="en-GB" sz="1800" dirty="0" smtClean="0"/>
              <a:t>, 2009: 231)</a:t>
            </a:r>
          </a:p>
          <a:p>
            <a:endParaRPr lang="en-GB" sz="1800" dirty="0" smtClean="0"/>
          </a:p>
          <a:p>
            <a:r>
              <a:rPr lang="en-GB" sz="1800" dirty="0" smtClean="0"/>
              <a:t>So analysis and data gathered should consider and seek to identify and measure what young people value and the conditions that help them to make decisions on what they value</a:t>
            </a:r>
          </a:p>
          <a:p>
            <a:pPr>
              <a:buFontTx/>
              <a:buNone/>
            </a:pPr>
            <a:r>
              <a:rPr lang="en-GB" sz="1800" dirty="0" smtClean="0"/>
              <a:t>	</a:t>
            </a:r>
          </a:p>
          <a:p>
            <a:pPr>
              <a:buFontTx/>
              <a:buNone/>
            </a:pPr>
            <a:endParaRPr lang="en-GB"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smtClean="0"/>
              <a:t>Implications of a Capability Approach (3)</a:t>
            </a:r>
          </a:p>
        </p:txBody>
      </p:sp>
      <p:sp>
        <p:nvSpPr>
          <p:cNvPr id="17411" name="Content Placeholder 2"/>
          <p:cNvSpPr>
            <a:spLocks noGrp="1"/>
          </p:cNvSpPr>
          <p:nvPr>
            <p:ph idx="1"/>
          </p:nvPr>
        </p:nvSpPr>
        <p:spPr>
          <a:xfrm>
            <a:off x="346075" y="2087563"/>
            <a:ext cx="8448675" cy="4229100"/>
          </a:xfrm>
        </p:spPr>
        <p:txBody>
          <a:bodyPr/>
          <a:lstStyle/>
          <a:p>
            <a:r>
              <a:rPr lang="en-GB" sz="1800" dirty="0" smtClean="0"/>
              <a:t>Accordingly, for the Capability Approach, wellbeing should be assessed with reference to what people are free to be or do; for example, being able to work, to care, and to participate in the life of the community</a:t>
            </a:r>
          </a:p>
          <a:p>
            <a:endParaRPr lang="en-GB" sz="1800" dirty="0" smtClean="0"/>
          </a:p>
          <a:p>
            <a:r>
              <a:rPr lang="en-GB" sz="1800" dirty="0" smtClean="0"/>
              <a:t>Capabilities represent the potential to achieve ... </a:t>
            </a:r>
          </a:p>
          <a:p>
            <a:pPr lvl="1"/>
            <a:r>
              <a:rPr lang="en-GB" sz="1800" dirty="0" smtClean="0"/>
              <a:t>for example, having access to skills, development opportunities, working in an environment where individuals have the opportunity to make constructive contributions and engage in social interactions, and the extent to which people regardless of their class, gender and race are permitted to participate in work and learning</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1328</TotalTime>
  <Words>2484</Words>
  <Application>Microsoft Office PowerPoint</Application>
  <PresentationFormat>On-screen Show (4:3)</PresentationFormat>
  <Paragraphs>185</Paragraphs>
  <Slides>24</Slides>
  <Notes>1</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Default Design</vt:lpstr>
      <vt:lpstr>Custom Design</vt:lpstr>
      <vt:lpstr> The Capability Approach and Disadvantaged Young People in the Labour Market</vt:lpstr>
      <vt:lpstr>Outline</vt:lpstr>
      <vt:lpstr>The Capability Approach?</vt:lpstr>
      <vt:lpstr>What are Capabilities?</vt:lpstr>
      <vt:lpstr>What are Capabilities (2)?</vt:lpstr>
      <vt:lpstr>Diversity under a Capability Approach</vt:lpstr>
      <vt:lpstr>Implications of a Capability Approach (1)</vt:lpstr>
      <vt:lpstr>Implications of a Capability Approach (2)</vt:lpstr>
      <vt:lpstr>Implications of a Capability Approach (3)</vt:lpstr>
      <vt:lpstr>Implications of a Capability Approach (4)</vt:lpstr>
      <vt:lpstr>‘Capabilities-friendly’ action</vt:lpstr>
      <vt:lpstr>Workable: using the Capability Approach to examine the transitions of disadvantaged youth</vt:lpstr>
      <vt:lpstr>WorkAble members</vt:lpstr>
      <vt:lpstr>Workable: Case Studies (1) </vt:lpstr>
      <vt:lpstr>Workable: Case Studies (2) </vt:lpstr>
      <vt:lpstr>Workable: Case Studies (3) </vt:lpstr>
      <vt:lpstr>Emerging themes (1)</vt:lpstr>
      <vt:lpstr>Emerging themes (2)</vt:lpstr>
      <vt:lpstr>Emerging themes (3)</vt:lpstr>
      <vt:lpstr>Summary of emerging issues</vt:lpstr>
      <vt:lpstr>Conclusions</vt:lpstr>
      <vt:lpstr>Slide 22</vt:lpstr>
      <vt:lpstr>Slide 23</vt:lpstr>
      <vt:lpstr>Any Questions?</vt:lpstr>
    </vt:vector>
  </TitlesOfParts>
  <Company>Edinburgh Napier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edin_nap_uni_white_97-2003.pot</dc:title>
  <dc:creator>ML</dc:creator>
  <cp:lastModifiedBy>Ron</cp:lastModifiedBy>
  <cp:revision>142</cp:revision>
  <cp:lastPrinted>2011-09-22T09:25:47Z</cp:lastPrinted>
  <dcterms:created xsi:type="dcterms:W3CDTF">2006-03-13T14:02:06Z</dcterms:created>
  <dcterms:modified xsi:type="dcterms:W3CDTF">2011-09-23T16:46:41Z</dcterms:modified>
</cp:coreProperties>
</file>