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62" r:id="rId3"/>
    <p:sldId id="258" r:id="rId4"/>
    <p:sldId id="260" r:id="rId5"/>
    <p:sldId id="261" r:id="rId6"/>
    <p:sldId id="263" r:id="rId7"/>
    <p:sldId id="264" r:id="rId8"/>
    <p:sldId id="267" r:id="rId9"/>
    <p:sldId id="265" r:id="rId10"/>
    <p:sldId id="266"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05D463-FA96-4C7E-8F3A-B4C126B989F7}" type="datetimeFigureOut">
              <a:rPr lang="en-GB" smtClean="0"/>
              <a:pPr/>
              <a:t>01/03/2021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2E485-5969-4AFF-B33F-D7CC7B426C8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43F957B-8978-414C-84EF-93E311F873B0}" type="datetime1">
              <a:rPr lang="en-US" smtClean="0"/>
              <a:pPr/>
              <a:t>3/1/2021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7331E8-EA4C-48E2-8587-EEC2202DF633}"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9D00B2-C98E-482D-9096-811B4A027682}"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0F0968-6D8D-4313-8F58-EF557B05ADEF}"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26E4D1-0C38-44D4-AD72-C31ABBC1EC2A}"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FDBCFF-62F2-4BA5-820C-6E47127A3A36}"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B05FA7-E2B7-4D28-BD67-150A72084598}" type="datetime1">
              <a:rPr lang="en-US" smtClean="0"/>
              <a:pPr/>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6EE2841-81E0-4F81-9BCD-802A10388D99}" type="datetime1">
              <a:rPr lang="en-US" smtClean="0"/>
              <a:pPr/>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DD3D1-029C-4F3D-9633-EA9B15662FC4}" type="datetime1">
              <a:rPr lang="en-US" smtClean="0"/>
              <a:pPr/>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5FC505-4E90-491F-8F63-F8289E4D80AF}"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F8EC6A-01CA-484C-860C-595C5F314C56}" type="datetime1">
              <a:rPr lang="en-US" smtClean="0"/>
              <a:pPr/>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93B4B5-296D-42CF-90A7-F46BBE9ECE68}" type="datetime1">
              <a:rPr lang="en-US" smtClean="0"/>
              <a:pPr/>
              <a:t>3/1/2021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2076450"/>
          </a:xfrm>
        </p:spPr>
        <p:txBody>
          <a:bodyPr/>
          <a:lstStyle/>
          <a:p>
            <a:r>
              <a:rPr lang="en-GB" dirty="0" smtClean="0"/>
              <a:t>Lewis Grassic Gibbon</a:t>
            </a:r>
            <a:br>
              <a:rPr lang="en-GB" dirty="0" smtClean="0"/>
            </a:br>
            <a:r>
              <a:rPr lang="en-GB" i="1" dirty="0" smtClean="0"/>
              <a:t>Sunset Song</a:t>
            </a:r>
            <a:endParaRPr lang="en-GB" dirty="0"/>
          </a:p>
        </p:txBody>
      </p:sp>
      <p:sp>
        <p:nvSpPr>
          <p:cNvPr id="3" name="Subtitle 2"/>
          <p:cNvSpPr>
            <a:spLocks noGrp="1"/>
          </p:cNvSpPr>
          <p:nvPr>
            <p:ph type="subTitle" idx="1"/>
          </p:nvPr>
        </p:nvSpPr>
        <p:spPr/>
        <p:txBody>
          <a:bodyPr>
            <a:normAutofit fontScale="85000" lnSpcReduction="20000"/>
          </a:bodyPr>
          <a:lstStyle/>
          <a:p>
            <a:endParaRPr lang="en-GB" dirty="0" smtClean="0"/>
          </a:p>
          <a:p>
            <a:endParaRPr lang="en-GB" dirty="0" smtClean="0"/>
          </a:p>
          <a:p>
            <a:r>
              <a:rPr lang="en-GB" dirty="0" smtClean="0"/>
              <a:t>Dr Scott Lyall</a:t>
            </a:r>
          </a:p>
          <a:p>
            <a:r>
              <a:rPr lang="en-GB" dirty="0" smtClean="0"/>
              <a:t>Edinburgh Napier University</a:t>
            </a:r>
          </a:p>
          <a:p>
            <a:r>
              <a:rPr lang="en-GB" dirty="0" smtClean="0"/>
              <a:t>s.lyall@napier.ac.uk</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WP-broons1943js-1024x768.jpg"/>
          <p:cNvPicPr>
            <a:picLocks noGrp="1" noChangeAspect="1"/>
          </p:cNvPicPr>
          <p:nvPr>
            <p:ph idx="1"/>
          </p:nvPr>
        </p:nvPicPr>
        <p:blipFill>
          <a:blip r:embed="rId2" cstate="print"/>
          <a:stretch>
            <a:fillRect/>
          </a:stretch>
        </p:blipFill>
        <p:spPr>
          <a:xfrm>
            <a:off x="838200" y="990600"/>
            <a:ext cx="7464561" cy="5576888"/>
          </a:xfrm>
        </p:spPr>
      </p:pic>
      <p:sp>
        <p:nvSpPr>
          <p:cNvPr id="4" name="Slide Number Placeholder 3"/>
          <p:cNvSpPr>
            <a:spLocks noGrp="1"/>
          </p:cNvSpPr>
          <p:nvPr>
            <p:ph type="sldNum" sz="quarter" idx="12"/>
          </p:nvPr>
        </p:nvSpPr>
        <p:spPr/>
        <p:txBody>
          <a:bodyPr/>
          <a:lstStyle/>
          <a:p>
            <a:fld id="{F833A8C9-628C-405F-80CD-BF063D669845}" type="slidenum">
              <a:rPr lang="en-GB" smtClean="0"/>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Kailyard: critical works</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	The kailyard ‘made what many would regard as a legitimate functioning of Scottish imagination impossible, or extremely difficult, for generations.’</a:t>
            </a:r>
          </a:p>
          <a:p>
            <a:pPr>
              <a:buNone/>
            </a:pPr>
            <a:endParaRPr lang="en-GB" sz="1100" dirty="0" smtClean="0"/>
          </a:p>
          <a:p>
            <a:pPr>
              <a:buNone/>
            </a:pPr>
            <a:r>
              <a:rPr lang="en-GB" dirty="0" smtClean="0"/>
              <a:t>	However, ‘To reject the kailyard is to reject much that is central to any attempt to define “Scottishness”.’</a:t>
            </a:r>
            <a:endParaRPr lang="en-GB" sz="1500" dirty="0" smtClean="0"/>
          </a:p>
          <a:p>
            <a:pPr>
              <a:buNone/>
            </a:pPr>
            <a:r>
              <a:rPr lang="en-GB" sz="2200" dirty="0" smtClean="0"/>
              <a:t>	Ian Campbell, </a:t>
            </a:r>
            <a:r>
              <a:rPr lang="en-GB" sz="2200" i="1" dirty="0" smtClean="0"/>
              <a:t>Kailyard</a:t>
            </a:r>
            <a:r>
              <a:rPr lang="en-GB" sz="2200" dirty="0" smtClean="0"/>
              <a:t> (Edinburgh, 1981), pp. 128, 16.</a:t>
            </a:r>
          </a:p>
          <a:p>
            <a:pPr>
              <a:buNone/>
            </a:pPr>
            <a:endParaRPr lang="en-GB" sz="1400" dirty="0" smtClean="0"/>
          </a:p>
          <a:p>
            <a:pPr>
              <a:buNone/>
            </a:pPr>
            <a:r>
              <a:rPr lang="en-GB" sz="2800" dirty="0" smtClean="0"/>
              <a:t>	</a:t>
            </a:r>
            <a:r>
              <a:rPr lang="en-GB" sz="2200" dirty="0" smtClean="0"/>
              <a:t>See also: </a:t>
            </a:r>
          </a:p>
          <a:p>
            <a:pPr>
              <a:buNone/>
            </a:pPr>
            <a:r>
              <a:rPr lang="en-GB" sz="2200" dirty="0" smtClean="0"/>
              <a:t>	George Blake, </a:t>
            </a:r>
            <a:r>
              <a:rPr lang="en-GB" sz="2200" i="1" dirty="0" smtClean="0"/>
              <a:t>Barrie and the Kailyard School </a:t>
            </a:r>
            <a:r>
              <a:rPr lang="en-GB" sz="2200" dirty="0" smtClean="0"/>
              <a:t>(London, 1951)</a:t>
            </a:r>
          </a:p>
          <a:p>
            <a:pPr>
              <a:buNone/>
            </a:pPr>
            <a:r>
              <a:rPr lang="en-GB" sz="2200" dirty="0" smtClean="0"/>
              <a:t>	Andrew Nash, </a:t>
            </a:r>
            <a:r>
              <a:rPr lang="en-GB" sz="2200" i="1" dirty="0" smtClean="0"/>
              <a:t>Kailyard and Scottish Literature </a:t>
            </a:r>
            <a:r>
              <a:rPr lang="en-GB" sz="2200" dirty="0" smtClean="0"/>
              <a:t>(Amsterdam &amp; New York, 2007)</a:t>
            </a:r>
            <a:endParaRPr lang="en-GB"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Sunset Song </a:t>
            </a:r>
            <a:r>
              <a:rPr lang="en-GB" dirty="0" smtClean="0"/>
              <a:t>and Kailyard</a:t>
            </a:r>
            <a:endParaRPr lang="en-GB" dirty="0"/>
          </a:p>
        </p:txBody>
      </p:sp>
      <p:sp>
        <p:nvSpPr>
          <p:cNvPr id="3" name="Content Placeholder 2"/>
          <p:cNvSpPr>
            <a:spLocks noGrp="1"/>
          </p:cNvSpPr>
          <p:nvPr>
            <p:ph idx="1"/>
          </p:nvPr>
        </p:nvSpPr>
        <p:spPr/>
        <p:txBody>
          <a:bodyPr>
            <a:normAutofit/>
          </a:bodyPr>
          <a:lstStyle/>
          <a:p>
            <a:pPr fontAlgn="base">
              <a:buNone/>
            </a:pPr>
            <a:r>
              <a:rPr lang="en-GB" dirty="0" smtClean="0"/>
              <a:t>	‘So that was Kinraddie that bleak winter of nineteen eleven and the new minister, him they chose early next year, he was to say it was the Scots countryside itself, fathered between a kailyard and a bonny brier bush in the lee of a house with green shutters. And what he meant by that you could guess at yourself if you’d a mind for puzzles and dirt, there wasn’t a house with green shutters in the whole of Kinraddie.’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Laurie Lee, </a:t>
            </a:r>
            <a:r>
              <a:rPr lang="en-GB" i="1" dirty="0" smtClean="0"/>
              <a:t>Cider with Rosie </a:t>
            </a:r>
            <a:r>
              <a:rPr lang="en-GB" dirty="0" smtClean="0"/>
              <a:t>(1959)</a:t>
            </a:r>
            <a:endParaRPr lang="en-GB" dirty="0"/>
          </a:p>
        </p:txBody>
      </p:sp>
      <p:pic>
        <p:nvPicPr>
          <p:cNvPr id="5" name="Content Placeholder 4" descr="CiderWithRosie.jpg"/>
          <p:cNvPicPr>
            <a:picLocks noGrp="1" noChangeAspect="1"/>
          </p:cNvPicPr>
          <p:nvPr>
            <p:ph idx="1"/>
          </p:nvPr>
        </p:nvPicPr>
        <p:blipFill>
          <a:blip r:embed="rId2" cstate="print"/>
          <a:stretch>
            <a:fillRect/>
          </a:stretch>
        </p:blipFill>
        <p:spPr>
          <a:xfrm>
            <a:off x="1219200" y="2057400"/>
            <a:ext cx="2743200" cy="3975100"/>
          </a:xfrm>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1026" name="Picture 2" descr="C:\Users\sel\Pictures\laurie_lee.jpg"/>
          <p:cNvPicPr>
            <a:picLocks noChangeAspect="1" noChangeArrowheads="1"/>
          </p:cNvPicPr>
          <p:nvPr/>
        </p:nvPicPr>
        <p:blipFill>
          <a:blip r:embed="rId3" cstate="print"/>
          <a:srcRect/>
          <a:stretch>
            <a:fillRect/>
          </a:stretch>
        </p:blipFill>
        <p:spPr bwMode="auto">
          <a:xfrm>
            <a:off x="4572000" y="2286000"/>
            <a:ext cx="3314700" cy="3687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Chrisses’</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	‘So that was Chris and her reading and schooling, two Chrisses there were that fought for her heart and tormented her. You hated the land and the coarse speak of the folk and learning was brave and fine one day; and the next you’d waken with the peewits crying across the hills, deep and deep, crying in the heart of you and the smell of the earth in your face, almost you’d cry for that, the beauty of it and the sweetness of the Scottish land and skies. You saw their faces in firelight, father’s and mother’s and the neighbours’, before the lamps lit up, tired and kind, faces dear and close to you, you wanted the words they’d known and used, forgotten in the far-off youngness of their lives, Scots words to tell to your heart how they wrung it and held it, the toil of their days and unendingly their fight. And the next minute that passed from you, you were English, back to the English words so sharp and clean and true – for a while, for a while, till they slid so smooth from your throat you knew they could never say anything that was worth the saying at all.’</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‘Nothing endures’</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dirty="0" smtClean="0"/>
              <a:t>	‘</a:t>
            </a:r>
            <a:r>
              <a:rPr lang="en-GB" i="1" dirty="0" smtClean="0"/>
              <a:t>Nothing endures</a:t>
            </a:r>
            <a:r>
              <a:rPr lang="en-GB" dirty="0" smtClean="0"/>
              <a:t>. And then a queer thought came to her there in the </a:t>
            </a:r>
            <a:r>
              <a:rPr lang="en-GB" dirty="0" err="1" smtClean="0"/>
              <a:t>drookèd</a:t>
            </a:r>
            <a:r>
              <a:rPr lang="en-GB" dirty="0" smtClean="0"/>
              <a:t> fields, that nothing endured at all, nothing but the land she passed across, tossed and turned and perpetually changed below the hands of the crofter folk since the oldest of them had set the Standing Stones by the loch of Blawearie and climbed there on their holy days and saw their terraced crops ride brave in the wind and sun. Sea and sky and the folk who wrote and fought and were </a:t>
            </a:r>
            <a:r>
              <a:rPr lang="en-GB" dirty="0" err="1" smtClean="0"/>
              <a:t>learnéd</a:t>
            </a:r>
            <a:r>
              <a:rPr lang="en-GB" dirty="0" smtClean="0"/>
              <a:t>, teaching and saying and praying, they lasted but as a breath, a mist of fog in the hills, but the land was forever, you were close to it and it to you, not at a bleak remove it held you and </a:t>
            </a:r>
            <a:r>
              <a:rPr lang="en-GB" dirty="0" err="1" smtClean="0"/>
              <a:t>hurted</a:t>
            </a:r>
            <a:r>
              <a:rPr lang="en-GB" dirty="0" smtClean="0"/>
              <a:t> you. And she had thought to leave it all!’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 Bibliography</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Ian S. Munro wrote a Life of Gibbon, </a:t>
            </a:r>
            <a:r>
              <a:rPr lang="en-GB" i="1" dirty="0" smtClean="0"/>
              <a:t>Leslie Mitchell: Lewis Grassic Gibbon</a:t>
            </a:r>
            <a:r>
              <a:rPr lang="en-GB" dirty="0" smtClean="0"/>
              <a:t>, in 1966. Despite its worth it is somewhat undernourished in biographical detail and range, and is not a critical biography, making little attempt to analyse LGG’s work, or relate his art to his life. </a:t>
            </a:r>
          </a:p>
          <a:p>
            <a:r>
              <a:rPr lang="en-GB" dirty="0" smtClean="0"/>
              <a:t>Academic monographs on LGG, designed for a purely scholarly audience, have been few, although there have been two recent works, each published in 2003, both of a specialised nature: Christoph Ehland’s </a:t>
            </a:r>
            <a:r>
              <a:rPr lang="en-GB" i="1" dirty="0" smtClean="0"/>
              <a:t>Picaresque Perspectives </a:t>
            </a:r>
            <a:r>
              <a:rPr lang="en-GB" dirty="0" smtClean="0"/>
              <a:t>–</a:t>
            </a:r>
            <a:r>
              <a:rPr lang="en-GB" i="1" dirty="0" smtClean="0"/>
              <a:t> Exiled Identities: A Structural and Methodological Analysis of the Picaresque as a Literary Archetype in the Works of James Leslie Mitchell</a:t>
            </a:r>
            <a:r>
              <a:rPr lang="en-GB" dirty="0" smtClean="0"/>
              <a:t>, and Margery Palmer McCulloch and Sarah M. Dunnigan (editors), </a:t>
            </a:r>
            <a:r>
              <a:rPr lang="en-GB" i="1" dirty="0" smtClean="0"/>
              <a:t>A Flame in the Mearns: Lewis Grassic Gibbon: A Centenary Celebration</a:t>
            </a:r>
            <a:r>
              <a:rPr lang="en-GB" dirty="0" smtClean="0"/>
              <a:t>. </a:t>
            </a:r>
          </a:p>
          <a:p>
            <a:r>
              <a:rPr lang="en-GB" dirty="0" smtClean="0"/>
              <a:t>Douglas F. Young’s </a:t>
            </a:r>
            <a:r>
              <a:rPr lang="en-GB" i="1" dirty="0" smtClean="0"/>
              <a:t>Beyond the Sunset</a:t>
            </a:r>
            <a:r>
              <a:rPr lang="en-GB" dirty="0" smtClean="0"/>
              <a:t> (1973), Douglas Gifford’s </a:t>
            </a:r>
            <a:r>
              <a:rPr lang="en-GB" i="1" dirty="0" smtClean="0"/>
              <a:t>Neil M. Gunn and Lewis Grassic Gibbon</a:t>
            </a:r>
            <a:r>
              <a:rPr lang="en-GB" dirty="0" smtClean="0"/>
              <a:t> (1983), </a:t>
            </a:r>
            <a:r>
              <a:rPr lang="en-GB" i="1" dirty="0" smtClean="0"/>
              <a:t>A Blasphemer and Reformer</a:t>
            </a:r>
            <a:r>
              <a:rPr lang="en-GB" dirty="0" smtClean="0"/>
              <a:t> (1984) by William K. Malcolm, and Ian Campbell’s </a:t>
            </a:r>
            <a:r>
              <a:rPr lang="en-GB" i="1" dirty="0" smtClean="0"/>
              <a:t>Lewis Grassic Gibbon</a:t>
            </a:r>
            <a:r>
              <a:rPr lang="en-GB" dirty="0" smtClean="0"/>
              <a:t> (1985) are the critical forerunners. </a:t>
            </a:r>
          </a:p>
          <a:p>
            <a:r>
              <a:rPr lang="en-GB" dirty="0" smtClean="0"/>
              <a:t>See also Cairns Craig’s </a:t>
            </a:r>
            <a:r>
              <a:rPr lang="en-GB" i="1" dirty="0" smtClean="0"/>
              <a:t>The Modern Scottish Novel</a:t>
            </a:r>
            <a:r>
              <a:rPr lang="en-GB" dirty="0" smtClean="0"/>
              <a:t> (1999).</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ibbon Companion Front Cover.jpg"/>
          <p:cNvPicPr>
            <a:picLocks noGrp="1" noChangeAspect="1"/>
          </p:cNvPicPr>
          <p:nvPr>
            <p:ph idx="1"/>
          </p:nvPr>
        </p:nvPicPr>
        <p:blipFill>
          <a:blip r:embed="rId2" cstate="print"/>
          <a:stretch>
            <a:fillRect/>
          </a:stretch>
        </p:blipFill>
        <p:spPr>
          <a:xfrm>
            <a:off x="2743200" y="990600"/>
            <a:ext cx="3744080" cy="557784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58200" cy="167640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sz="5300" dirty="0" smtClean="0"/>
              <a:t>James Leslie Mitchell / ‘Lewis Grassic Gibbon’(1901-35)</a:t>
            </a:r>
            <a:endParaRPr lang="en-GB" sz="5300" dirty="0"/>
          </a:p>
        </p:txBody>
      </p:sp>
      <p:pic>
        <p:nvPicPr>
          <p:cNvPr id="5" name="Content Placeholder 4" descr="lewisgrassicgibbon1.jpg"/>
          <p:cNvPicPr>
            <a:picLocks noGrp="1" noChangeAspect="1"/>
          </p:cNvPicPr>
          <p:nvPr>
            <p:ph idx="1"/>
          </p:nvPr>
        </p:nvPicPr>
        <p:blipFill>
          <a:blip r:embed="rId2" cstate="print"/>
          <a:stretch>
            <a:fillRect/>
          </a:stretch>
        </p:blipFill>
        <p:spPr>
          <a:xfrm>
            <a:off x="1971675" y="2667794"/>
            <a:ext cx="5200650" cy="2924175"/>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5DBC15E3-EC2C-4393-8460-8E99E811FB2C}" type="slidenum">
              <a:rPr lang="en-GB" smtClean="0"/>
              <a:pPr/>
              <a:t>3</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by J. Leslie Mitchell</a:t>
            </a:r>
            <a:endParaRPr lang="en-GB" dirty="0"/>
          </a:p>
        </p:txBody>
      </p:sp>
      <p:sp>
        <p:nvSpPr>
          <p:cNvPr id="3" name="Content Placeholder 2"/>
          <p:cNvSpPr>
            <a:spLocks noGrp="1"/>
          </p:cNvSpPr>
          <p:nvPr>
            <p:ph idx="1"/>
          </p:nvPr>
        </p:nvSpPr>
        <p:spPr/>
        <p:txBody>
          <a:bodyPr>
            <a:noAutofit/>
          </a:bodyPr>
          <a:lstStyle/>
          <a:p>
            <a:pPr>
              <a:buNone/>
            </a:pPr>
            <a:r>
              <a:rPr lang="en-GB" sz="2250" i="1" dirty="0" smtClean="0"/>
              <a:t>Hanno, or the Future of Exploration </a:t>
            </a:r>
            <a:r>
              <a:rPr lang="en-GB" sz="2250" dirty="0" smtClean="0"/>
              <a:t>(1928): exploration</a:t>
            </a:r>
          </a:p>
          <a:p>
            <a:pPr>
              <a:buNone/>
            </a:pPr>
            <a:r>
              <a:rPr lang="en-GB" sz="2250" i="1" dirty="0" smtClean="0"/>
              <a:t>Stained Radiance </a:t>
            </a:r>
            <a:r>
              <a:rPr lang="en-GB" sz="2250" dirty="0" smtClean="0"/>
              <a:t>(1930): novel</a:t>
            </a:r>
          </a:p>
          <a:p>
            <a:pPr>
              <a:buNone/>
            </a:pPr>
            <a:r>
              <a:rPr lang="en-GB" sz="2250" i="1" dirty="0" smtClean="0"/>
              <a:t>The Thirteenth Disciple </a:t>
            </a:r>
            <a:r>
              <a:rPr lang="en-GB" sz="2250" dirty="0" smtClean="0"/>
              <a:t>(1931): novel</a:t>
            </a:r>
          </a:p>
          <a:p>
            <a:pPr>
              <a:buNone/>
            </a:pPr>
            <a:r>
              <a:rPr lang="en-GB" sz="2250" i="1" dirty="0" smtClean="0"/>
              <a:t>The Calends of Cairo </a:t>
            </a:r>
            <a:r>
              <a:rPr lang="en-GB" sz="2250" dirty="0" smtClean="0"/>
              <a:t>(1931): short stories</a:t>
            </a:r>
          </a:p>
          <a:p>
            <a:pPr>
              <a:buNone/>
            </a:pPr>
            <a:r>
              <a:rPr lang="en-GB" sz="2250" i="1" dirty="0" smtClean="0"/>
              <a:t>Three Go Back </a:t>
            </a:r>
            <a:r>
              <a:rPr lang="en-GB" sz="2250" dirty="0" smtClean="0"/>
              <a:t>(1932): sci-fi</a:t>
            </a:r>
          </a:p>
          <a:p>
            <a:pPr>
              <a:buNone/>
            </a:pPr>
            <a:r>
              <a:rPr lang="en-GB" sz="2250" i="1" dirty="0" smtClean="0"/>
              <a:t>The Lost Trumpet </a:t>
            </a:r>
            <a:r>
              <a:rPr lang="en-GB" sz="2250" dirty="0" smtClean="0"/>
              <a:t>(1932): novel</a:t>
            </a:r>
          </a:p>
          <a:p>
            <a:pPr>
              <a:buNone/>
            </a:pPr>
            <a:r>
              <a:rPr lang="en-GB" sz="2250" i="1" dirty="0" smtClean="0"/>
              <a:t>Persian Dawns, Egyptian Nights </a:t>
            </a:r>
            <a:r>
              <a:rPr lang="en-GB" sz="2250" dirty="0" smtClean="0"/>
              <a:t>(1932): short stories</a:t>
            </a:r>
          </a:p>
          <a:p>
            <a:pPr>
              <a:buNone/>
            </a:pPr>
            <a:r>
              <a:rPr lang="en-GB" sz="2250" i="1" dirty="0" smtClean="0"/>
              <a:t>Image and Superscription </a:t>
            </a:r>
            <a:r>
              <a:rPr lang="en-GB" sz="2250" dirty="0" smtClean="0"/>
              <a:t>(1933): novel</a:t>
            </a:r>
          </a:p>
          <a:p>
            <a:pPr>
              <a:buNone/>
            </a:pPr>
            <a:r>
              <a:rPr lang="en-GB" sz="2250" i="1" dirty="0" smtClean="0"/>
              <a:t>Spartacus</a:t>
            </a:r>
            <a:r>
              <a:rPr lang="en-GB" sz="2250" dirty="0" smtClean="0"/>
              <a:t> (1933): novel</a:t>
            </a:r>
          </a:p>
          <a:p>
            <a:pPr>
              <a:buNone/>
            </a:pPr>
            <a:r>
              <a:rPr lang="en-GB" sz="2250" i="1" dirty="0" smtClean="0"/>
              <a:t>The Conquest of the Maya </a:t>
            </a:r>
            <a:r>
              <a:rPr lang="en-GB" sz="2250" dirty="0" smtClean="0"/>
              <a:t>(1934): anthropology</a:t>
            </a:r>
          </a:p>
          <a:p>
            <a:pPr>
              <a:buNone/>
            </a:pPr>
            <a:r>
              <a:rPr lang="en-GB" sz="2250" i="1" dirty="0" smtClean="0"/>
              <a:t>Nine Against the Unknown </a:t>
            </a:r>
            <a:r>
              <a:rPr lang="en-GB" sz="2250" dirty="0" smtClean="0"/>
              <a:t>(1934): biography/exploration</a:t>
            </a:r>
          </a:p>
          <a:p>
            <a:pPr>
              <a:buNone/>
            </a:pPr>
            <a:r>
              <a:rPr lang="en-GB" sz="2250" i="1" dirty="0" smtClean="0"/>
              <a:t>Gay Hunter </a:t>
            </a:r>
            <a:r>
              <a:rPr lang="en-GB" sz="2250" dirty="0" smtClean="0"/>
              <a:t>(1934): sci-fi</a:t>
            </a:r>
            <a:endParaRPr lang="en-GB" sz="2250" dirty="0"/>
          </a:p>
        </p:txBody>
      </p:sp>
      <p:sp>
        <p:nvSpPr>
          <p:cNvPr id="4" name="Slide Number Placeholder 3"/>
          <p:cNvSpPr>
            <a:spLocks noGrp="1"/>
          </p:cNvSpPr>
          <p:nvPr>
            <p:ph type="sldNum" sz="quarter" idx="12"/>
          </p:nvPr>
        </p:nvSpPr>
        <p:spPr/>
        <p:txBody>
          <a:bodyPr/>
          <a:lstStyle/>
          <a:p>
            <a:fld id="{5DBC15E3-EC2C-4393-8460-8E99E811FB2C}"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Work by Lewis Grassic Gibbon</a:t>
            </a:r>
            <a:endParaRPr lang="en-GB" dirty="0"/>
          </a:p>
        </p:txBody>
      </p:sp>
      <p:sp>
        <p:nvSpPr>
          <p:cNvPr id="3" name="Content Placeholder 2"/>
          <p:cNvSpPr>
            <a:spLocks noGrp="1"/>
          </p:cNvSpPr>
          <p:nvPr>
            <p:ph idx="1"/>
          </p:nvPr>
        </p:nvSpPr>
        <p:spPr/>
        <p:txBody>
          <a:bodyPr>
            <a:normAutofit/>
          </a:bodyPr>
          <a:lstStyle/>
          <a:p>
            <a:pPr>
              <a:buNone/>
            </a:pPr>
            <a:r>
              <a:rPr lang="en-GB" i="1" dirty="0" smtClean="0"/>
              <a:t>Sunset Song</a:t>
            </a:r>
            <a:r>
              <a:rPr lang="en-GB" dirty="0" smtClean="0"/>
              <a:t> (1932), </a:t>
            </a:r>
            <a:r>
              <a:rPr lang="en-GB" i="1" dirty="0" smtClean="0"/>
              <a:t>Cloud Howe</a:t>
            </a:r>
            <a:r>
              <a:rPr lang="en-GB" dirty="0" smtClean="0"/>
              <a:t> (1933) and </a:t>
            </a:r>
            <a:r>
              <a:rPr lang="en-GB" i="1" dirty="0" smtClean="0"/>
              <a:t>Grey Granite</a:t>
            </a:r>
            <a:r>
              <a:rPr lang="en-GB" dirty="0" smtClean="0"/>
              <a:t> (1934), united as </a:t>
            </a:r>
            <a:r>
              <a:rPr lang="en-GB" i="1" dirty="0" smtClean="0"/>
              <a:t>A Scots Quair</a:t>
            </a:r>
            <a:r>
              <a:rPr lang="en-GB" dirty="0" smtClean="0"/>
              <a:t> (1946).</a:t>
            </a:r>
          </a:p>
          <a:p>
            <a:pPr>
              <a:buNone/>
            </a:pPr>
            <a:endParaRPr lang="en-GB" dirty="0" smtClean="0"/>
          </a:p>
          <a:p>
            <a:pPr>
              <a:buNone/>
            </a:pPr>
            <a:r>
              <a:rPr lang="en-GB" dirty="0" smtClean="0"/>
              <a:t>The short stories ‘Greenden’, ‘Smeddum’, ‘Forsaken’, ‘Sim’ and ‘Clay’, collected in </a:t>
            </a:r>
            <a:r>
              <a:rPr lang="en-GB" i="1" dirty="0" smtClean="0"/>
              <a:t>Scottish Scene </a:t>
            </a:r>
            <a:r>
              <a:rPr lang="en-GB" dirty="0" smtClean="0"/>
              <a:t>(1934), a book co-authored with the poet Hugh MacDiarmid.</a:t>
            </a:r>
          </a:p>
          <a:p>
            <a:pPr>
              <a:buNone/>
            </a:pPr>
            <a:endParaRPr lang="en-GB" dirty="0" smtClean="0"/>
          </a:p>
          <a:p>
            <a:pPr>
              <a:buNone/>
            </a:pPr>
            <a:r>
              <a:rPr lang="en-GB" i="1" dirty="0" smtClean="0"/>
              <a:t>Niger</a:t>
            </a:r>
            <a:r>
              <a:rPr lang="en-GB" dirty="0" smtClean="0"/>
              <a:t> (1934), a biography of the Scottish explorer Mungo Park.</a:t>
            </a:r>
            <a:endParaRPr lang="en-GB" dirty="0"/>
          </a:p>
        </p:txBody>
      </p:sp>
      <p:sp>
        <p:nvSpPr>
          <p:cNvPr id="4" name="Slide Number Placeholder 3"/>
          <p:cNvSpPr>
            <a:spLocks noGrp="1"/>
          </p:cNvSpPr>
          <p:nvPr>
            <p:ph type="sldNum" sz="quarter" idx="12"/>
          </p:nvPr>
        </p:nvSpPr>
        <p:spPr/>
        <p:txBody>
          <a:bodyPr/>
          <a:lstStyle/>
          <a:p>
            <a:fld id="{5DBC15E3-EC2C-4393-8460-8E99E811FB2C}" type="slidenum">
              <a:rPr lang="en-GB" smtClean="0"/>
              <a:pPr/>
              <a:t>5</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contexts</a:t>
            </a:r>
            <a:endParaRPr lang="en-GB" dirty="0"/>
          </a:p>
        </p:txBody>
      </p:sp>
      <p:sp>
        <p:nvSpPr>
          <p:cNvPr id="3" name="Content Placeholder 2"/>
          <p:cNvSpPr>
            <a:spLocks noGrp="1"/>
          </p:cNvSpPr>
          <p:nvPr>
            <p:ph idx="1"/>
          </p:nvPr>
        </p:nvSpPr>
        <p:spPr/>
        <p:txBody>
          <a:bodyPr/>
          <a:lstStyle/>
          <a:p>
            <a:pPr>
              <a:buFont typeface="Wingdings" pitchFamily="2" charset="2"/>
              <a:buChar char="q"/>
            </a:pPr>
            <a:r>
              <a:rPr lang="en-GB" dirty="0" smtClean="0"/>
              <a:t> </a:t>
            </a:r>
            <a:r>
              <a:rPr lang="en-GB" sz="3200" dirty="0" smtClean="0"/>
              <a:t>Diffusionism</a:t>
            </a:r>
          </a:p>
          <a:p>
            <a:pPr>
              <a:buNone/>
            </a:pPr>
            <a:endParaRPr lang="en-GB" sz="3200" dirty="0" smtClean="0"/>
          </a:p>
          <a:p>
            <a:pPr>
              <a:buFont typeface="Wingdings" pitchFamily="2" charset="2"/>
              <a:buChar char="q"/>
            </a:pPr>
            <a:r>
              <a:rPr lang="en-GB" sz="3200" dirty="0" smtClean="0"/>
              <a:t> Scottish Literary Revival, also known as the Scottish Renaissance Movement</a:t>
            </a:r>
          </a:p>
          <a:p>
            <a:pPr>
              <a:buNone/>
            </a:pPr>
            <a:endParaRPr lang="en-GB" sz="3200" dirty="0" smtClean="0"/>
          </a:p>
          <a:p>
            <a:pPr>
              <a:buFont typeface="Wingdings" pitchFamily="2" charset="2"/>
              <a:buChar char="q"/>
            </a:pPr>
            <a:r>
              <a:rPr lang="en-GB" sz="3200" dirty="0" smtClean="0"/>
              <a:t> Kailyard</a:t>
            </a:r>
          </a:p>
          <a:p>
            <a:endParaRPr lang="en-GB" dirty="0" smtClean="0"/>
          </a:p>
          <a:p>
            <a:pPr>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GB" dirty="0" smtClean="0"/>
              <a:t>	</a:t>
            </a:r>
          </a:p>
          <a:p>
            <a:pPr>
              <a:buNone/>
            </a:pPr>
            <a:r>
              <a:rPr lang="en-GB" dirty="0" smtClean="0"/>
              <a:t>	‘About Nationalism. About Small Nations. What a curse to the earth are small nations! Latvia, Lithuania, Poland, Finland, San Salvador, Luxembourg, Manchukuo, the Irish Free State. There are many more: there is an appalling number of disgusting little stretches of the globe claimed, occupied and infected by groupings of babbling little morons – babbling militant on the subjects (unendingly) of their </a:t>
            </a:r>
            <a:r>
              <a:rPr lang="en-GB" i="1" dirty="0" smtClean="0"/>
              <a:t>exclusive</a:t>
            </a:r>
            <a:r>
              <a:rPr lang="en-GB" dirty="0" smtClean="0"/>
              <a:t> cultures, their </a:t>
            </a:r>
            <a:r>
              <a:rPr lang="en-GB" i="1" dirty="0" smtClean="0"/>
              <a:t>exclusive</a:t>
            </a:r>
            <a:r>
              <a:rPr lang="en-GB" dirty="0" smtClean="0"/>
              <a:t> languages, their </a:t>
            </a:r>
            <a:r>
              <a:rPr lang="en-GB" i="1" dirty="0" smtClean="0"/>
              <a:t>national</a:t>
            </a:r>
            <a:r>
              <a:rPr lang="en-GB" dirty="0" smtClean="0"/>
              <a:t> souls, their </a:t>
            </a:r>
            <a:r>
              <a:rPr lang="en-GB" i="1" dirty="0" smtClean="0"/>
              <a:t>national</a:t>
            </a:r>
            <a:r>
              <a:rPr lang="en-GB" dirty="0" smtClean="0"/>
              <a:t> genius...’ </a:t>
            </a:r>
          </a:p>
          <a:p>
            <a:pPr>
              <a:buNone/>
            </a:pPr>
            <a:r>
              <a:rPr lang="en-GB" sz="2400" dirty="0" smtClean="0"/>
              <a:t>	</a:t>
            </a:r>
          </a:p>
          <a:p>
            <a:pPr>
              <a:buNone/>
            </a:pPr>
            <a:r>
              <a:rPr lang="en-GB" sz="2400" dirty="0" smtClean="0"/>
              <a:t>	from ‘Glasgow’, in </a:t>
            </a:r>
            <a:r>
              <a:rPr lang="en-GB" sz="2400" i="1" dirty="0" smtClean="0"/>
              <a:t>Scottish Scene </a:t>
            </a:r>
            <a:r>
              <a:rPr lang="en-GB" sz="2400" dirty="0" smtClean="0"/>
              <a:t>(1934)</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GB" dirty="0" smtClean="0"/>
              <a:t>	</a:t>
            </a:r>
          </a:p>
          <a:p>
            <a:pPr>
              <a:buNone/>
            </a:pPr>
            <a:r>
              <a:rPr lang="en-GB" dirty="0" smtClean="0"/>
              <a:t>	</a:t>
            </a:r>
            <a:r>
              <a:rPr lang="en-GB" sz="3200" dirty="0" smtClean="0"/>
              <a:t>‘ “Culture” is the motif-word of the conversation: ancient Scots culture, future Scots culture, culture ad lib. and ad nauseam [...]. There is nothing in culture or art that is worth the life and elementary happiness of one of those thousands who rot in the Glasgow slums.’</a:t>
            </a:r>
          </a:p>
          <a:p>
            <a:pPr>
              <a:buNone/>
            </a:pPr>
            <a:endParaRPr lang="en-GB" dirty="0" smtClean="0"/>
          </a:p>
          <a:p>
            <a:pPr>
              <a:buNone/>
            </a:pPr>
            <a:r>
              <a:rPr lang="en-GB" dirty="0" smtClean="0"/>
              <a:t>	</a:t>
            </a:r>
            <a:r>
              <a:rPr lang="en-GB" sz="2200" dirty="0" smtClean="0"/>
              <a:t>from ‘Glasgow’, in </a:t>
            </a:r>
            <a:r>
              <a:rPr lang="en-GB" sz="2200" i="1" dirty="0" smtClean="0"/>
              <a:t>Scottish Scene </a:t>
            </a:r>
            <a:r>
              <a:rPr lang="en-GB" sz="2200" dirty="0" smtClean="0"/>
              <a:t>(1934)</a:t>
            </a:r>
            <a:endParaRPr lang="en-GB"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Kailyard: a definition</a:t>
            </a:r>
            <a:endParaRPr lang="en-GB" dirty="0"/>
          </a:p>
        </p:txBody>
      </p:sp>
      <p:sp>
        <p:nvSpPr>
          <p:cNvPr id="3" name="Content Placeholder 2"/>
          <p:cNvSpPr>
            <a:spLocks noGrp="1"/>
          </p:cNvSpPr>
          <p:nvPr>
            <p:ph idx="1"/>
          </p:nvPr>
        </p:nvSpPr>
        <p:spPr/>
        <p:txBody>
          <a:bodyPr>
            <a:normAutofit/>
          </a:bodyPr>
          <a:lstStyle/>
          <a:p>
            <a:pPr>
              <a:buNone/>
            </a:pPr>
            <a:r>
              <a:rPr lang="en-GB" dirty="0" smtClean="0"/>
              <a:t>	‘In its “classic” form, the Kailyard is characterised by the sentimental and nostalgic treatment of parochial Scottish scenes, often centred on the church community, often on individual careers which move from childhood innocence to urban awakening (and contamination), and back again to the comfort and security of the native hearth.’ </a:t>
            </a:r>
          </a:p>
          <a:p>
            <a:pPr>
              <a:buFont typeface="Wingdings" pitchFamily="2" charset="2"/>
              <a:buChar char="§"/>
            </a:pPr>
            <a:endParaRPr lang="en-GB" sz="2200" dirty="0" smtClean="0"/>
          </a:p>
          <a:p>
            <a:pPr>
              <a:buNone/>
            </a:pPr>
            <a:r>
              <a:rPr lang="en-GB" sz="2200" dirty="0" smtClean="0"/>
              <a:t>	Thomas D. Knowles, </a:t>
            </a:r>
            <a:r>
              <a:rPr lang="en-GB" sz="2200" i="1" dirty="0" smtClean="0"/>
              <a:t>Ideology, Art and Commerce: Aspects of Literary Sociology in the late Victorian Scottish Kailyard</a:t>
            </a:r>
            <a:r>
              <a:rPr lang="en-GB" sz="2200" dirty="0" smtClean="0"/>
              <a:t> (</a:t>
            </a:r>
            <a:r>
              <a:rPr lang="en-GB" sz="2200" dirty="0" err="1" smtClean="0"/>
              <a:t>Goteburg</a:t>
            </a:r>
            <a:r>
              <a:rPr lang="en-GB" sz="2200" dirty="0" smtClean="0"/>
              <a:t>, 1983), p. 13.  </a:t>
            </a:r>
            <a:endParaRPr lang="en-GB" sz="2200" dirty="0"/>
          </a:p>
        </p:txBody>
      </p:sp>
      <p:sp>
        <p:nvSpPr>
          <p:cNvPr id="4" name="Slide Number Placeholder 3"/>
          <p:cNvSpPr>
            <a:spLocks noGrp="1"/>
          </p:cNvSpPr>
          <p:nvPr>
            <p:ph type="sldNum" sz="quarter" idx="12"/>
          </p:nvPr>
        </p:nvSpPr>
        <p:spPr/>
        <p:txBody>
          <a:bodyPr/>
          <a:lstStyle/>
          <a:p>
            <a:fld id="{F833A8C9-628C-405F-80CD-BF063D669845}" type="slidenum">
              <a:rPr lang="en-GB" smtClean="0"/>
              <a:pPr/>
              <a:t>9</a:t>
            </a:fld>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1304</Words>
  <Application>Microsoft Office PowerPoint</Application>
  <PresentationFormat>On-screen Show (4:3)</PresentationFormat>
  <Paragraphs>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Constantia</vt:lpstr>
      <vt:lpstr>Wingdings</vt:lpstr>
      <vt:lpstr>Wingdings 2</vt:lpstr>
      <vt:lpstr>Flow</vt:lpstr>
      <vt:lpstr>Lewis Grassic Gibbon Sunset Song</vt:lpstr>
      <vt:lpstr>PowerPoint Presentation</vt:lpstr>
      <vt:lpstr>     James Leslie Mitchell / ‘Lewis Grassic Gibbon’(1901-35)</vt:lpstr>
      <vt:lpstr>Work by J. Leslie Mitchell</vt:lpstr>
      <vt:lpstr>Work by Lewis Grassic Gibbon</vt:lpstr>
      <vt:lpstr>Key contexts</vt:lpstr>
      <vt:lpstr>PowerPoint Presentation</vt:lpstr>
      <vt:lpstr>PowerPoint Presentation</vt:lpstr>
      <vt:lpstr>Kailyard: a definition</vt:lpstr>
      <vt:lpstr>PowerPoint Presentation</vt:lpstr>
      <vt:lpstr>Kailyard: critical works</vt:lpstr>
      <vt:lpstr>Sunset Song and Kailyard</vt:lpstr>
      <vt:lpstr>Laurie Lee, Cider with Rosie (1959)</vt:lpstr>
      <vt:lpstr>‘two Chrisses’</vt:lpstr>
      <vt:lpstr>‘Nothing endures’</vt:lpstr>
      <vt:lpstr>Select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Lewis Grassic Gibbon Sunset Song</dc:title>
  <dc:creator>sel</dc:creator>
  <cp:lastModifiedBy>Antell, Liz</cp:lastModifiedBy>
  <cp:revision>33</cp:revision>
  <dcterms:created xsi:type="dcterms:W3CDTF">2006-08-16T00:00:00Z</dcterms:created>
  <dcterms:modified xsi:type="dcterms:W3CDTF">2021-03-01T09:51:46Z</dcterms:modified>
</cp:coreProperties>
</file>