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66" r:id="rId4"/>
    <p:sldId id="267" r:id="rId5"/>
    <p:sldId id="259" r:id="rId6"/>
    <p:sldId id="260" r:id="rId7"/>
    <p:sldId id="268"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A93C0-60FC-4C8F-A7E9-3D900DFC63CA}" type="datetimeFigureOut">
              <a:rPr lang="en-GB" smtClean="0"/>
              <a:pPr/>
              <a:t>01/03/2021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80B805-CE1E-42EB-AA5F-5885A0B204B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E8688B-4DE7-424F-B193-8FBDB54A27C8}" type="datetime1">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DB64D7-8F1D-4345-8588-CDBEACFF7910}" type="datetime1">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F25A8-973F-4176-BA2B-335509A72505}" type="datetime1">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FF4EB4-B621-4DF8-B14A-ED58C297E8F8}" type="datetime1">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9F354-7535-434F-A6D0-9601C2249FBB}" type="datetime1">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94B1E-526E-473B-A257-A29B9D11C59F}" type="datetime1">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3F09C3-8AC8-4861-A622-31E768783ECE}" type="datetime1">
              <a:rPr lang="en-GB" smtClean="0"/>
              <a:pPr/>
              <a:t>01/03/2021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89E7BA-9CC6-4EDA-B360-A3107AFFB419}" type="datetime1">
              <a:rPr lang="en-GB" smtClean="0"/>
              <a:pPr/>
              <a:t>01/03/2021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981B9-01F6-4C27-AA2F-536B5D63CECE}" type="datetime1">
              <a:rPr lang="en-GB" smtClean="0"/>
              <a:pPr/>
              <a:t>01/03/2021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EE880-D0B4-4AC4-9804-18787C477EF1}" type="datetime1">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8DC1C-F925-4CCC-AF20-4D0BA636A213}" type="datetime1">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62196-0468-40E7-827C-5ABF90E714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29585-6556-468D-87C2-638F5EEE2A9F}" type="datetime1">
              <a:rPr lang="en-GB" smtClean="0"/>
              <a:pPr/>
              <a:t>01/03/2021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62196-0468-40E7-827C-5ABF90E714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80728"/>
            <a:ext cx="7160840" cy="4658072"/>
          </a:xfrm>
          <a:ln>
            <a:solidFill>
              <a:schemeClr val="tx2">
                <a:lumMod val="40000"/>
                <a:lumOff val="60000"/>
              </a:schemeClr>
            </a:solidFill>
          </a:ln>
        </p:spPr>
        <p:txBody>
          <a:bodyPr>
            <a:normAutofit fontScale="92500" lnSpcReduction="20000"/>
          </a:bodyPr>
          <a:lstStyle/>
          <a:p>
            <a:pPr algn="r"/>
            <a:r>
              <a:rPr lang="en-GB" b="1" dirty="0" smtClean="0"/>
              <a:t>       		</a:t>
            </a:r>
            <a:r>
              <a:rPr lang="en-GB" sz="3900" b="1" dirty="0" smtClean="0">
                <a:solidFill>
                  <a:schemeClr val="tx1"/>
                </a:solidFill>
              </a:rPr>
              <a:t>Hugh MacDiarmid and the </a:t>
            </a:r>
          </a:p>
          <a:p>
            <a:pPr algn="r"/>
            <a:r>
              <a:rPr lang="en-GB" sz="3900" b="1" dirty="0" smtClean="0">
                <a:solidFill>
                  <a:schemeClr val="tx1"/>
                </a:solidFill>
              </a:rPr>
              <a:t>		Limits of Community</a:t>
            </a:r>
          </a:p>
          <a:p>
            <a:endParaRPr lang="en-GB" b="1" dirty="0" smtClean="0"/>
          </a:p>
          <a:p>
            <a:endParaRPr lang="en-GB" b="1" dirty="0" smtClean="0"/>
          </a:p>
          <a:p>
            <a:endParaRPr lang="en-GB" b="1" dirty="0" smtClean="0"/>
          </a:p>
          <a:p>
            <a:pPr algn="l"/>
            <a:endParaRPr lang="en-GB" b="1" dirty="0" smtClean="0"/>
          </a:p>
          <a:p>
            <a:pPr algn="l"/>
            <a:r>
              <a:rPr lang="en-GB" sz="3500" b="1" dirty="0" smtClean="0"/>
              <a:t>Dr Scott Lyall</a:t>
            </a:r>
          </a:p>
          <a:p>
            <a:pPr algn="l"/>
            <a:r>
              <a:rPr lang="en-GB" sz="3500" b="1" dirty="0" smtClean="0"/>
              <a:t>Edinburgh Napier University</a:t>
            </a:r>
          </a:p>
          <a:p>
            <a:pPr algn="l"/>
            <a:r>
              <a:rPr lang="en-GB" sz="3500" b="1" dirty="0" smtClean="0"/>
              <a:t>s.lyall@napier.ac.uk</a:t>
            </a:r>
            <a:endParaRPr lang="en-GB" sz="3500" b="1" dirty="0"/>
          </a:p>
        </p:txBody>
      </p:sp>
      <p:pic>
        <p:nvPicPr>
          <p:cNvPr id="4" name="Picture 3" descr="4755844.jpg"/>
          <p:cNvPicPr>
            <a:picLocks noChangeAspect="1"/>
          </p:cNvPicPr>
          <p:nvPr/>
        </p:nvPicPr>
        <p:blipFill>
          <a:blip r:embed="rId2" cstate="print"/>
          <a:srcRect/>
          <a:stretch>
            <a:fillRect/>
          </a:stretch>
        </p:blipFill>
        <p:spPr bwMode="auto">
          <a:xfrm>
            <a:off x="683568" y="332656"/>
            <a:ext cx="2371725" cy="32099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ln>
            <a:solidFill>
              <a:schemeClr val="tx2">
                <a:lumMod val="40000"/>
                <a:lumOff val="60000"/>
              </a:schemeClr>
            </a:solidFill>
          </a:ln>
        </p:spPr>
        <p:txBody>
          <a:bodyPr>
            <a:normAutofit fontScale="92500" lnSpcReduction="10000"/>
          </a:bodyPr>
          <a:lstStyle/>
          <a:p>
            <a:pPr>
              <a:buNone/>
            </a:pPr>
            <a:r>
              <a:rPr lang="en-GB" b="0" dirty="0" smtClean="0"/>
              <a:t>	‘I was being told in this loud but subliminal way “You must read MacDiarmid and take those ideas on and espouse his ideas”, I was told there was this poem that I had to read; it was called </a:t>
            </a:r>
            <a:r>
              <a:rPr lang="en-GB" b="0" i="1" dirty="0" smtClean="0"/>
              <a:t>A Drunk Man Looks at the Thistle</a:t>
            </a:r>
            <a:r>
              <a:rPr lang="en-GB" b="0" dirty="0" smtClean="0"/>
              <a:t>. Drunk? Men? Thistle? What? This was what we’d been striving to get away from for umpteen years. This is the smoky darkness of those pubs that you weren’t allowed into because you were a woman. Yes? No. No, not for me.’ </a:t>
            </a:r>
          </a:p>
          <a:p>
            <a:pPr>
              <a:buNone/>
            </a:pPr>
            <a:r>
              <a:rPr lang="en-GB" dirty="0"/>
              <a:t>	</a:t>
            </a:r>
            <a:r>
              <a:rPr lang="en-GB" b="0" dirty="0" smtClean="0">
                <a:solidFill>
                  <a:schemeClr val="tx1">
                    <a:lumMod val="50000"/>
                    <a:lumOff val="50000"/>
                  </a:schemeClr>
                </a:solidFill>
              </a:rPr>
              <a:t>Kathleen Jamie in Robert Crawford et al., ‘A Disgrace to the Community’, </a:t>
            </a:r>
            <a:r>
              <a:rPr lang="en-GB" b="0" i="1" dirty="0" smtClean="0">
                <a:solidFill>
                  <a:schemeClr val="tx1">
                    <a:lumMod val="50000"/>
                    <a:lumOff val="50000"/>
                  </a:schemeClr>
                </a:solidFill>
              </a:rPr>
              <a:t>PN Review</a:t>
            </a:r>
            <a:r>
              <a:rPr lang="en-GB" b="0" dirty="0" smtClean="0">
                <a:solidFill>
                  <a:schemeClr val="tx1">
                    <a:lumMod val="50000"/>
                    <a:lumOff val="50000"/>
                  </a:schemeClr>
                </a:solidFill>
              </a:rPr>
              <a:t>, 19.3 (1993), p. 21.  </a:t>
            </a:r>
            <a:r>
              <a:rPr lang="en-GB" dirty="0" smtClean="0">
                <a:solidFill>
                  <a:schemeClr val="tx1">
                    <a:lumMod val="50000"/>
                    <a:lumOff val="50000"/>
                  </a:schemeClr>
                </a:solidFill>
              </a:rPr>
              <a:t> </a:t>
            </a:r>
            <a:r>
              <a:rPr lang="en-GB" b="0" dirty="0" smtClean="0">
                <a:solidFill>
                  <a:schemeClr val="tx1">
                    <a:lumMod val="50000"/>
                    <a:lumOff val="50000"/>
                  </a:schemeClr>
                </a:solidFill>
              </a:rPr>
              <a:t>  </a:t>
            </a:r>
            <a:endParaRPr lang="en-GB" dirty="0" smtClean="0">
              <a:solidFill>
                <a:schemeClr val="tx1">
                  <a:lumMod val="50000"/>
                  <a:lumOff val="50000"/>
                </a:schemeClr>
              </a:solidFill>
            </a:endParaRPr>
          </a:p>
          <a:p>
            <a:endParaRPr lang="en-GB" dirty="0"/>
          </a:p>
        </p:txBody>
      </p:sp>
      <p:sp>
        <p:nvSpPr>
          <p:cNvPr id="4" name="Slide Number Placeholder 3"/>
          <p:cNvSpPr>
            <a:spLocks noGrp="1"/>
          </p:cNvSpPr>
          <p:nvPr>
            <p:ph type="sldNum" sz="quarter" idx="12"/>
          </p:nvPr>
        </p:nvSpPr>
        <p:spPr/>
        <p:txBody>
          <a:bodyPr/>
          <a:lstStyle/>
          <a:p>
            <a:fld id="{EA262196-0468-40E7-827C-5ABF90E7149A}" type="slidenum">
              <a:rPr lang="en-GB" smtClean="0"/>
              <a:pPr/>
              <a:t>10</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r>
              <a:rPr lang="en-GB" dirty="0" smtClean="0"/>
              <a:t/>
            </a:r>
            <a:br>
              <a:rPr lang="en-GB" dirty="0" smtClean="0"/>
            </a:br>
            <a:endParaRPr lang="en-GB" dirty="0"/>
          </a:p>
        </p:txBody>
      </p:sp>
      <p:sp>
        <p:nvSpPr>
          <p:cNvPr id="3" name="Content Placeholder 2"/>
          <p:cNvSpPr>
            <a:spLocks noGrp="1"/>
          </p:cNvSpPr>
          <p:nvPr>
            <p:ph idx="1"/>
          </p:nvPr>
        </p:nvSpPr>
        <p:spPr>
          <a:xfrm>
            <a:off x="457200" y="620688"/>
            <a:ext cx="8229600" cy="5505475"/>
          </a:xfrm>
          <a:ln>
            <a:solidFill>
              <a:schemeClr val="tx2">
                <a:lumMod val="40000"/>
                <a:lumOff val="60000"/>
              </a:schemeClr>
            </a:solidFill>
          </a:ln>
        </p:spPr>
        <p:txBody>
          <a:bodyPr>
            <a:normAutofit/>
          </a:bodyPr>
          <a:lstStyle/>
          <a:p>
            <a:pPr>
              <a:buNone/>
            </a:pPr>
            <a:r>
              <a:rPr lang="en-GB" b="0" dirty="0" smtClean="0"/>
              <a:t>	‘In its “classic” form, the Kailyard is characterised by the sentimental and nostalgic treatment of parochial Scottish scenes, often centred on the church community, often on individual careers which move from childhood innocence to urban awakening (and contamination), and back again to the comfort and security of the native hearth.’ </a:t>
            </a:r>
          </a:p>
          <a:p>
            <a:pPr>
              <a:buNone/>
            </a:pPr>
            <a:r>
              <a:rPr lang="en-GB" dirty="0"/>
              <a:t>	</a:t>
            </a:r>
            <a:r>
              <a:rPr lang="en-GB" sz="2800" b="0" dirty="0" smtClean="0">
                <a:solidFill>
                  <a:schemeClr val="tx1">
                    <a:lumMod val="50000"/>
                    <a:lumOff val="50000"/>
                  </a:schemeClr>
                </a:solidFill>
              </a:rPr>
              <a:t>Thomas D. Knowles, </a:t>
            </a:r>
            <a:r>
              <a:rPr lang="en-GB" sz="2800" b="0" i="1" dirty="0" smtClean="0">
                <a:solidFill>
                  <a:schemeClr val="tx1">
                    <a:lumMod val="50000"/>
                    <a:lumOff val="50000"/>
                  </a:schemeClr>
                </a:solidFill>
              </a:rPr>
              <a:t>Ideology, Art and Commerce: Aspects of Literary Sociology in the late Victorian Scottish Kailyard</a:t>
            </a:r>
            <a:r>
              <a:rPr lang="en-GB" sz="2800" b="0" dirty="0" smtClean="0">
                <a:solidFill>
                  <a:schemeClr val="tx1">
                    <a:lumMod val="50000"/>
                    <a:lumOff val="50000"/>
                  </a:schemeClr>
                </a:solidFill>
              </a:rPr>
              <a:t> (</a:t>
            </a:r>
            <a:r>
              <a:rPr lang="en-GB" sz="2800" b="0" dirty="0" err="1" smtClean="0">
                <a:solidFill>
                  <a:schemeClr val="tx1">
                    <a:lumMod val="50000"/>
                    <a:lumOff val="50000"/>
                  </a:schemeClr>
                </a:solidFill>
              </a:rPr>
              <a:t>Goteburg</a:t>
            </a:r>
            <a:r>
              <a:rPr lang="en-GB" sz="2800" b="0" dirty="0" smtClean="0">
                <a:solidFill>
                  <a:schemeClr val="tx1">
                    <a:lumMod val="50000"/>
                    <a:lumOff val="50000"/>
                  </a:schemeClr>
                </a:solidFill>
              </a:rPr>
              <a:t>, 1983), p. 13.</a:t>
            </a:r>
            <a:endParaRPr lang="en-GB" sz="2800" dirty="0" smtClean="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EA262196-0468-40E7-827C-5ABF90E7149A}" type="slidenum">
              <a:rPr lang="en-GB" smtClean="0"/>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ln>
            <a:solidFill>
              <a:schemeClr val="tx2">
                <a:lumMod val="40000"/>
                <a:lumOff val="60000"/>
              </a:schemeClr>
            </a:solidFill>
          </a:ln>
        </p:spPr>
        <p:txBody>
          <a:bodyPr/>
          <a:lstStyle/>
          <a:p>
            <a:pPr>
              <a:buNone/>
            </a:pPr>
            <a:r>
              <a:rPr lang="en-GB" dirty="0" smtClean="0"/>
              <a:t>Peter Pan nae langer oor deity’ll be</a:t>
            </a:r>
          </a:p>
          <a:p>
            <a:pPr>
              <a:buNone/>
            </a:pPr>
            <a:r>
              <a:rPr lang="en-GB" dirty="0" smtClean="0"/>
              <a:t>And oor boast an endless infantilism.</a:t>
            </a:r>
          </a:p>
          <a:p>
            <a:pPr>
              <a:buNone/>
            </a:pPr>
            <a:r>
              <a:rPr lang="en-GB" dirty="0" smtClean="0"/>
              <a:t>Away, wi’ the auld superstitions. Let the sun up at last</a:t>
            </a:r>
          </a:p>
          <a:p>
            <a:pPr>
              <a:buNone/>
            </a:pPr>
            <a:r>
              <a:rPr lang="en-GB" dirty="0" smtClean="0"/>
              <a:t>And hurl a’ sic spooks into their proper abysm.</a:t>
            </a:r>
          </a:p>
          <a:p>
            <a:pPr>
              <a:buNone/>
            </a:pPr>
            <a:endParaRPr lang="en-GB" dirty="0" smtClean="0">
              <a:solidFill>
                <a:schemeClr val="tx1">
                  <a:lumMod val="50000"/>
                  <a:lumOff val="50000"/>
                </a:schemeClr>
              </a:solidFill>
            </a:endParaRPr>
          </a:p>
          <a:p>
            <a:pPr>
              <a:buNone/>
            </a:pPr>
            <a:r>
              <a:rPr lang="en-GB" dirty="0" smtClean="0">
                <a:solidFill>
                  <a:schemeClr val="tx1">
                    <a:lumMod val="50000"/>
                    <a:lumOff val="50000"/>
                  </a:schemeClr>
                </a:solidFill>
              </a:rPr>
              <a:t>Hugh MacDiarmid, from ‘Envoi: On Coming Home’</a:t>
            </a:r>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EA262196-0468-40E7-827C-5ABF90E7149A}"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ln>
            <a:solidFill>
              <a:schemeClr val="tx2">
                <a:lumMod val="40000"/>
                <a:lumOff val="60000"/>
              </a:schemeClr>
            </a:solidFill>
          </a:ln>
        </p:spPr>
        <p:txBody>
          <a:bodyPr/>
          <a:lstStyle/>
          <a:p>
            <a:pPr>
              <a:buNone/>
            </a:pPr>
            <a:r>
              <a:rPr lang="en-GB" dirty="0" smtClean="0"/>
              <a:t>	‘I have often had cause to stress the fact that where there is a national literary renaissance nowhere else is interest in contemporary foreign literature more keenly manifest. Nationalism and Internationalism presuppose and confirm each other [. . .] renaissances do not grow in </a:t>
            </a:r>
            <a:r>
              <a:rPr lang="en-GB" dirty="0" err="1" smtClean="0"/>
              <a:t>kailyards</a:t>
            </a:r>
            <a:r>
              <a:rPr lang="en-GB" dirty="0" smtClean="0"/>
              <a:t>.’</a:t>
            </a:r>
          </a:p>
          <a:p>
            <a:pPr>
              <a:buNone/>
            </a:pPr>
            <a:r>
              <a:rPr lang="en-GB" dirty="0" smtClean="0"/>
              <a:t> 	</a:t>
            </a:r>
          </a:p>
          <a:p>
            <a:pPr>
              <a:buNone/>
            </a:pPr>
            <a:r>
              <a:rPr lang="en-GB" dirty="0" smtClean="0"/>
              <a:t>	</a:t>
            </a:r>
            <a:r>
              <a:rPr lang="en-GB" dirty="0" smtClean="0">
                <a:solidFill>
                  <a:schemeClr val="tx1">
                    <a:lumMod val="50000"/>
                    <a:lumOff val="50000"/>
                  </a:schemeClr>
                </a:solidFill>
              </a:rPr>
              <a:t>Hugh MacDiarmid, writing as C. M. Grieve, ‘Leaves from a London Diary’, in </a:t>
            </a:r>
            <a:r>
              <a:rPr lang="en-GB" i="1" dirty="0" smtClean="0">
                <a:solidFill>
                  <a:schemeClr val="tx1">
                    <a:lumMod val="50000"/>
                    <a:lumOff val="50000"/>
                  </a:schemeClr>
                </a:solidFill>
              </a:rPr>
              <a:t>The Scots Pictorial</a:t>
            </a:r>
            <a:r>
              <a:rPr lang="en-GB" dirty="0" smtClean="0">
                <a:solidFill>
                  <a:schemeClr val="tx1">
                    <a:lumMod val="50000"/>
                    <a:lumOff val="50000"/>
                  </a:schemeClr>
                </a:solidFill>
              </a:rPr>
              <a:t>, 19 May 1923.</a:t>
            </a:r>
            <a:endParaRPr lang="en-GB"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EA262196-0468-40E7-827C-5ABF90E7149A}"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808" y="0"/>
            <a:ext cx="8229600" cy="45719"/>
          </a:xfrm>
        </p:spPr>
        <p:txBody>
          <a:bodyPr>
            <a:normAutofit fontScale="90000"/>
          </a:bodyPr>
          <a:lstStyle/>
          <a:p>
            <a:r>
              <a:rPr lang="en-GB" dirty="0" smtClean="0"/>
              <a:t/>
            </a:r>
            <a:br>
              <a:rPr lang="en-GB" dirty="0" smtClean="0"/>
            </a:br>
            <a:endParaRPr lang="en-GB" dirty="0"/>
          </a:p>
        </p:txBody>
      </p:sp>
      <p:sp>
        <p:nvSpPr>
          <p:cNvPr id="3" name="Content Placeholder 2"/>
          <p:cNvSpPr>
            <a:spLocks noGrp="1"/>
          </p:cNvSpPr>
          <p:nvPr>
            <p:ph idx="1"/>
          </p:nvPr>
        </p:nvSpPr>
        <p:spPr>
          <a:xfrm>
            <a:off x="457200" y="404664"/>
            <a:ext cx="8229600" cy="5721499"/>
          </a:xfrm>
          <a:ln>
            <a:solidFill>
              <a:schemeClr val="tx2">
                <a:lumMod val="40000"/>
                <a:lumOff val="60000"/>
              </a:schemeClr>
            </a:solidFill>
          </a:ln>
        </p:spPr>
        <p:txBody>
          <a:bodyPr>
            <a:normAutofit fontScale="92500"/>
          </a:bodyPr>
          <a:lstStyle/>
          <a:p>
            <a:pPr marL="0" lvl="0" indent="0" fontAlgn="base">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No’ the </a:t>
            </a:r>
            <a:r>
              <a:rPr kumimoji="0" lang="en-GB" b="0" i="0" u="none" strike="noStrike" cap="none" normalizeH="0" baseline="0" dirty="0" err="1" smtClean="0">
                <a:ln>
                  <a:noFill/>
                </a:ln>
                <a:solidFill>
                  <a:schemeClr val="tx1"/>
                </a:solidFill>
                <a:effectLst/>
                <a:latin typeface="Arial" pitchFamily="34" charset="0"/>
                <a:cs typeface="Arial" pitchFamily="34" charset="0"/>
              </a:rPr>
              <a:t>Esk</a:t>
            </a:r>
            <a:r>
              <a:rPr kumimoji="0" lang="en-GB" b="0" i="0" u="none" strike="noStrike" cap="none" normalizeH="0" baseline="0" dirty="0" smtClean="0">
                <a:ln>
                  <a:noFill/>
                </a:ln>
                <a:solidFill>
                  <a:schemeClr val="tx1"/>
                </a:solidFill>
                <a:effectLst/>
                <a:latin typeface="Arial" pitchFamily="34" charset="0"/>
                <a:cs typeface="Arial" pitchFamily="34" charset="0"/>
              </a:rPr>
              <a:t> that </a:t>
            </a:r>
            <a:r>
              <a:rPr kumimoji="0" lang="en-GB" b="0" i="0" u="none" strike="noStrike" cap="none" normalizeH="0" baseline="0" dirty="0" err="1" smtClean="0">
                <a:ln>
                  <a:noFill/>
                </a:ln>
                <a:solidFill>
                  <a:schemeClr val="tx1"/>
                </a:solidFill>
                <a:effectLst/>
                <a:latin typeface="Arial" pitchFamily="34" charset="0"/>
                <a:cs typeface="Arial" pitchFamily="34" charset="0"/>
              </a:rPr>
              <a:t>rins</a:t>
            </a:r>
            <a:r>
              <a:rPr kumimoji="0" lang="en-GB" b="0" i="0" u="none" strike="noStrike" cap="none" normalizeH="0" baseline="0" dirty="0" smtClean="0">
                <a:ln>
                  <a:noFill/>
                </a:ln>
                <a:solidFill>
                  <a:schemeClr val="tx1"/>
                </a:solidFill>
                <a:effectLst/>
                <a:latin typeface="Arial" pitchFamily="34" charset="0"/>
                <a:cs typeface="Arial" pitchFamily="34" charset="0"/>
              </a:rPr>
              <a:t> like a ribbon there</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But </a:t>
            </a:r>
            <a:r>
              <a:rPr kumimoji="0" lang="en-GB" b="0" i="0" u="none" strike="noStrike" cap="none" normalizeH="0" baseline="0" dirty="0" err="1" smtClean="0">
                <a:ln>
                  <a:noFill/>
                </a:ln>
                <a:solidFill>
                  <a:schemeClr val="tx1"/>
                </a:solidFill>
                <a:effectLst/>
                <a:latin typeface="Arial" pitchFamily="34" charset="0"/>
                <a:cs typeface="Arial" pitchFamily="34" charset="0"/>
              </a:rPr>
              <a:t>gi’es</a:t>
            </a:r>
            <a:r>
              <a:rPr kumimoji="0" lang="en-GB" b="0" i="0" u="none" strike="noStrike" cap="none" normalizeH="0" baseline="0" dirty="0" smtClean="0">
                <a:ln>
                  <a:noFill/>
                </a:ln>
                <a:solidFill>
                  <a:schemeClr val="tx1"/>
                </a:solidFill>
                <a:effectLst/>
                <a:latin typeface="Arial" pitchFamily="34" charset="0"/>
                <a:cs typeface="Arial" pitchFamily="34" charset="0"/>
              </a:rPr>
              <a:t> and </a:t>
            </a:r>
            <a:r>
              <a:rPr kumimoji="0" lang="en-GB" b="0" i="0" u="none" strike="noStrike" cap="none" normalizeH="0" baseline="0" dirty="0" err="1" smtClean="0">
                <a:ln>
                  <a:noFill/>
                </a:ln>
                <a:solidFill>
                  <a:schemeClr val="tx1"/>
                </a:solidFill>
                <a:effectLst/>
                <a:latin typeface="Arial" pitchFamily="34" charset="0"/>
                <a:cs typeface="Arial" pitchFamily="34" charset="0"/>
              </a:rPr>
              <a:t>tak’s</a:t>
            </a:r>
            <a:r>
              <a:rPr kumimoji="0" lang="en-GB" b="0" i="0" u="none" strike="noStrike" cap="none" normalizeH="0" baseline="0" dirty="0" smtClean="0">
                <a:ln>
                  <a:noFill/>
                </a:ln>
                <a:solidFill>
                  <a:schemeClr val="tx1"/>
                </a:solidFill>
                <a:effectLst/>
                <a:latin typeface="Arial" pitchFamily="34" charset="0"/>
                <a:cs typeface="Arial" pitchFamily="34" charset="0"/>
              </a:rPr>
              <a:t> wi’ the </a:t>
            </a:r>
            <a:r>
              <a:rPr kumimoji="0" lang="en-GB" b="0" i="0" u="none" strike="noStrike" cap="none" normalizeH="0" baseline="0" dirty="0" err="1" smtClean="0">
                <a:ln>
                  <a:noFill/>
                </a:ln>
                <a:solidFill>
                  <a:schemeClr val="tx1"/>
                </a:solidFill>
                <a:effectLst/>
                <a:latin typeface="Arial" pitchFamily="34" charset="0"/>
                <a:cs typeface="Arial" pitchFamily="34" charset="0"/>
              </a:rPr>
              <a:t>cluds</a:t>
            </a:r>
            <a:r>
              <a:rPr kumimoji="0" lang="en-GB" b="0" i="0" u="none" strike="noStrike" cap="none" normalizeH="0" baseline="0" dirty="0" smtClean="0">
                <a:ln>
                  <a:noFill/>
                </a:ln>
                <a:solidFill>
                  <a:schemeClr val="tx1"/>
                </a:solidFill>
                <a:effectLst/>
                <a:latin typeface="Arial" pitchFamily="34" charset="0"/>
                <a:cs typeface="Arial" pitchFamily="34" charset="0"/>
              </a:rPr>
              <a:t> in the air</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And outwith its stent </a:t>
            </a:r>
            <a:r>
              <a:rPr kumimoji="0" lang="en-GB" b="0" i="0" u="none" strike="noStrike" cap="none" normalizeH="0" baseline="0" dirty="0" err="1" smtClean="0">
                <a:ln>
                  <a:noFill/>
                </a:ln>
                <a:solidFill>
                  <a:schemeClr val="tx1"/>
                </a:solidFill>
                <a:effectLst/>
                <a:latin typeface="Arial" pitchFamily="34" charset="0"/>
                <a:cs typeface="Arial" pitchFamily="34" charset="0"/>
              </a:rPr>
              <a:t>boonds</a:t>
            </a:r>
            <a:r>
              <a:rPr kumimoji="0" lang="en-GB" b="0" i="0" u="none" strike="noStrike" cap="none" normalizeH="0" baseline="0" dirty="0" smtClean="0">
                <a:ln>
                  <a:noFill/>
                </a:ln>
                <a:solidFill>
                  <a:schemeClr val="tx1"/>
                </a:solidFill>
                <a:effectLst/>
                <a:latin typeface="Arial" pitchFamily="34" charset="0"/>
                <a:cs typeface="Arial" pitchFamily="34" charset="0"/>
              </a:rPr>
              <a:t> lies at the root</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O’ the plants and trees for miles </a:t>
            </a:r>
            <a:r>
              <a:rPr kumimoji="0" lang="en-GB" b="0" i="0" u="none" strike="noStrike" cap="none" normalizeH="0" baseline="0" dirty="0" err="1" smtClean="0">
                <a:ln>
                  <a:noFill/>
                </a:ln>
                <a:solidFill>
                  <a:schemeClr val="tx1"/>
                </a:solidFill>
                <a:effectLst/>
                <a:latin typeface="Arial" pitchFamily="34" charset="0"/>
                <a:cs typeface="Arial" pitchFamily="34" charset="0"/>
              </a:rPr>
              <a:t>roondaboot</a:t>
            </a:r>
            <a:r>
              <a:rPr kumimoji="0" lang="en-GB" b="0" i="0" u="none" strike="noStrike" cap="none" normalizeH="0" baseline="0" dirty="0" smtClean="0">
                <a:ln>
                  <a:noFill/>
                </a:ln>
                <a:solidFill>
                  <a:schemeClr val="tx1"/>
                </a:solidFill>
                <a:effectLst/>
                <a:latin typeface="Arial" pitchFamily="34" charset="0"/>
                <a:cs typeface="Arial" pitchFamily="34" charset="0"/>
              </a:rPr>
              <a:t>,</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And </a:t>
            </a:r>
            <a:r>
              <a:rPr kumimoji="0" lang="en-GB" b="0" i="0" u="none" strike="noStrike" cap="none" normalizeH="0" baseline="0" dirty="0" err="1" smtClean="0">
                <a:ln>
                  <a:noFill/>
                </a:ln>
                <a:solidFill>
                  <a:schemeClr val="tx1"/>
                </a:solidFill>
                <a:effectLst/>
                <a:latin typeface="Arial" pitchFamily="34" charset="0"/>
                <a:cs typeface="Arial" pitchFamily="34" charset="0"/>
              </a:rPr>
              <a:t>gethers</a:t>
            </a:r>
            <a:r>
              <a:rPr kumimoji="0" lang="en-GB" b="0" i="0" u="none" strike="noStrike" cap="none" normalizeH="0" baseline="0" dirty="0" smtClean="0">
                <a:ln>
                  <a:noFill/>
                </a:ln>
                <a:solidFill>
                  <a:schemeClr val="tx1"/>
                </a:solidFill>
                <a:effectLst/>
                <a:latin typeface="Arial" pitchFamily="34" charset="0"/>
                <a:cs typeface="Arial" pitchFamily="34" charset="0"/>
              </a:rPr>
              <a:t> its tributaries, yet pulse-beats back</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Up through them and a’ that mak’s it helps mak’</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Sae I wad that Scotland’s shape </a:t>
            </a:r>
            <a:r>
              <a:rPr kumimoji="0" lang="en-GB" b="0" i="0" u="none" strike="noStrike" cap="none" normalizeH="0" baseline="0" dirty="0" err="1" smtClean="0">
                <a:ln>
                  <a:noFill/>
                </a:ln>
                <a:solidFill>
                  <a:schemeClr val="tx1"/>
                </a:solidFill>
                <a:effectLst/>
                <a:latin typeface="Arial" pitchFamily="34" charset="0"/>
                <a:cs typeface="Arial" pitchFamily="34" charset="0"/>
              </a:rPr>
              <a:t>ʼud</a:t>
            </a:r>
            <a:r>
              <a:rPr kumimoji="0" lang="en-GB" b="0" i="0" u="none" strike="noStrike" cap="none" normalizeH="0" baseline="0" dirty="0" smtClean="0">
                <a:ln>
                  <a:noFill/>
                </a:ln>
                <a:solidFill>
                  <a:schemeClr val="tx1"/>
                </a:solidFill>
                <a:effectLst/>
                <a:latin typeface="Arial" pitchFamily="34" charset="0"/>
                <a:cs typeface="Arial" pitchFamily="34" charset="0"/>
              </a:rPr>
              <a:t> appear</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As clear through a’ its sub-shapes here</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As whiles through my separate works I see</a:t>
            </a:r>
          </a:p>
          <a:p>
            <a:pPr marL="0" lvl="0" indent="0" eaLnBrk="0" fontAlgn="base" hangingPunct="0">
              <a:spcBef>
                <a:spcPct val="0"/>
              </a:spcBef>
              <a:spcAft>
                <a:spcPct val="0"/>
              </a:spcAft>
              <a:buNone/>
            </a:pPr>
            <a:r>
              <a:rPr kumimoji="0" lang="en-GB" b="0" i="0" u="none" strike="noStrike" cap="none" normalizeH="0" baseline="0" dirty="0" smtClean="0">
                <a:ln>
                  <a:noFill/>
                </a:ln>
                <a:solidFill>
                  <a:schemeClr val="tx1"/>
                </a:solidFill>
                <a:effectLst/>
                <a:latin typeface="Arial" pitchFamily="34" charset="0"/>
                <a:cs typeface="Arial" pitchFamily="34" charset="0"/>
              </a:rPr>
              <a:t>	Their </a:t>
            </a:r>
            <a:r>
              <a:rPr kumimoji="0" lang="en-GB" b="0" i="0" u="none" strike="noStrike" cap="none" normalizeH="0" baseline="0" dirty="0" err="1" smtClean="0">
                <a:ln>
                  <a:noFill/>
                </a:ln>
                <a:solidFill>
                  <a:schemeClr val="tx1"/>
                </a:solidFill>
                <a:effectLst/>
                <a:latin typeface="Arial" pitchFamily="34" charset="0"/>
                <a:cs typeface="Arial" pitchFamily="34" charset="0"/>
              </a:rPr>
              <a:t>underlyin</a:t>
            </a:r>
            <a:r>
              <a:rPr kumimoji="0" lang="en-GB" b="0" i="0" u="none" strike="noStrike" cap="none" normalizeH="0" baseline="0" dirty="0" smtClean="0">
                <a:ln>
                  <a:noFill/>
                </a:ln>
                <a:solidFill>
                  <a:schemeClr val="tx1"/>
                </a:solidFill>
                <a:effectLst/>
                <a:latin typeface="Arial" pitchFamily="34" charset="0"/>
                <a:cs typeface="Arial" pitchFamily="34" charset="0"/>
              </a:rPr>
              <a:t>’ unity </a:t>
            </a:r>
          </a:p>
          <a:p>
            <a:pPr marL="0" lvl="0" indent="0" eaLnBrk="0" fontAlgn="base" hangingPunct="0">
              <a:spcBef>
                <a:spcPct val="0"/>
              </a:spcBef>
              <a:spcAft>
                <a:spcPct val="0"/>
              </a:spcAft>
              <a:buNone/>
            </a:pPr>
            <a:endParaRPr lang="en-GB" dirty="0" smtClean="0">
              <a:latin typeface="Arial" pitchFamily="34" charset="0"/>
              <a:cs typeface="Arial" pitchFamily="34" charset="0"/>
            </a:endParaRPr>
          </a:p>
          <a:p>
            <a:pPr marL="0" lvl="0" indent="0" eaLnBrk="0" fontAlgn="base" hangingPunct="0">
              <a:spcBef>
                <a:spcPct val="0"/>
              </a:spcBef>
              <a:spcAft>
                <a:spcPct val="0"/>
              </a:spcAft>
              <a:buNone/>
            </a:pPr>
            <a:r>
              <a:rPr lang="en-GB" dirty="0" smtClean="0">
                <a:solidFill>
                  <a:schemeClr val="tx1">
                    <a:lumMod val="50000"/>
                    <a:lumOff val="50000"/>
                  </a:schemeClr>
                </a:solidFill>
                <a:latin typeface="Arial" pitchFamily="34" charset="0"/>
                <a:cs typeface="Arial" pitchFamily="34" charset="0"/>
              </a:rPr>
              <a:t>Hugh MacDiarmid, from ‘Scots Unbound’</a:t>
            </a:r>
            <a:endParaRPr kumimoji="0" lang="en-GB" b="0" i="0" u="none" strike="noStrike" cap="none" normalizeH="0" baseline="0" dirty="0" smtClean="0">
              <a:ln>
                <a:noFill/>
              </a:ln>
              <a:solidFill>
                <a:schemeClr val="tx1">
                  <a:lumMod val="50000"/>
                  <a:lumOff val="50000"/>
                </a:schemeClr>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A262196-0468-40E7-827C-5ABF90E7149A}"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87424"/>
            <a:ext cx="8229600" cy="144015"/>
          </a:xfrm>
        </p:spPr>
        <p:txBody>
          <a:bodyPr>
            <a:normAutofit fontScale="90000"/>
          </a:bodyPr>
          <a:lstStyle/>
          <a:p>
            <a:r>
              <a:rPr lang="en-GB" dirty="0" smtClean="0"/>
              <a:t/>
            </a:r>
            <a:br>
              <a:rPr lang="en-GB" dirty="0" smtClean="0"/>
            </a:br>
            <a:endParaRPr lang="en-GB" dirty="0"/>
          </a:p>
        </p:txBody>
      </p:sp>
      <p:sp>
        <p:nvSpPr>
          <p:cNvPr id="3" name="Content Placeholder 2"/>
          <p:cNvSpPr>
            <a:spLocks noGrp="1"/>
          </p:cNvSpPr>
          <p:nvPr>
            <p:ph idx="1"/>
          </p:nvPr>
        </p:nvSpPr>
        <p:spPr>
          <a:xfrm>
            <a:off x="457200" y="476672"/>
            <a:ext cx="8229600" cy="5904656"/>
          </a:xfrm>
          <a:ln>
            <a:solidFill>
              <a:schemeClr val="tx2">
                <a:lumMod val="40000"/>
                <a:lumOff val="60000"/>
              </a:schemeClr>
            </a:solidFill>
          </a:ln>
        </p:spPr>
        <p:txBody>
          <a:bodyPr>
            <a:normAutofit fontScale="25000" lnSpcReduction="20000"/>
          </a:bodyPr>
          <a:lstStyle/>
          <a:p>
            <a:pPr>
              <a:buNone/>
            </a:pPr>
            <a:r>
              <a:rPr lang="en-GB" sz="9600" dirty="0" smtClean="0"/>
              <a:t>Dark symbol of a society</a:t>
            </a:r>
          </a:p>
          <a:p>
            <a:pPr>
              <a:buNone/>
            </a:pPr>
            <a:r>
              <a:rPr lang="en-GB" sz="9600" dirty="0" smtClean="0"/>
              <a:t>Of ‘dog eat dog’.</a:t>
            </a:r>
          </a:p>
          <a:p>
            <a:pPr>
              <a:buNone/>
            </a:pPr>
            <a:r>
              <a:rPr lang="en-GB" sz="9600" dirty="0" smtClean="0"/>
              <a:t>Under which the people reveal themselves to the world</a:t>
            </a:r>
          </a:p>
          <a:p>
            <a:pPr>
              <a:buNone/>
            </a:pPr>
            <a:r>
              <a:rPr lang="en-GB" sz="9600" dirty="0" smtClean="0"/>
              <a:t>Completely naked in their own skin,</a:t>
            </a:r>
          </a:p>
          <a:p>
            <a:pPr>
              <a:buNone/>
            </a:pPr>
            <a:r>
              <a:rPr lang="en-GB" sz="9600" dirty="0" smtClean="0"/>
              <a:t>Like toads!</a:t>
            </a:r>
          </a:p>
          <a:p>
            <a:pPr>
              <a:buNone/>
            </a:pPr>
            <a:r>
              <a:rPr lang="en-GB" sz="9600" dirty="0" smtClean="0"/>
              <a:t>Yes, see, the dead snatch at the living here.</a:t>
            </a:r>
          </a:p>
          <a:p>
            <a:pPr>
              <a:buNone/>
            </a:pPr>
            <a:r>
              <a:rPr lang="en-GB" sz="9600" dirty="0" smtClean="0"/>
              <a:t>So the social corpse, the dead class,</a:t>
            </a:r>
          </a:p>
          <a:p>
            <a:pPr>
              <a:buNone/>
            </a:pPr>
            <a:r>
              <a:rPr lang="en-GB" sz="9600" dirty="0" smtClean="0"/>
              <a:t>The dead mode of life, the dead religion,</a:t>
            </a:r>
          </a:p>
          <a:p>
            <a:pPr>
              <a:buNone/>
            </a:pPr>
            <a:r>
              <a:rPr lang="en-GB" sz="9600" dirty="0" smtClean="0"/>
              <a:t>Have an after life as vampires.</a:t>
            </a:r>
          </a:p>
          <a:p>
            <a:pPr>
              <a:buNone/>
            </a:pPr>
            <a:r>
              <a:rPr lang="en-GB" sz="9600" dirty="0" smtClean="0"/>
              <a:t>They are not still in their graves</a:t>
            </a:r>
          </a:p>
          <a:p>
            <a:pPr>
              <a:buNone/>
            </a:pPr>
            <a:r>
              <a:rPr lang="en-GB" sz="9600" dirty="0" smtClean="0"/>
              <a:t>But return among us.</a:t>
            </a:r>
          </a:p>
          <a:p>
            <a:pPr>
              <a:buNone/>
            </a:pPr>
            <a:r>
              <a:rPr lang="en-GB" sz="9600" dirty="0" smtClean="0"/>
              <a:t>They rise with the fumes</a:t>
            </a:r>
          </a:p>
          <a:p>
            <a:pPr>
              <a:buNone/>
            </a:pPr>
            <a:r>
              <a:rPr lang="en-GB" sz="9600" dirty="0" smtClean="0"/>
              <a:t>From the chimney of the crematorium</a:t>
            </a:r>
          </a:p>
          <a:p>
            <a:pPr>
              <a:buNone/>
            </a:pPr>
            <a:r>
              <a:rPr lang="en-GB" sz="9600" dirty="0" smtClean="0"/>
              <a:t>And again settle down on the earth</a:t>
            </a:r>
          </a:p>
          <a:p>
            <a:pPr>
              <a:buNone/>
            </a:pPr>
            <a:r>
              <a:rPr lang="en-GB" sz="9600" dirty="0" smtClean="0"/>
              <a:t>And cover it with black filth. </a:t>
            </a:r>
          </a:p>
          <a:p>
            <a:pPr>
              <a:buNone/>
            </a:pPr>
            <a:endParaRPr lang="en-GB" dirty="0"/>
          </a:p>
          <a:p>
            <a:pPr>
              <a:buNone/>
            </a:pPr>
            <a:r>
              <a:rPr lang="en-GB" sz="9600" dirty="0" smtClean="0">
                <a:solidFill>
                  <a:schemeClr val="tx1">
                    <a:lumMod val="50000"/>
                    <a:lumOff val="50000"/>
                  </a:schemeClr>
                </a:solidFill>
              </a:rPr>
              <a:t>Hugh MacDiarmid, from ‘Edinburgh’</a:t>
            </a:r>
          </a:p>
          <a:p>
            <a:endParaRPr lang="en-GB" dirty="0"/>
          </a:p>
        </p:txBody>
      </p:sp>
      <p:sp>
        <p:nvSpPr>
          <p:cNvPr id="4" name="Slide Number Placeholder 3"/>
          <p:cNvSpPr>
            <a:spLocks noGrp="1"/>
          </p:cNvSpPr>
          <p:nvPr>
            <p:ph type="sldNum" sz="quarter" idx="12"/>
          </p:nvPr>
        </p:nvSpPr>
        <p:spPr/>
        <p:txBody>
          <a:bodyPr/>
          <a:lstStyle/>
          <a:p>
            <a:fld id="{EA262196-0468-40E7-827C-5ABF90E7149A}"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262196-0468-40E7-827C-5ABF90E7149A}" type="slidenum">
              <a:rPr lang="en-GB" smtClean="0"/>
              <a:pPr/>
              <a:t>7</a:t>
            </a:fld>
            <a:endParaRPr lang="en-GB"/>
          </a:p>
        </p:txBody>
      </p:sp>
      <p:pic>
        <p:nvPicPr>
          <p:cNvPr id="1030" name="Picture 6" descr="C:\Users\sel\Pictures\9780748630059i.jpg"/>
          <p:cNvPicPr>
            <a:picLocks noGrp="1" noChangeAspect="1" noChangeArrowheads="1"/>
          </p:cNvPicPr>
          <p:nvPr>
            <p:ph idx="1"/>
          </p:nvPr>
        </p:nvPicPr>
        <p:blipFill>
          <a:blip r:embed="rId2" cstate="print"/>
          <a:srcRect/>
          <a:stretch>
            <a:fillRect/>
          </a:stretch>
        </p:blipFill>
        <p:spPr bwMode="auto">
          <a:xfrm>
            <a:off x="2735796" y="764704"/>
            <a:ext cx="3672408" cy="5256584"/>
          </a:xfrm>
          <a:prstGeom prst="rect">
            <a:avLst/>
          </a:prstGeom>
          <a:noFill/>
          <a:ln>
            <a:solidFill>
              <a:schemeClr val="tx2">
                <a:lumMod val="40000"/>
                <a:lumOff val="60000"/>
              </a:schemeClr>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a:ln>
            <a:solidFill>
              <a:schemeClr val="tx2">
                <a:lumMod val="40000"/>
                <a:lumOff val="60000"/>
              </a:schemeClr>
            </a:solidFill>
          </a:ln>
        </p:spPr>
        <p:txBody>
          <a:bodyPr/>
          <a:lstStyle/>
          <a:p>
            <a:pPr>
              <a:buNone/>
            </a:pPr>
            <a:r>
              <a:rPr lang="en-GB" b="0" dirty="0" smtClean="0"/>
              <a:t> And in the toon that I belang tae</a:t>
            </a:r>
            <a:endParaRPr lang="en-GB" dirty="0" smtClean="0"/>
          </a:p>
          <a:p>
            <a:pPr>
              <a:buNone/>
            </a:pPr>
            <a:r>
              <a:rPr lang="en-GB" b="0" dirty="0" smtClean="0"/>
              <a:t>− What tho’ts Montrose or Nazareth? –</a:t>
            </a:r>
            <a:endParaRPr lang="en-GB" dirty="0" smtClean="0"/>
          </a:p>
          <a:p>
            <a:pPr>
              <a:buNone/>
            </a:pPr>
            <a:r>
              <a:rPr lang="en-GB" b="0" dirty="0" smtClean="0"/>
              <a:t>Helplessly the folk continue</a:t>
            </a:r>
            <a:endParaRPr lang="en-GB" dirty="0" smtClean="0"/>
          </a:p>
          <a:p>
            <a:pPr>
              <a:buNone/>
            </a:pPr>
            <a:r>
              <a:rPr lang="en-GB" dirty="0" smtClean="0"/>
              <a:t>To </a:t>
            </a:r>
            <a:r>
              <a:rPr lang="en-GB" dirty="0"/>
              <a:t>lead their </a:t>
            </a:r>
            <a:r>
              <a:rPr lang="en-GB" dirty="0" err="1"/>
              <a:t>livin</a:t>
            </a:r>
            <a:r>
              <a:rPr lang="en-GB" dirty="0"/>
              <a:t>’ death</a:t>
            </a:r>
            <a:r>
              <a:rPr lang="en-GB" dirty="0" smtClean="0"/>
              <a:t>!</a:t>
            </a:r>
          </a:p>
          <a:p>
            <a:pPr>
              <a:buNone/>
            </a:pPr>
            <a:endParaRPr lang="en-GB" dirty="0"/>
          </a:p>
          <a:p>
            <a:pPr>
              <a:buNone/>
            </a:pPr>
            <a:r>
              <a:rPr lang="en-GB" dirty="0" smtClean="0">
                <a:solidFill>
                  <a:schemeClr val="tx1">
                    <a:lumMod val="50000"/>
                    <a:lumOff val="50000"/>
                  </a:schemeClr>
                </a:solidFill>
              </a:rPr>
              <a:t>Hugh MacDiarmid, from </a:t>
            </a:r>
            <a:r>
              <a:rPr lang="en-GB" i="1" dirty="0" smtClean="0">
                <a:solidFill>
                  <a:schemeClr val="tx1">
                    <a:lumMod val="50000"/>
                    <a:lumOff val="50000"/>
                  </a:schemeClr>
                </a:solidFill>
              </a:rPr>
              <a:t>A Drunk Man Looks at the Thistle</a:t>
            </a:r>
            <a:endParaRPr lang="en-GB" i="1"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EA262196-0468-40E7-827C-5ABF90E7149A}"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sz="3600" b="1" i="1" dirty="0" smtClean="0"/>
              <a:t>Poet’s Pub </a:t>
            </a:r>
            <a:r>
              <a:rPr lang="en-GB" sz="3600" b="1" dirty="0" smtClean="0"/>
              <a:t>(1980), Alexander Moffat</a:t>
            </a:r>
          </a:p>
        </p:txBody>
      </p:sp>
      <p:pic>
        <p:nvPicPr>
          <p:cNvPr id="5" name="Content Placeholder 4" descr="PG%202597.jpg"/>
          <p:cNvPicPr>
            <a:picLocks noGrp="1" noChangeAspect="1"/>
          </p:cNvPicPr>
          <p:nvPr>
            <p:ph idx="1"/>
          </p:nvPr>
        </p:nvPicPr>
        <p:blipFill>
          <a:blip r:embed="rId2" cstate="print"/>
          <a:stretch>
            <a:fillRect/>
          </a:stretch>
        </p:blipFill>
        <p:spPr>
          <a:xfrm>
            <a:off x="1142976" y="1142984"/>
            <a:ext cx="7000924" cy="4714908"/>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lide Number Placeholder 3"/>
          <p:cNvSpPr>
            <a:spLocks noGrp="1"/>
          </p:cNvSpPr>
          <p:nvPr>
            <p:ph type="sldNum" sz="quarter" idx="12"/>
          </p:nvPr>
        </p:nvSpPr>
        <p:spPr/>
        <p:txBody>
          <a:bodyPr/>
          <a:lstStyle/>
          <a:p>
            <a:pPr>
              <a:defRPr/>
            </a:pPr>
            <a:fld id="{68C59A8A-E451-4958-B92B-9F19FC86EFA5}" type="slidenum">
              <a:rPr lang="en-GB" smtClean="0"/>
              <a:pPr>
                <a:defRPr/>
              </a:pPr>
              <a:t>9</a:t>
            </a:fld>
            <a:endParaRPr lang="en-GB"/>
          </a:p>
        </p:txBody>
      </p:sp>
      <p:sp>
        <p:nvSpPr>
          <p:cNvPr id="6149" name="TextBox 5"/>
          <p:cNvSpPr txBox="1">
            <a:spLocks noChangeArrowheads="1"/>
          </p:cNvSpPr>
          <p:nvPr/>
        </p:nvSpPr>
        <p:spPr bwMode="auto">
          <a:xfrm>
            <a:off x="1187624" y="5949280"/>
            <a:ext cx="6858000" cy="830997"/>
          </a:xfrm>
          <a:prstGeom prst="rect">
            <a:avLst/>
          </a:prstGeom>
          <a:noFill/>
          <a:ln w="9525">
            <a:noFill/>
            <a:miter lim="800000"/>
            <a:headEnd/>
            <a:tailEnd/>
          </a:ln>
        </p:spPr>
        <p:txBody>
          <a:bodyPr>
            <a:spAutoFit/>
          </a:bodyPr>
          <a:lstStyle/>
          <a:p>
            <a:r>
              <a:rPr lang="en-GB" sz="1200" b="1" dirty="0"/>
              <a:t>From left to right,: Norman MacCaig, Hugh MacDiarmid, Sorley Maclean, Iain Crichton Smith, George Mackay Brown, Sydney Goodsir Smith, Edwin Morgan and Robert Garioch. In the foreground is Alan Bold and, on the steps behind, the art critic, John Tonge. The setting is an amalgam of the interiors of their favourite Edinburgh pubs: Milne's Bar, the Abbotsford and the Café Royal.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711</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 </vt:lpstr>
      <vt:lpstr>PowerPoint Presentation</vt:lpstr>
      <vt:lpstr>PowerPoint Presentation</vt:lpstr>
      <vt:lpstr> </vt:lpstr>
      <vt:lpstr> </vt:lpstr>
      <vt:lpstr>PowerPoint Presentation</vt:lpstr>
      <vt:lpstr>PowerPoint Presentation</vt:lpstr>
      <vt:lpstr>Poet’s Pub (1980), Alexander Moffat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sel</dc:creator>
  <cp:lastModifiedBy>Antell, Liz</cp:lastModifiedBy>
  <cp:revision>29</cp:revision>
  <dcterms:created xsi:type="dcterms:W3CDTF">2011-09-19T14:39:37Z</dcterms:created>
  <dcterms:modified xsi:type="dcterms:W3CDTF">2021-03-01T09:20:54Z</dcterms:modified>
</cp:coreProperties>
</file>