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43891200" cx="32918400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Montserrat Light"/>
      <p:regular r:id="rId12"/>
      <p:bold r:id="rId13"/>
      <p:italic r:id="rId14"/>
      <p:boldItalic r:id="rId15"/>
    </p:embeddedFont>
    <p:embeddedFont>
      <p:font typeface="Libre Baskerville"/>
      <p:regular r:id="rId16"/>
      <p:bold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9OLNJ6RdjgieS4QHskvxCLxXS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E58F6E7-9725-4A48-927F-E2E9461ECB88}">
  <a:tblStyle styleId="{9E58F6E7-9725-4A48-927F-E2E9461ECB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57F7CD1-F699-4F8C-96D0-1DAE7CBC65E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824" orient="horz"/>
        <p:guide pos="10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MontserratLight-bold.fntdata"/><Relationship Id="rId12" Type="http://schemas.openxmlformats.org/officeDocument/2006/relationships/font" Target="fonts/Montserrat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Montserrat-bold.fntdata"/><Relationship Id="rId15" Type="http://schemas.openxmlformats.org/officeDocument/2006/relationships/font" Target="fonts/MontserratLight-boldItalic.fntdata"/><Relationship Id="rId14" Type="http://schemas.openxmlformats.org/officeDocument/2006/relationships/font" Target="fonts/MontserratLight-italic.fntdata"/><Relationship Id="rId17" Type="http://schemas.openxmlformats.org/officeDocument/2006/relationships/font" Target="fonts/LibreBaskerville-bold.fntdata"/><Relationship Id="rId16" Type="http://schemas.openxmlformats.org/officeDocument/2006/relationships/font" Target="fonts/LibreBaskerville-regular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LibreBaskerville-italic.fntdata"/><Relationship Id="rId7" Type="http://schemas.openxmlformats.org/officeDocument/2006/relationships/slide" Target="slides/slide1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mtoolbox.net/patterns/subscription/" TargetMode="External"/><Relationship Id="rId3" Type="http://schemas.openxmlformats.org/officeDocument/2006/relationships/hyperlink" Target="https://hub.beesmart.city/strategy/the-circular-economy-and-smart-city-solution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https://bmtoolbox.net/patterns/subscription/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https://hub.beesmart.city/strategy/the-circular-economy-and-smart-city-solutions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2143125" y="685800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645444" y="10240434"/>
            <a:ext cx="14756606" cy="28968701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16516352" y="10240434"/>
            <a:ext cx="14756606" cy="28968701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451997" y="30723419"/>
            <a:ext cx="19751279" cy="3627967"/>
          </a:xfrm>
          <a:prstGeom prst="rect">
            <a:avLst/>
          </a:prstGeom>
          <a:noFill/>
          <a:ln>
            <a:noFill/>
          </a:ln>
        </p:spPr>
        <p:txBody>
          <a:bodyPr anchorCtr="0" anchor="b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/>
          <p:nvPr>
            <p:ph idx="2" type="pic"/>
          </p:nvPr>
        </p:nvSpPr>
        <p:spPr>
          <a:xfrm>
            <a:off x="6451997" y="3922184"/>
            <a:ext cx="19751279" cy="263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6451997" y="34351384"/>
            <a:ext cx="19751279" cy="5149849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1974850" y="9911029"/>
            <a:ext cx="28968701" cy="29627512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 rot="5400000">
            <a:off x="8843370" y="16779545"/>
            <a:ext cx="37452301" cy="740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 rot="5400000">
            <a:off x="-6027540" y="9429817"/>
            <a:ext cx="37452301" cy="22106335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ctrTitle"/>
          </p:nvPr>
        </p:nvSpPr>
        <p:spPr>
          <a:xfrm>
            <a:off x="2469356" y="13635569"/>
            <a:ext cx="27979689" cy="9406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937523" y="24870834"/>
            <a:ext cx="23043355" cy="11218333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2475"/>
              </a:spcBef>
              <a:spcAft>
                <a:spcPts val="0"/>
              </a:spcAft>
              <a:buClr>
                <a:schemeClr val="dk1"/>
              </a:buClr>
              <a:buSzPts val="12375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645444" y="10240434"/>
            <a:ext cx="29627512" cy="28968701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2600325" y="28204584"/>
            <a:ext cx="27980879" cy="8716433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2600325" y="18603384"/>
            <a:ext cx="27980879" cy="9601200"/>
          </a:xfrm>
          <a:prstGeom prst="rect">
            <a:avLst/>
          </a:prstGeom>
          <a:noFill/>
          <a:ln>
            <a:noFill/>
          </a:ln>
        </p:spPr>
        <p:txBody>
          <a:bodyPr anchorCtr="0" anchor="b" bIns="235125" lIns="470250" spcFirstLastPara="1" rIns="470250" wrap="square" tIns="235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5pPr>
            <a:lvl6pPr indent="-228600" lvl="5" marL="2743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6pPr>
            <a:lvl7pPr indent="-228600" lvl="6" marL="3200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7pPr>
            <a:lvl8pPr indent="-228600" lvl="7" marL="3657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8pPr>
            <a:lvl9pPr indent="-228600" lvl="8" marL="4114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645444" y="10240434"/>
            <a:ext cx="14756606" cy="28968701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16516352" y="10240434"/>
            <a:ext cx="14756606" cy="28968701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1645444" y="9825568"/>
            <a:ext cx="14544675" cy="40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235125" lIns="470250" spcFirstLastPara="1" rIns="470250" wrap="square" tIns="235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1645444" y="13919200"/>
            <a:ext cx="14544675" cy="25287815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16722328" y="9825568"/>
            <a:ext cx="14550631" cy="40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235125" lIns="470250" spcFirstLastPara="1" rIns="470250" wrap="square" tIns="235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16722328" y="13919200"/>
            <a:ext cx="14550631" cy="25287815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645444" y="1748367"/>
            <a:ext cx="10829925" cy="7435851"/>
          </a:xfrm>
          <a:prstGeom prst="rect">
            <a:avLst/>
          </a:prstGeom>
          <a:noFill/>
          <a:ln>
            <a:noFill/>
          </a:ln>
        </p:spPr>
        <p:txBody>
          <a:bodyPr anchorCtr="0" anchor="b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12870656" y="1748367"/>
            <a:ext cx="18402300" cy="3745865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1645444" y="9184217"/>
            <a:ext cx="10829925" cy="30022799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125" lIns="470250" spcFirstLastPara="1" rIns="470250" wrap="square" tIns="235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645444" y="10240434"/>
            <a:ext cx="29627512" cy="28968701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-1014412" lvl="0" marL="457200" marR="0" rtl="0" algn="l">
              <a:lnSpc>
                <a:spcPct val="100000"/>
              </a:lnSpc>
              <a:spcBef>
                <a:spcPts val="2475"/>
              </a:spcBef>
              <a:spcAft>
                <a:spcPts val="0"/>
              </a:spcAft>
              <a:buClr>
                <a:schemeClr val="dk1"/>
              </a:buClr>
              <a:buSzPts val="12375"/>
              <a:buFont typeface="Arial"/>
              <a:buChar char="•"/>
              <a:defRPr b="0" i="0" sz="12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914400" lvl="1" marL="914400" marR="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–"/>
              <a:defRPr b="0" i="0" sz="10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19150" lvl="2" marL="1371600" marR="0" rtl="0" algn="l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Arial"/>
              <a:buChar char="•"/>
              <a:defRPr b="0" i="0" sz="9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19137" lvl="3" marL="1828800" marR="0" rtl="0" algn="l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Char char="–"/>
              <a:defRPr b="0" i="0" sz="77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19137" lvl="4" marL="2286000" marR="0" rtl="0" algn="l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Char char="»"/>
              <a:defRPr b="0" i="0" sz="77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19137" lvl="5" marL="2743200" marR="0" rtl="0" algn="l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Char char="»"/>
              <a:defRPr b="0" i="0" sz="77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19137" lvl="6" marL="3200400" marR="0" rtl="0" algn="l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Char char="»"/>
              <a:defRPr b="0" i="0" sz="77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19137" lvl="7" marL="3657600" marR="0" rtl="0" algn="l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Char char="»"/>
              <a:defRPr b="0" i="0" sz="77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19137" lvl="8" marL="4114800" marR="0" rtl="0" algn="l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chemeClr val="dk1"/>
              </a:buClr>
              <a:buSzPts val="7725"/>
              <a:buFont typeface="Arial"/>
              <a:buChar char="»"/>
              <a:defRPr b="0" i="0" sz="77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6454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1246644" y="39971131"/>
            <a:ext cx="104251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3591044" y="39971131"/>
            <a:ext cx="76819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35125" lIns="470250" spcFirstLastPara="1" rIns="470250" wrap="square" tIns="235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5"/>
              <a:buFont typeface="Arial"/>
              <a:buNone/>
              <a:defRPr b="0" i="0" sz="53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5400000">
            <a:off x="-11506200" y="219456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30149800" y="219456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3200" y="44399200"/>
            <a:ext cx="29972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1473200" y="44970700"/>
            <a:ext cx="164592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0"/>
              <a:buFont typeface="Arial"/>
              <a:buNone/>
            </a:pPr>
            <a:r>
              <a:rPr b="0" i="0" lang="en-US" sz="488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Template ID: intellectualsage  Size: 36x48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9" Type="http://schemas.openxmlformats.org/officeDocument/2006/relationships/image" Target="../media/image7.png"/><Relationship Id="rId5" Type="http://schemas.openxmlformats.org/officeDocument/2006/relationships/hyperlink" Target="mailto:C.Cramphorn@napier.ac.uk" TargetMode="External"/><Relationship Id="rId6" Type="http://schemas.openxmlformats.org/officeDocument/2006/relationships/hyperlink" Target="mailto:x.pierron@napier.ac.uk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BCDCDE"/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514350" y="533400"/>
            <a:ext cx="31889700" cy="470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43808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t/>
            </a:r>
            <a:endParaRPr b="0" i="0" sz="2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028700" y="916708"/>
            <a:ext cx="30860999" cy="20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-US" sz="6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Usership-based Business Models Can Serve the Circular Economy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028700" y="3091204"/>
            <a:ext cx="30861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8000" lIns="96000" spcFirstLastPara="1" rIns="96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 Xavier Pierron and </a:t>
            </a:r>
            <a:r>
              <a:rPr b="0" i="0" lang="en-US" sz="4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 Chris Cramphorn</a:t>
            </a:r>
            <a:endParaRPr b="0" i="0" sz="42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Edinburgh Napier Business School </a:t>
            </a:r>
            <a:endParaRPr b="0" i="0" sz="42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14350" y="6034126"/>
            <a:ext cx="15393929" cy="822960"/>
          </a:xfrm>
          <a:prstGeom prst="rect">
            <a:avLst/>
          </a:prstGeom>
          <a:solidFill>
            <a:srgbClr val="83BAC1"/>
          </a:solidFill>
          <a:ln>
            <a:noFill/>
          </a:ln>
        </p:spPr>
        <p:txBody>
          <a:bodyPr anchorCtr="0" anchor="ctr" bIns="51400" lIns="205725" spcFirstLastPara="1" rIns="205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businesses should switch to usership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7010120" y="6034126"/>
            <a:ext cx="15393929" cy="822960"/>
          </a:xfrm>
          <a:prstGeom prst="rect">
            <a:avLst/>
          </a:prstGeom>
          <a:solidFill>
            <a:srgbClr val="83BAC1"/>
          </a:solidFill>
          <a:ln>
            <a:noFill/>
          </a:ln>
        </p:spPr>
        <p:txBody>
          <a:bodyPr anchorCtr="0" anchor="ctr" bIns="51400" lIns="205725" spcFirstLastPara="1" rIns="205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Usership and benefits to the circular economy</a:t>
            </a:r>
            <a:endParaRPr b="1" i="0" sz="36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514350" y="24141078"/>
            <a:ext cx="153939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</a:t>
            </a:r>
            <a:r>
              <a:rPr lang="en-US" sz="3000">
                <a:solidFill>
                  <a:schemeClr val="dk1"/>
                </a:solidFill>
              </a:rPr>
              <a:t>ocal benefits from the move to more circular approaches require actions to enable substantive macro level benefits.  Five key benefits areas  and likely macro benefits are connected by  dissemination/ up-scaling requirements. </a:t>
            </a:r>
            <a:endParaRPr i="0" sz="3000" u="none" cap="none" strike="noStrike">
              <a:solidFill>
                <a:srgbClr val="000000"/>
              </a:solidFill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14350" y="23241000"/>
            <a:ext cx="15393929" cy="822960"/>
          </a:xfrm>
          <a:prstGeom prst="rect">
            <a:avLst/>
          </a:prstGeom>
          <a:solidFill>
            <a:srgbClr val="83BAC1"/>
          </a:solidFill>
          <a:ln>
            <a:noFill/>
          </a:ln>
        </p:spPr>
        <p:txBody>
          <a:bodyPr anchorCtr="0" anchor="ctr" bIns="51400" lIns="205725" spcFirstLastPara="1" rIns="205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From Micro to Macro (Dissemination &amp; Up-Scaling)</a:t>
            </a:r>
            <a:endParaRPr b="1" i="0" sz="36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7010120" y="23241000"/>
            <a:ext cx="15393929" cy="822960"/>
          </a:xfrm>
          <a:prstGeom prst="rect">
            <a:avLst/>
          </a:prstGeom>
          <a:solidFill>
            <a:srgbClr val="83BAC1"/>
          </a:solidFill>
          <a:ln>
            <a:noFill/>
          </a:ln>
        </p:spPr>
        <p:txBody>
          <a:bodyPr anchorCtr="0" anchor="ctr" bIns="51400" lIns="205725" spcFirstLastPara="1" rIns="205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Understanding Assets &amp; Liabilities: </a:t>
            </a: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Sustainable</a:t>
            </a: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Balance Sheets</a:t>
            </a:r>
            <a:endParaRPr b="1" i="0" sz="36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1253600" y="37857075"/>
            <a:ext cx="21224100" cy="822900"/>
          </a:xfrm>
          <a:prstGeom prst="rect">
            <a:avLst/>
          </a:prstGeom>
          <a:solidFill>
            <a:srgbClr val="83BAC1"/>
          </a:solidFill>
          <a:ln>
            <a:noFill/>
          </a:ln>
        </p:spPr>
        <p:txBody>
          <a:bodyPr anchorCtr="0" anchor="ctr" bIns="51400" lIns="205725" spcFirstLastPara="1" rIns="205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About 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3854613" y="19984675"/>
            <a:ext cx="2046900" cy="175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30060909" y="20660667"/>
            <a:ext cx="1828800" cy="2030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6100829" y="31280100"/>
            <a:ext cx="2135100" cy="1600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521125" y="7010400"/>
            <a:ext cx="15380400" cy="57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Mobility services have placed </a:t>
            </a:r>
            <a:r>
              <a:rPr b="1" lang="en-US" sz="3000"/>
              <a:t>usership </a:t>
            </a:r>
            <a:r>
              <a:rPr lang="en-US" sz="3000"/>
              <a:t>front and centre for consumers (Mohamed et al. 2019). This concept has been around for sometime with business copiers as companies are interested in getting </a:t>
            </a:r>
            <a:r>
              <a:rPr lang="en-US" sz="3000"/>
              <a:t>printouts</a:t>
            </a:r>
            <a:r>
              <a:rPr lang="en-US" sz="3000"/>
              <a:t>, not </a:t>
            </a:r>
            <a:r>
              <a:rPr lang="en-US" sz="3000"/>
              <a:t>owning</a:t>
            </a:r>
            <a:r>
              <a:rPr lang="en-US" sz="3000"/>
              <a:t> a printer. The same can now been said for a wider variety of goods that become servitised. Drover (2019) is a start-up that proposes consumers to subscribe to mobility services. But it is different from leasing as organisations focused on usership will </a:t>
            </a:r>
            <a:r>
              <a:rPr lang="en-US" sz="3000"/>
              <a:t>retain</a:t>
            </a:r>
            <a:r>
              <a:rPr lang="en-US" sz="3000"/>
              <a:t> ownership, maintenance and other </a:t>
            </a:r>
            <a:r>
              <a:rPr lang="en-US" sz="3000"/>
              <a:t>ancillary</a:t>
            </a:r>
            <a:r>
              <a:rPr lang="en-US" sz="3000"/>
              <a:t> costs to only provide users with what they value: the experience. Here below are some arguments why companies are gradually </a:t>
            </a:r>
            <a:r>
              <a:rPr b="1" lang="en-US" sz="3000"/>
              <a:t>shifting </a:t>
            </a:r>
            <a:r>
              <a:rPr lang="en-US" sz="3000"/>
              <a:t>from selling goods and services to selling usership and experiences.</a:t>
            </a:r>
            <a:endParaRPr sz="3000"/>
          </a:p>
          <a:p>
            <a:pPr indent="0" lvl="0" marL="4572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08" name="Google Shape;108;p1"/>
          <p:cNvSpPr txBox="1"/>
          <p:nvPr/>
        </p:nvSpPr>
        <p:spPr>
          <a:xfrm>
            <a:off x="17144088" y="6942113"/>
            <a:ext cx="15126000" cy="2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By focusing on usership, organisations </a:t>
            </a:r>
            <a:r>
              <a:rPr lang="en-US" sz="3000"/>
              <a:t>incidentally</a:t>
            </a:r>
            <a:r>
              <a:rPr lang="en-US" sz="3000"/>
              <a:t> place </a:t>
            </a:r>
            <a:r>
              <a:rPr b="1" lang="en-US" sz="3000"/>
              <a:t>circular </a:t>
            </a:r>
            <a:r>
              <a:rPr b="1" lang="en-US" sz="3000"/>
              <a:t>economy</a:t>
            </a:r>
            <a:r>
              <a:rPr b="1" lang="en-US" sz="3000"/>
              <a:t> and </a:t>
            </a:r>
            <a:r>
              <a:rPr b="1" lang="en-US" sz="3000"/>
              <a:t>sustainable</a:t>
            </a:r>
            <a:r>
              <a:rPr b="1" lang="en-US" sz="3000"/>
              <a:t> objectives</a:t>
            </a:r>
            <a:r>
              <a:rPr lang="en-US" sz="3000"/>
              <a:t> at the core of their strategy (Kuhl et al., 2019). Since organisations retain ownership they have a direct </a:t>
            </a:r>
            <a:r>
              <a:rPr lang="en-US" sz="3000"/>
              <a:t>interest</a:t>
            </a:r>
            <a:r>
              <a:rPr lang="en-US" sz="3000"/>
              <a:t> in manufacturing durable products at optimal costs. Not only will they improve production processes but they will design collection systems to </a:t>
            </a:r>
            <a:r>
              <a:rPr lang="en-US" sz="3000"/>
              <a:t>refurbish</a:t>
            </a:r>
            <a:r>
              <a:rPr lang="en-US" sz="3000"/>
              <a:t> efficiently products, </a:t>
            </a:r>
            <a:r>
              <a:rPr lang="en-US" sz="3000"/>
              <a:t>from</a:t>
            </a:r>
            <a:r>
              <a:rPr lang="en-US" sz="3000"/>
              <a:t> which they derive their revenues and profits.</a:t>
            </a:r>
            <a:endParaRPr sz="3000"/>
          </a:p>
        </p:txBody>
      </p:sp>
      <p:sp>
        <p:nvSpPr>
          <p:cNvPr id="109" name="Google Shape;109;p1"/>
          <p:cNvSpPr txBox="1"/>
          <p:nvPr/>
        </p:nvSpPr>
        <p:spPr>
          <a:xfrm>
            <a:off x="1238775" y="34190175"/>
            <a:ext cx="114828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7077200" y="24241800"/>
            <a:ext cx="152598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Using </a:t>
            </a:r>
            <a:r>
              <a:rPr b="1" lang="en-US" sz="3000">
                <a:solidFill>
                  <a:schemeClr val="dk1"/>
                </a:solidFill>
              </a:rPr>
              <a:t>Common Reporting Methods</a:t>
            </a:r>
            <a:r>
              <a:rPr lang="en-US" sz="3000">
                <a:solidFill>
                  <a:schemeClr val="dk1"/>
                </a:solidFill>
              </a:rPr>
              <a:t> as a route to data - focus on </a:t>
            </a:r>
            <a:r>
              <a:rPr b="1" lang="en-US" sz="3000">
                <a:solidFill>
                  <a:schemeClr val="dk1"/>
                </a:solidFill>
              </a:rPr>
              <a:t>Sustainable Assets &amp; Liabilities</a:t>
            </a:r>
            <a:r>
              <a:rPr lang="en-US" sz="3000">
                <a:solidFill>
                  <a:schemeClr val="dk1"/>
                </a:solidFill>
              </a:rPr>
              <a:t>. Existing secondary data connected to common reporting aids uptake, e.g. Global Reporting I</a:t>
            </a:r>
            <a:r>
              <a:rPr lang="en-US" sz="3000">
                <a:solidFill>
                  <a:schemeClr val="dk1"/>
                </a:solidFill>
              </a:rPr>
              <a:t>nitiative</a:t>
            </a:r>
            <a:r>
              <a:rPr lang="en-US" sz="3000">
                <a:solidFill>
                  <a:schemeClr val="dk1"/>
                </a:solidFill>
              </a:rPr>
              <a:t> (GRI) is one possible Modular Standard to help guide key components for creating a </a:t>
            </a:r>
            <a:r>
              <a:rPr b="1" lang="en-US" sz="3000">
                <a:solidFill>
                  <a:schemeClr val="dk1"/>
                </a:solidFill>
              </a:rPr>
              <a:t>Sustainable Balance Sheet of Assets and Liabilities for circular economy</a:t>
            </a:r>
            <a:r>
              <a:rPr lang="en-US" sz="3000">
                <a:solidFill>
                  <a:schemeClr val="dk1"/>
                </a:solidFill>
              </a:rPr>
              <a:t>.</a:t>
            </a:r>
            <a:endParaRPr i="0" sz="3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</a:endParaRPr>
          </a:p>
          <a:p>
            <a:pPr indent="-304800" lvl="0" marL="4572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514348" y="37857075"/>
            <a:ext cx="9672300" cy="822900"/>
          </a:xfrm>
          <a:prstGeom prst="rect">
            <a:avLst/>
          </a:prstGeom>
          <a:solidFill>
            <a:srgbClr val="83BAC1"/>
          </a:solidFill>
          <a:ln>
            <a:noFill/>
          </a:ln>
        </p:spPr>
        <p:txBody>
          <a:bodyPr anchorCtr="0" anchor="ctr" bIns="51400" lIns="205725" spcFirstLastPara="1" rIns="205725" wrap="square" tIns="54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Next Steps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459000" y="39112725"/>
            <a:ext cx="96723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The research is moving forward with the </a:t>
            </a:r>
            <a:r>
              <a:rPr lang="en-US" sz="2400">
                <a:solidFill>
                  <a:schemeClr val="dk1"/>
                </a:solidFill>
              </a:rPr>
              <a:t>following</a:t>
            </a:r>
            <a:r>
              <a:rPr lang="en-US" sz="2400">
                <a:solidFill>
                  <a:schemeClr val="dk1"/>
                </a:solidFill>
              </a:rPr>
              <a:t> next steps:</a:t>
            </a:r>
            <a:endParaRPr i="0" sz="24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chemeClr val="dk1"/>
              </a:solidFill>
            </a:endParaRPr>
          </a:p>
          <a:p>
            <a:pPr indent="-381000" lvl="1" marL="9144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Developing a</a:t>
            </a:r>
            <a:r>
              <a:rPr i="0" lang="en-US" sz="2400" u="none" cap="none" strike="noStrike">
                <a:solidFill>
                  <a:schemeClr val="dk1"/>
                </a:solidFill>
              </a:rPr>
              <a:t>pplied </a:t>
            </a:r>
            <a:r>
              <a:rPr lang="en-US" sz="2400">
                <a:solidFill>
                  <a:schemeClr val="dk1"/>
                </a:solidFill>
              </a:rPr>
              <a:t>r</a:t>
            </a:r>
            <a:r>
              <a:rPr i="0" lang="en-US" sz="2400" u="none" cap="none" strike="noStrike">
                <a:solidFill>
                  <a:schemeClr val="dk1"/>
                </a:solidFill>
              </a:rPr>
              <a:t>esearch &amp; </a:t>
            </a:r>
            <a:r>
              <a:rPr lang="en-US" sz="2400">
                <a:solidFill>
                  <a:schemeClr val="dk1"/>
                </a:solidFill>
              </a:rPr>
              <a:t>funding c</a:t>
            </a:r>
            <a:r>
              <a:rPr i="0" lang="en-US" sz="2400" u="none" cap="none" strike="noStrike">
                <a:solidFill>
                  <a:schemeClr val="dk1"/>
                </a:solidFill>
              </a:rPr>
              <a:t>ollaborations.</a:t>
            </a:r>
            <a:endParaRPr i="0" sz="2400" u="none" cap="none" strike="noStrike">
              <a:solidFill>
                <a:schemeClr val="dk1"/>
              </a:solidFill>
            </a:endParaRPr>
          </a:p>
          <a:p>
            <a:pPr indent="-381000" lvl="1" marL="9144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Utilising existing secondary data/measures to test models at an outline level.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Gathering primary data from organisations to identify </a:t>
            </a:r>
            <a:r>
              <a:rPr lang="en-US" sz="2400">
                <a:solidFill>
                  <a:schemeClr val="dk1"/>
                </a:solidFill>
              </a:rPr>
              <a:t>opportunities</a:t>
            </a:r>
            <a:r>
              <a:rPr lang="en-US" sz="2400">
                <a:solidFill>
                  <a:schemeClr val="dk1"/>
                </a:solidFill>
              </a:rPr>
              <a:t> and challenges when moving towards usership.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Development of d</a:t>
            </a:r>
            <a:r>
              <a:rPr lang="en-US" sz="2400">
                <a:solidFill>
                  <a:schemeClr val="dk1"/>
                </a:solidFill>
              </a:rPr>
              <a:t>issemination </a:t>
            </a:r>
            <a:r>
              <a:rPr lang="en-US" sz="2400">
                <a:solidFill>
                  <a:schemeClr val="dk1"/>
                </a:solidFill>
              </a:rPr>
              <a:t>cases  to aid up-scaling and illustrate key changes, </a:t>
            </a:r>
            <a:r>
              <a:rPr lang="en-US" sz="2400">
                <a:solidFill>
                  <a:schemeClr val="dk1"/>
                </a:solidFill>
              </a:rPr>
              <a:t>opportunities</a:t>
            </a:r>
            <a:r>
              <a:rPr lang="en-US" sz="2400">
                <a:solidFill>
                  <a:schemeClr val="dk1"/>
                </a:solidFill>
              </a:rPr>
              <a:t>, and challenges.</a:t>
            </a:r>
            <a:endParaRPr sz="2400">
              <a:solidFill>
                <a:schemeClr val="dk1"/>
              </a:solidFill>
            </a:endParaRPr>
          </a:p>
          <a:p>
            <a:pPr indent="0" lvl="0" marL="9144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3678900" y="41554125"/>
            <a:ext cx="8088300" cy="22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circular economy beneficial for the environment and society should be achieved by developing business opportunities linked to servitisation and usership.  Thus enabling change within organisations and shifting customer expectations.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"/>
          <p:cNvPicPr preferRelativeResize="0"/>
          <p:nvPr/>
        </p:nvPicPr>
        <p:blipFill rotWithShape="1">
          <a:blip r:embed="rId3">
            <a:alphaModFix/>
          </a:blip>
          <a:srcRect b="-7" l="20126" r="18937" t="16661"/>
          <a:stretch/>
        </p:blipFill>
        <p:spPr>
          <a:xfrm>
            <a:off x="22020188" y="38794550"/>
            <a:ext cx="2222624" cy="26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4">
            <a:alphaModFix/>
          </a:blip>
          <a:srcRect b="0" l="4378" r="10434" t="0"/>
          <a:stretch/>
        </p:blipFill>
        <p:spPr>
          <a:xfrm>
            <a:off x="11253600" y="38813463"/>
            <a:ext cx="2222625" cy="261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24319000" y="38794550"/>
            <a:ext cx="8088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 Chris Cramphorn</a:t>
            </a: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Associate Professor in Enterprise and Innovation at Edinburgh Napier Business School. </a:t>
            </a:r>
            <a:endParaRPr b="0" i="0" sz="24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Email:</a:t>
            </a: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C.Cramphorn@napier.ac.uk</a:t>
            </a: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13600200" y="38821000"/>
            <a:ext cx="8088300" cy="30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 Xavier Pierron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Lecturer in Business Strategy and the Circular Economy at Edinburgh Napier Business School</a:t>
            </a:r>
            <a:endParaRPr b="0" i="0" sz="24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Email: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x.pierron@napier.ac.uk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24395200" y="41492175"/>
            <a:ext cx="8088300" cy="23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Chris is fascinated by complex problems, entrepreneurship, innovation and has applied his skills to world changing problems.  His research focuses on developing new business models and creating sustainable growth.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047077" y="41557609"/>
            <a:ext cx="2222626" cy="222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53613" y="41557650"/>
            <a:ext cx="2222599" cy="22225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1" name="Google Shape;121;p1"/>
          <p:cNvGraphicFramePr/>
          <p:nvPr/>
        </p:nvGraphicFramePr>
        <p:xfrm>
          <a:off x="17144088" y="1028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{9E58F6E7-9725-4A48-927F-E2E9461ECB88}</a:tableStyleId>
              </a:tblPr>
              <a:tblGrid>
                <a:gridCol w="7696975"/>
                <a:gridCol w="7696975"/>
              </a:tblGrid>
              <a:tr h="772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Benefits for the organisaiton</a:t>
                      </a:r>
                      <a:endParaRPr b="1" sz="2400"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Benefits to the circular economy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195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Costs reduction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Efficiency drive to use fewer resources and improve energy efficiency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Design for </a:t>
                      </a:r>
                      <a:r>
                        <a:rPr lang="en-US" sz="2400"/>
                        <a:t>disassembly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Products refurbishment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Use of materials than can be easily recycled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Cleaner manufacturing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Lower carbon footprint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Fewer resources consumption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Smart design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195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Quality improvements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Products have a longer life-span as services are derived from products use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Increased services quality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Manufacturing as the cornerstone of the service subscription economy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Economy decoupling from resources consumption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195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Data analytics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Internet of Things: products generate data that are used to monitor systems’ health and trigger preventive maintenance: better use and planification of internal resources to be deployed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Data driven economy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Shared value creation for stakeholders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195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Triple Bottom Line objectives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Decoupling of revenues from hardware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Revenues coupling with services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Increase in data generation and data analytics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Increased service offering from analytics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Reduced industrial impact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Circular Economy objectives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Resources input to a minimum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Refurbishment maximisation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Data analytics to improve circularity</a:t>
                      </a:r>
                      <a:endParaRPr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22" name="Google Shape;122;p1"/>
          <p:cNvGraphicFramePr/>
          <p:nvPr/>
        </p:nvGraphicFramePr>
        <p:xfrm>
          <a:off x="514313" y="11954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{9E58F6E7-9725-4A48-927F-E2E9461ECB88}</a:tableStyleId>
              </a:tblPr>
              <a:tblGrid>
                <a:gridCol w="7696975"/>
                <a:gridCol w="7696975"/>
              </a:tblGrid>
              <a:tr h="772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Ownership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Usership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195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Leasing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Leasing is tied to a specific product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Maintenance, insurance still need to be taken care of by the owner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Inflexible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Limited customisation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Subscribing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Flexible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Customisation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Focused on selling an experience / services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Market trends on outcomes and experiences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195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Customer relationship</a:t>
                      </a:r>
                      <a:endParaRPr b="1" sz="2400"/>
                    </a:p>
                    <a:p>
                      <a:pPr indent="-3810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Focus on selling products or services / product or service focus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Relationship stops when sale is performed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Subscriber relationship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Focus on customer experience / satisfaction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Relationship starts with subscription</a:t>
                      </a:r>
                      <a:endParaRPr sz="24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5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Data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Limited data generation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Static data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Limited analytics, looking backwards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Products and services informed by market research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Analytics</a:t>
                      </a:r>
                      <a:endParaRPr b="1"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Expanded</a:t>
                      </a:r>
                      <a:r>
                        <a:rPr lang="en-US" sz="2400"/>
                        <a:t> data generation</a:t>
                      </a:r>
                      <a:endParaRPr sz="2400"/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Full-scale data generation and analytics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Product and service are geared towards data generation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Data analytics 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Products and services informed by data analytics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3" name="Google Shape;12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103550" y="26938163"/>
            <a:ext cx="12193700" cy="105403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4" name="Google Shape;124;p1"/>
          <p:cNvGraphicFramePr/>
          <p:nvPr/>
        </p:nvGraphicFramePr>
        <p:xfrm>
          <a:off x="521125" y="2579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{C57F7CD1-F699-4F8C-96D0-1DAE7CBC65EF}</a:tableStyleId>
              </a:tblPr>
              <a:tblGrid>
                <a:gridCol w="2028525"/>
                <a:gridCol w="4874275"/>
                <a:gridCol w="4238800"/>
                <a:gridCol w="4238800"/>
              </a:tblGrid>
              <a:tr h="552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Area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Micro Benefit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Dissemination/ Up-scaling  Requirements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Macro Benefit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1933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Data / Analytics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Firm level understanding of data assets and responsibilities</a:t>
                      </a:r>
                      <a:endParaRPr sz="2400"/>
                    </a:p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Better understand behaviors of stakeholders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Needs co-ordination of data at regional level?</a:t>
                      </a:r>
                      <a:endParaRPr sz="2400"/>
                    </a:p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Requires improved data and analytics </a:t>
                      </a:r>
                      <a:r>
                        <a:rPr lang="en-US" sz="2400"/>
                        <a:t>skill sets</a:t>
                      </a:r>
                      <a:endParaRPr sz="2400"/>
                    </a:p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Requires inter-connectivity within supply networks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Data retention within countries disconnected from wider dominant players (e.g. Facebook, Google)</a:t>
                      </a:r>
                      <a:endParaRPr sz="2400"/>
                    </a:p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Improved data for national analytics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3010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Subscription Based Business Models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Improved revenue stability and asset controls</a:t>
                      </a:r>
                      <a:endParaRPr sz="2400"/>
                    </a:p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Repeatable customers and users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Requires wider usership acceptance over ownership</a:t>
                      </a:r>
                      <a:endParaRPr sz="2400"/>
                    </a:p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Shift in accounting/ investor understanding</a:t>
                      </a:r>
                      <a:endParaRPr sz="2400"/>
                    </a:p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Shift in expectations of supply networks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Locks materials and high-quality (re)manufacturing into regional/ national level</a:t>
                      </a:r>
                      <a:endParaRPr sz="2400"/>
                    </a:p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Reduces impact of low-cost emergent economies focused on products not services.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1104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Distribution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Shift from one-way distribution to connected systems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Better co-ordination of two-way transport (e.g. component/ product delivery and removal)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Greater efficiency of transportation</a:t>
                      </a:r>
                      <a:endParaRPr sz="2400"/>
                    </a:p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Better transport planning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1104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Materials Monitoring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Local level stocks and utilisation, plus flows to enhance efficiency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Improved tagging of re-manufacturable components and materials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Ecosystem of materials monitoring at local, national &amp; international levels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1381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Triple Bottom Line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Improved understanding for firm level to improve assets, efficiencies, and connection to local communities 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Standardisation and uptake of reporting functions•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10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Improved national metrics for sustainability, economics, and social connectedness</a:t>
                      </a:r>
                      <a:endParaRPr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5" name="Google Shape;125;p1"/>
          <p:cNvSpPr txBox="1"/>
          <p:nvPr/>
        </p:nvSpPr>
        <p:spPr>
          <a:xfrm>
            <a:off x="554175" y="20174863"/>
            <a:ext cx="12852000" cy="22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In terms of user </a:t>
            </a:r>
            <a:r>
              <a:rPr b="1" lang="en-US" sz="3000"/>
              <a:t>value creation</a:t>
            </a:r>
            <a:r>
              <a:rPr lang="en-US" sz="3000"/>
              <a:t>, there is more scope as </a:t>
            </a:r>
            <a:r>
              <a:rPr b="1" lang="en-US" sz="3000"/>
              <a:t>data </a:t>
            </a:r>
            <a:r>
              <a:rPr lang="en-US" sz="3000"/>
              <a:t>can be gathered to track user </a:t>
            </a:r>
            <a:r>
              <a:rPr lang="en-US" sz="3000"/>
              <a:t>preferences</a:t>
            </a:r>
            <a:r>
              <a:rPr lang="en-US" sz="3000"/>
              <a:t> and offer more </a:t>
            </a:r>
            <a:r>
              <a:rPr lang="en-US" sz="3000"/>
              <a:t>personalised</a:t>
            </a:r>
            <a:r>
              <a:rPr lang="en-US" sz="3000"/>
              <a:t> solutions (Isaksson et al. 2018).</a:t>
            </a:r>
            <a:endParaRPr sz="3000"/>
          </a:p>
        </p:txBody>
      </p:sp>
      <p:sp>
        <p:nvSpPr>
          <p:cNvPr id="126" name="Google Shape;126;p1"/>
          <p:cNvSpPr txBox="1"/>
          <p:nvPr/>
        </p:nvSpPr>
        <p:spPr>
          <a:xfrm>
            <a:off x="17144098" y="20564675"/>
            <a:ext cx="12421500" cy="22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 circular and more </a:t>
            </a:r>
            <a:r>
              <a:rPr lang="en-US" sz="3000"/>
              <a:t>sustainable</a:t>
            </a:r>
            <a:r>
              <a:rPr lang="en-US" sz="3000"/>
              <a:t> organisation will have a reduced impact on the environment and will decouple its profits from primary resources’ consumption. The </a:t>
            </a:r>
            <a:r>
              <a:rPr b="1" lang="en-US" sz="3000"/>
              <a:t>Internet of Things</a:t>
            </a:r>
            <a:r>
              <a:rPr lang="en-US" sz="3000"/>
              <a:t> will help companies monitor products life cycles, trigger preventive maintenance and end-of-use collection processes (Nagy et al., 2018).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Graphicsland/MakeSigns.com</dc:creator>
</cp:coreProperties>
</file>