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30267275" cy="427942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DD74D"/>
    <a:srgbClr val="F4DB81"/>
    <a:srgbClr val="F49F1E"/>
    <a:srgbClr val="DD214E"/>
    <a:srgbClr val="6B6B6B"/>
    <a:srgbClr val="CCE076"/>
    <a:srgbClr val="B6D339"/>
    <a:srgbClr val="1CCACE"/>
    <a:srgbClr val="F8A888"/>
    <a:srgbClr val="1494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6544" autoAdjust="0"/>
    <p:restoredTop sz="94660"/>
  </p:normalViewPr>
  <p:slideViewPr>
    <p:cSldViewPr snapToGrid="0">
      <p:cViewPr>
        <p:scale>
          <a:sx n="40" d="100"/>
          <a:sy n="40" d="100"/>
        </p:scale>
        <p:origin x="60" y="-76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Age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Age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B49-4CB8-B2E7-2B480F47DEB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B49-4CB8-B2E7-2B480F47DEB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737-47BB-BC7D-6B7D500082B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F737-47BB-BC7D-6B7D500082B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&lt; 21</c:v>
                </c:pt>
                <c:pt idx="1">
                  <c:v>21 - 25</c:v>
                </c:pt>
                <c:pt idx="2">
                  <c:v>26 - 30</c:v>
                </c:pt>
                <c:pt idx="3">
                  <c:v>&gt; 30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28</c:v>
                </c:pt>
                <c:pt idx="1">
                  <c:v>95</c:v>
                </c:pt>
                <c:pt idx="2">
                  <c:v>11</c:v>
                </c:pt>
                <c:pt idx="3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B49-4CB8-B2E7-2B480F47DEB1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solidFill>
        <a:schemeClr val="tx1"/>
      </a:solidFill>
      <a:round/>
    </a:ln>
    <a:effectLst/>
  </c:spPr>
  <c:txPr>
    <a:bodyPr/>
    <a:lstStyle/>
    <a:p>
      <a:pPr>
        <a:defRPr sz="2000">
          <a:solidFill>
            <a:sysClr val="windowText" lastClr="000000"/>
          </a:solidFill>
          <a:latin typeface="+mn-lt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b="1" dirty="0"/>
              <a:t>Gender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Gender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A9B-42D3-A5CD-77B303FC277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A9B-42D3-A5CD-77B303FC277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123</c:v>
                </c:pt>
                <c:pt idx="1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A9B-42D3-A5CD-77B303FC2772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solidFill>
        <a:schemeClr val="tx1"/>
      </a:solidFill>
      <a:round/>
    </a:ln>
    <a:effectLst/>
  </c:spPr>
  <c:txPr>
    <a:bodyPr/>
    <a:lstStyle/>
    <a:p>
      <a:pPr>
        <a:defRPr sz="2000">
          <a:solidFill>
            <a:sysClr val="windowText" lastClr="000000"/>
          </a:solidFill>
          <a:latin typeface="+mn-lt"/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Experience with LMS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ICT Skills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A80-4F11-BA2D-EEA0A1D220E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A80-4F11-BA2D-EEA0A1D220E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E91-4A3A-9901-0FA7A431695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&lt; 1 year</c:v>
                </c:pt>
                <c:pt idx="1">
                  <c:v>1 - 2 years</c:v>
                </c:pt>
                <c:pt idx="2">
                  <c:v>&gt; 2 years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70</c:v>
                </c:pt>
                <c:pt idx="1">
                  <c:v>48</c:v>
                </c:pt>
                <c:pt idx="2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A80-4F11-BA2D-EEA0A1D220EA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solidFill>
        <a:schemeClr val="tx1"/>
      </a:solidFill>
      <a:round/>
    </a:ln>
    <a:effectLst/>
  </c:spPr>
  <c:txPr>
    <a:bodyPr/>
    <a:lstStyle/>
    <a:p>
      <a:pPr>
        <a:defRPr sz="2000">
          <a:solidFill>
            <a:sysClr val="windowText" lastClr="000000"/>
          </a:solidFill>
          <a:latin typeface="+mn-lt"/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Education</a:t>
            </a:r>
            <a:r>
              <a:rPr lang="en-US" baseline="0" dirty="0"/>
              <a:t> Level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LMS Usage Frequency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A80-48B4-B5F9-93425C7EA16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A80-48B4-B5F9-93425C7EA16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A80-48B4-B5F9-93425C7EA16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146F-4DAB-AB18-81A4BEAB7F0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Diploma</c:v>
                </c:pt>
                <c:pt idx="1">
                  <c:v>Bachelor</c:v>
                </c:pt>
                <c:pt idx="2">
                  <c:v>Master</c:v>
                </c:pt>
                <c:pt idx="3">
                  <c:v>PhD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19</c:v>
                </c:pt>
                <c:pt idx="1">
                  <c:v>104</c:v>
                </c:pt>
                <c:pt idx="2">
                  <c:v>16</c:v>
                </c:pt>
                <c:pt idx="3">
                  <c:v>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A80-48B4-B5F9-93425C7EA16F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solidFill>
        <a:schemeClr val="tx1"/>
      </a:solidFill>
      <a:round/>
    </a:ln>
    <a:effectLst/>
  </c:spPr>
  <c:txPr>
    <a:bodyPr/>
    <a:lstStyle/>
    <a:p>
      <a:pPr rtl="0">
        <a:defRPr sz="2000">
          <a:solidFill>
            <a:sysClr val="windowText" lastClr="000000"/>
          </a:solidFill>
          <a:latin typeface="+mn-lt"/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Field</a:t>
            </a:r>
            <a:r>
              <a:rPr lang="en-US" baseline="0" dirty="0"/>
              <a:t> of Study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Field of Study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269-4CF9-9D88-B7592C2206E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269-4CF9-9D88-B7592C2206E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269-4CF9-9D88-B7592C2206E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F269-4CF9-9D88-B7592C2206E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Medicine</c:v>
                </c:pt>
                <c:pt idx="1">
                  <c:v>Applied</c:v>
                </c:pt>
                <c:pt idx="2">
                  <c:v>Nature</c:v>
                </c:pt>
                <c:pt idx="3">
                  <c:v>Humanities 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21</c:v>
                </c:pt>
                <c:pt idx="1">
                  <c:v>48</c:v>
                </c:pt>
                <c:pt idx="2">
                  <c:v>22</c:v>
                </c:pt>
                <c:pt idx="3">
                  <c:v>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269-4CF9-9D88-B7592C2206E6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solidFill>
        <a:schemeClr val="tx1"/>
      </a:solidFill>
      <a:round/>
    </a:ln>
    <a:effectLst/>
  </c:spPr>
  <c:txPr>
    <a:bodyPr/>
    <a:lstStyle/>
    <a:p>
      <a:pPr rtl="0">
        <a:defRPr sz="2000">
          <a:solidFill>
            <a:sysClr val="windowText" lastClr="000000"/>
          </a:solidFill>
          <a:latin typeface="+mn-lt"/>
        </a:defRPr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GPA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GPA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76D-4D97-A8EF-B55F82A9248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76D-4D97-A8EF-B55F82A9248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76D-4D97-A8EF-B55F82A9248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0 – 2.99</c:v>
                </c:pt>
                <c:pt idx="1">
                  <c:v>3 – 3.99</c:v>
                </c:pt>
                <c:pt idx="2">
                  <c:v>4 – 5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16</c:v>
                </c:pt>
                <c:pt idx="1">
                  <c:v>66</c:v>
                </c:pt>
                <c:pt idx="2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76D-4D97-A8EF-B55F82A92482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solidFill>
        <a:schemeClr val="tx1"/>
      </a:solidFill>
      <a:round/>
    </a:ln>
    <a:effectLst/>
  </c:spPr>
  <c:txPr>
    <a:bodyPr/>
    <a:lstStyle/>
    <a:p>
      <a:pPr rtl="0">
        <a:defRPr sz="2000">
          <a:solidFill>
            <a:sysClr val="windowText" lastClr="000000"/>
          </a:solidFill>
          <a:latin typeface="+mn-lt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046" y="7003597"/>
            <a:ext cx="25727184" cy="14898735"/>
          </a:xfrm>
        </p:spPr>
        <p:txBody>
          <a:bodyPr anchor="b"/>
          <a:lstStyle>
            <a:lvl1pPr algn="ctr">
              <a:defRPr sz="1986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3410" y="22476884"/>
            <a:ext cx="22700456" cy="10332032"/>
          </a:xfrm>
        </p:spPr>
        <p:txBody>
          <a:bodyPr/>
          <a:lstStyle>
            <a:lvl1pPr marL="0" indent="0" algn="ctr">
              <a:buNone/>
              <a:defRPr sz="7944"/>
            </a:lvl1pPr>
            <a:lvl2pPr marL="1513378" indent="0" algn="ctr">
              <a:buNone/>
              <a:defRPr sz="6620"/>
            </a:lvl2pPr>
            <a:lvl3pPr marL="3026755" indent="0" algn="ctr">
              <a:buNone/>
              <a:defRPr sz="5958"/>
            </a:lvl3pPr>
            <a:lvl4pPr marL="4540133" indent="0" algn="ctr">
              <a:buNone/>
              <a:defRPr sz="5296"/>
            </a:lvl4pPr>
            <a:lvl5pPr marL="6053511" indent="0" algn="ctr">
              <a:buNone/>
              <a:defRPr sz="5296"/>
            </a:lvl5pPr>
            <a:lvl6pPr marL="7566889" indent="0" algn="ctr">
              <a:buNone/>
              <a:defRPr sz="5296"/>
            </a:lvl6pPr>
            <a:lvl7pPr marL="9080266" indent="0" algn="ctr">
              <a:buNone/>
              <a:defRPr sz="5296"/>
            </a:lvl7pPr>
            <a:lvl8pPr marL="10593644" indent="0" algn="ctr">
              <a:buNone/>
              <a:defRPr sz="5296"/>
            </a:lvl8pPr>
            <a:lvl9pPr marL="12107022" indent="0" algn="ctr">
              <a:buNone/>
              <a:defRPr sz="529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69F35-A0BC-4CED-BCAD-22559719833F}" type="datetimeFigureOut">
              <a:rPr lang="en-US" smtClean="0"/>
              <a:t>02/19/17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31896-CF7E-4B27-BCC4-752B9CBA4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499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69F35-A0BC-4CED-BCAD-22559719833F}" type="datetimeFigureOut">
              <a:rPr lang="en-US" smtClean="0"/>
              <a:t>02/19/17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31896-CF7E-4B27-BCC4-752B9CBA4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639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0020" y="2278397"/>
            <a:ext cx="6526381" cy="362661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0877" y="2278397"/>
            <a:ext cx="19200803" cy="3626613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69F35-A0BC-4CED-BCAD-22559719833F}" type="datetimeFigureOut">
              <a:rPr lang="en-US" smtClean="0"/>
              <a:t>02/19/17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31896-CF7E-4B27-BCC4-752B9CBA4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239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69F35-A0BC-4CED-BCAD-22559719833F}" type="datetimeFigureOut">
              <a:rPr lang="en-US" smtClean="0"/>
              <a:t>02/19/17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31896-CF7E-4B27-BCC4-752B9CBA4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41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112" y="10668854"/>
            <a:ext cx="26105525" cy="17801211"/>
          </a:xfrm>
        </p:spPr>
        <p:txBody>
          <a:bodyPr anchor="b"/>
          <a:lstStyle>
            <a:lvl1pPr>
              <a:defRPr sz="1986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112" y="28638472"/>
            <a:ext cx="26105525" cy="9361236"/>
          </a:xfrm>
        </p:spPr>
        <p:txBody>
          <a:bodyPr/>
          <a:lstStyle>
            <a:lvl1pPr marL="0" indent="0">
              <a:buNone/>
              <a:defRPr sz="7944">
                <a:solidFill>
                  <a:schemeClr val="tx1"/>
                </a:solidFill>
              </a:defRPr>
            </a:lvl1pPr>
            <a:lvl2pPr marL="1513378" indent="0">
              <a:buNone/>
              <a:defRPr sz="6620">
                <a:solidFill>
                  <a:schemeClr val="tx1">
                    <a:tint val="75000"/>
                  </a:schemeClr>
                </a:solidFill>
              </a:defRPr>
            </a:lvl2pPr>
            <a:lvl3pPr marL="3026755" indent="0">
              <a:buNone/>
              <a:defRPr sz="5958">
                <a:solidFill>
                  <a:schemeClr val="tx1">
                    <a:tint val="75000"/>
                  </a:schemeClr>
                </a:solidFill>
              </a:defRPr>
            </a:lvl3pPr>
            <a:lvl4pPr marL="4540133" indent="0">
              <a:buNone/>
              <a:defRPr sz="5296">
                <a:solidFill>
                  <a:schemeClr val="tx1">
                    <a:tint val="75000"/>
                  </a:schemeClr>
                </a:solidFill>
              </a:defRPr>
            </a:lvl4pPr>
            <a:lvl5pPr marL="6053511" indent="0">
              <a:buNone/>
              <a:defRPr sz="5296">
                <a:solidFill>
                  <a:schemeClr val="tx1">
                    <a:tint val="75000"/>
                  </a:schemeClr>
                </a:solidFill>
              </a:defRPr>
            </a:lvl5pPr>
            <a:lvl6pPr marL="7566889" indent="0">
              <a:buNone/>
              <a:defRPr sz="5296">
                <a:solidFill>
                  <a:schemeClr val="tx1">
                    <a:tint val="75000"/>
                  </a:schemeClr>
                </a:solidFill>
              </a:defRPr>
            </a:lvl6pPr>
            <a:lvl7pPr marL="9080266" indent="0">
              <a:buNone/>
              <a:defRPr sz="5296">
                <a:solidFill>
                  <a:schemeClr val="tx1">
                    <a:tint val="75000"/>
                  </a:schemeClr>
                </a:solidFill>
              </a:defRPr>
            </a:lvl7pPr>
            <a:lvl8pPr marL="10593644" indent="0">
              <a:buNone/>
              <a:defRPr sz="5296">
                <a:solidFill>
                  <a:schemeClr val="tx1">
                    <a:tint val="75000"/>
                  </a:schemeClr>
                </a:solidFill>
              </a:defRPr>
            </a:lvl8pPr>
            <a:lvl9pPr marL="12107022" indent="0">
              <a:buNone/>
              <a:defRPr sz="529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69F35-A0BC-4CED-BCAD-22559719833F}" type="datetimeFigureOut">
              <a:rPr lang="en-US" smtClean="0"/>
              <a:t>02/19/17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31896-CF7E-4B27-BCC4-752B9CBA4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275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0875" y="11391985"/>
            <a:ext cx="12863592" cy="2715255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2808" y="11391985"/>
            <a:ext cx="12863592" cy="2715255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69F35-A0BC-4CED-BCAD-22559719833F}" type="datetimeFigureOut">
              <a:rPr lang="en-US" smtClean="0"/>
              <a:t>02/19/17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31896-CF7E-4B27-BCC4-752B9CBA4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926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4817" y="2278406"/>
            <a:ext cx="26105525" cy="82715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4821" y="10490535"/>
            <a:ext cx="12804474" cy="5141249"/>
          </a:xfrm>
        </p:spPr>
        <p:txBody>
          <a:bodyPr anchor="b"/>
          <a:lstStyle>
            <a:lvl1pPr marL="0" indent="0">
              <a:buNone/>
              <a:defRPr sz="7944" b="1"/>
            </a:lvl1pPr>
            <a:lvl2pPr marL="1513378" indent="0">
              <a:buNone/>
              <a:defRPr sz="6620" b="1"/>
            </a:lvl2pPr>
            <a:lvl3pPr marL="3026755" indent="0">
              <a:buNone/>
              <a:defRPr sz="5958" b="1"/>
            </a:lvl3pPr>
            <a:lvl4pPr marL="4540133" indent="0">
              <a:buNone/>
              <a:defRPr sz="5296" b="1"/>
            </a:lvl4pPr>
            <a:lvl5pPr marL="6053511" indent="0">
              <a:buNone/>
              <a:defRPr sz="5296" b="1"/>
            </a:lvl5pPr>
            <a:lvl6pPr marL="7566889" indent="0">
              <a:buNone/>
              <a:defRPr sz="5296" b="1"/>
            </a:lvl6pPr>
            <a:lvl7pPr marL="9080266" indent="0">
              <a:buNone/>
              <a:defRPr sz="5296" b="1"/>
            </a:lvl7pPr>
            <a:lvl8pPr marL="10593644" indent="0">
              <a:buNone/>
              <a:defRPr sz="5296" b="1"/>
            </a:lvl8pPr>
            <a:lvl9pPr marL="12107022" indent="0">
              <a:buNone/>
              <a:defRPr sz="529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4821" y="15631784"/>
            <a:ext cx="12804474" cy="22992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2810" y="10490535"/>
            <a:ext cx="12867534" cy="5141249"/>
          </a:xfrm>
        </p:spPr>
        <p:txBody>
          <a:bodyPr anchor="b"/>
          <a:lstStyle>
            <a:lvl1pPr marL="0" indent="0">
              <a:buNone/>
              <a:defRPr sz="7944" b="1"/>
            </a:lvl1pPr>
            <a:lvl2pPr marL="1513378" indent="0">
              <a:buNone/>
              <a:defRPr sz="6620" b="1"/>
            </a:lvl2pPr>
            <a:lvl3pPr marL="3026755" indent="0">
              <a:buNone/>
              <a:defRPr sz="5958" b="1"/>
            </a:lvl3pPr>
            <a:lvl4pPr marL="4540133" indent="0">
              <a:buNone/>
              <a:defRPr sz="5296" b="1"/>
            </a:lvl4pPr>
            <a:lvl5pPr marL="6053511" indent="0">
              <a:buNone/>
              <a:defRPr sz="5296" b="1"/>
            </a:lvl5pPr>
            <a:lvl6pPr marL="7566889" indent="0">
              <a:buNone/>
              <a:defRPr sz="5296" b="1"/>
            </a:lvl6pPr>
            <a:lvl7pPr marL="9080266" indent="0">
              <a:buNone/>
              <a:defRPr sz="5296" b="1"/>
            </a:lvl7pPr>
            <a:lvl8pPr marL="10593644" indent="0">
              <a:buNone/>
              <a:defRPr sz="5296" b="1"/>
            </a:lvl8pPr>
            <a:lvl9pPr marL="12107022" indent="0">
              <a:buNone/>
              <a:defRPr sz="529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2810" y="15631784"/>
            <a:ext cx="12867534" cy="22992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69F35-A0BC-4CED-BCAD-22559719833F}" type="datetimeFigureOut">
              <a:rPr lang="en-US" smtClean="0"/>
              <a:t>02/19/17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31896-CF7E-4B27-BCC4-752B9CBA4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022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69F35-A0BC-4CED-BCAD-22559719833F}" type="datetimeFigureOut">
              <a:rPr lang="en-US" smtClean="0"/>
              <a:t>02/19/17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31896-CF7E-4B27-BCC4-752B9CBA4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2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69F35-A0BC-4CED-BCAD-22559719833F}" type="datetimeFigureOut">
              <a:rPr lang="en-US" smtClean="0"/>
              <a:t>02/19/17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31896-CF7E-4B27-BCC4-752B9CBA4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33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4817" y="2852949"/>
            <a:ext cx="9761984" cy="9985322"/>
          </a:xfrm>
        </p:spPr>
        <p:txBody>
          <a:bodyPr anchor="b"/>
          <a:lstStyle>
            <a:lvl1pPr>
              <a:defRPr sz="1059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67534" y="6161587"/>
            <a:ext cx="15322808" cy="30411646"/>
          </a:xfrm>
        </p:spPr>
        <p:txBody>
          <a:bodyPr/>
          <a:lstStyle>
            <a:lvl1pPr>
              <a:defRPr sz="10592"/>
            </a:lvl1pPr>
            <a:lvl2pPr>
              <a:defRPr sz="9268"/>
            </a:lvl2pPr>
            <a:lvl3pPr>
              <a:defRPr sz="7944"/>
            </a:lvl3pPr>
            <a:lvl4pPr>
              <a:defRPr sz="6620"/>
            </a:lvl4pPr>
            <a:lvl5pPr>
              <a:defRPr sz="6620"/>
            </a:lvl5pPr>
            <a:lvl6pPr>
              <a:defRPr sz="6620"/>
            </a:lvl6pPr>
            <a:lvl7pPr>
              <a:defRPr sz="6620"/>
            </a:lvl7pPr>
            <a:lvl8pPr>
              <a:defRPr sz="6620"/>
            </a:lvl8pPr>
            <a:lvl9pPr>
              <a:defRPr sz="662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4817" y="12838271"/>
            <a:ext cx="9761984" cy="23784486"/>
          </a:xfrm>
        </p:spPr>
        <p:txBody>
          <a:bodyPr/>
          <a:lstStyle>
            <a:lvl1pPr marL="0" indent="0">
              <a:buNone/>
              <a:defRPr sz="5296"/>
            </a:lvl1pPr>
            <a:lvl2pPr marL="1513378" indent="0">
              <a:buNone/>
              <a:defRPr sz="4634"/>
            </a:lvl2pPr>
            <a:lvl3pPr marL="3026755" indent="0">
              <a:buNone/>
              <a:defRPr sz="3972"/>
            </a:lvl3pPr>
            <a:lvl4pPr marL="4540133" indent="0">
              <a:buNone/>
              <a:defRPr sz="3310"/>
            </a:lvl4pPr>
            <a:lvl5pPr marL="6053511" indent="0">
              <a:buNone/>
              <a:defRPr sz="3310"/>
            </a:lvl5pPr>
            <a:lvl6pPr marL="7566889" indent="0">
              <a:buNone/>
              <a:defRPr sz="3310"/>
            </a:lvl6pPr>
            <a:lvl7pPr marL="9080266" indent="0">
              <a:buNone/>
              <a:defRPr sz="3310"/>
            </a:lvl7pPr>
            <a:lvl8pPr marL="10593644" indent="0">
              <a:buNone/>
              <a:defRPr sz="3310"/>
            </a:lvl8pPr>
            <a:lvl9pPr marL="12107022" indent="0">
              <a:buNone/>
              <a:defRPr sz="331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69F35-A0BC-4CED-BCAD-22559719833F}" type="datetimeFigureOut">
              <a:rPr lang="en-US" smtClean="0"/>
              <a:t>02/19/17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31896-CF7E-4B27-BCC4-752B9CBA4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623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4817" y="2852949"/>
            <a:ext cx="9761984" cy="9985322"/>
          </a:xfrm>
        </p:spPr>
        <p:txBody>
          <a:bodyPr anchor="b"/>
          <a:lstStyle>
            <a:lvl1pPr>
              <a:defRPr sz="1059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67534" y="6161587"/>
            <a:ext cx="15322808" cy="30411646"/>
          </a:xfrm>
        </p:spPr>
        <p:txBody>
          <a:bodyPr anchor="t"/>
          <a:lstStyle>
            <a:lvl1pPr marL="0" indent="0">
              <a:buNone/>
              <a:defRPr sz="10592"/>
            </a:lvl1pPr>
            <a:lvl2pPr marL="1513378" indent="0">
              <a:buNone/>
              <a:defRPr sz="9268"/>
            </a:lvl2pPr>
            <a:lvl3pPr marL="3026755" indent="0">
              <a:buNone/>
              <a:defRPr sz="7944"/>
            </a:lvl3pPr>
            <a:lvl4pPr marL="4540133" indent="0">
              <a:buNone/>
              <a:defRPr sz="6620"/>
            </a:lvl4pPr>
            <a:lvl5pPr marL="6053511" indent="0">
              <a:buNone/>
              <a:defRPr sz="6620"/>
            </a:lvl5pPr>
            <a:lvl6pPr marL="7566889" indent="0">
              <a:buNone/>
              <a:defRPr sz="6620"/>
            </a:lvl6pPr>
            <a:lvl7pPr marL="9080266" indent="0">
              <a:buNone/>
              <a:defRPr sz="6620"/>
            </a:lvl7pPr>
            <a:lvl8pPr marL="10593644" indent="0">
              <a:buNone/>
              <a:defRPr sz="6620"/>
            </a:lvl8pPr>
            <a:lvl9pPr marL="12107022" indent="0">
              <a:buNone/>
              <a:defRPr sz="662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4817" y="12838271"/>
            <a:ext cx="9761984" cy="23784486"/>
          </a:xfrm>
        </p:spPr>
        <p:txBody>
          <a:bodyPr/>
          <a:lstStyle>
            <a:lvl1pPr marL="0" indent="0">
              <a:buNone/>
              <a:defRPr sz="5296"/>
            </a:lvl1pPr>
            <a:lvl2pPr marL="1513378" indent="0">
              <a:buNone/>
              <a:defRPr sz="4634"/>
            </a:lvl2pPr>
            <a:lvl3pPr marL="3026755" indent="0">
              <a:buNone/>
              <a:defRPr sz="3972"/>
            </a:lvl3pPr>
            <a:lvl4pPr marL="4540133" indent="0">
              <a:buNone/>
              <a:defRPr sz="3310"/>
            </a:lvl4pPr>
            <a:lvl5pPr marL="6053511" indent="0">
              <a:buNone/>
              <a:defRPr sz="3310"/>
            </a:lvl5pPr>
            <a:lvl6pPr marL="7566889" indent="0">
              <a:buNone/>
              <a:defRPr sz="3310"/>
            </a:lvl6pPr>
            <a:lvl7pPr marL="9080266" indent="0">
              <a:buNone/>
              <a:defRPr sz="3310"/>
            </a:lvl7pPr>
            <a:lvl8pPr marL="10593644" indent="0">
              <a:buNone/>
              <a:defRPr sz="3310"/>
            </a:lvl8pPr>
            <a:lvl9pPr marL="12107022" indent="0">
              <a:buNone/>
              <a:defRPr sz="331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69F35-A0BC-4CED-BCAD-22559719833F}" type="datetimeFigureOut">
              <a:rPr lang="en-US" smtClean="0"/>
              <a:t>02/19/17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31896-CF7E-4B27-BCC4-752B9CBA4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741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0875" y="2278406"/>
            <a:ext cx="26105525" cy="8271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0875" y="11391985"/>
            <a:ext cx="26105525" cy="271525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0875" y="39663928"/>
            <a:ext cx="6810137" cy="2278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669F35-A0BC-4CED-BCAD-22559719833F}" type="datetimeFigureOut">
              <a:rPr lang="en-US" smtClean="0"/>
              <a:t>02/19/17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6035" y="39663928"/>
            <a:ext cx="10215205" cy="2278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76263" y="39663928"/>
            <a:ext cx="6810137" cy="2278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431896-CF7E-4B27-BCC4-752B9CBA4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051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3026755" rtl="0" eaLnBrk="1" latinLnBrk="0" hangingPunct="1">
        <a:lnSpc>
          <a:spcPct val="90000"/>
        </a:lnSpc>
        <a:spcBef>
          <a:spcPct val="0"/>
        </a:spcBef>
        <a:buNone/>
        <a:defRPr sz="145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689" indent="-756689" algn="l" defTabSz="3026755" rtl="0" eaLnBrk="1" latinLnBrk="0" hangingPunct="1">
        <a:lnSpc>
          <a:spcPct val="90000"/>
        </a:lnSpc>
        <a:spcBef>
          <a:spcPts val="3310"/>
        </a:spcBef>
        <a:buFont typeface="Arial" panose="020B0604020202020204" pitchFamily="34" charset="0"/>
        <a:buChar char="•"/>
        <a:defRPr sz="9268" kern="1200">
          <a:solidFill>
            <a:schemeClr val="tx1"/>
          </a:solidFill>
          <a:latin typeface="+mn-lt"/>
          <a:ea typeface="+mn-ea"/>
          <a:cs typeface="+mn-cs"/>
        </a:defRPr>
      </a:lvl1pPr>
      <a:lvl2pPr marL="2270067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4" kern="1200">
          <a:solidFill>
            <a:schemeClr val="tx1"/>
          </a:solidFill>
          <a:latin typeface="+mn-lt"/>
          <a:ea typeface="+mn-ea"/>
          <a:cs typeface="+mn-cs"/>
        </a:defRPr>
      </a:lvl2pPr>
      <a:lvl3pPr marL="3783444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0" kern="1200">
          <a:solidFill>
            <a:schemeClr val="tx1"/>
          </a:solidFill>
          <a:latin typeface="+mn-lt"/>
          <a:ea typeface="+mn-ea"/>
          <a:cs typeface="+mn-cs"/>
        </a:defRPr>
      </a:lvl3pPr>
      <a:lvl4pPr marL="5296822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4pPr>
      <a:lvl5pPr marL="6810200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5pPr>
      <a:lvl6pPr marL="8323577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6pPr>
      <a:lvl7pPr marL="9836955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7pPr>
      <a:lvl8pPr marL="11350333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8pPr>
      <a:lvl9pPr marL="12863711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1pPr>
      <a:lvl2pPr marL="1513378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2pPr>
      <a:lvl3pPr marL="3026755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3pPr>
      <a:lvl4pPr marL="4540133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4pPr>
      <a:lvl5pPr marL="6053511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5pPr>
      <a:lvl6pPr marL="7566889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6pPr>
      <a:lvl7pPr marL="9080266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7pPr>
      <a:lvl8pPr marL="10593644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8pPr>
      <a:lvl9pPr marL="12107022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13" Type="http://schemas.openxmlformats.org/officeDocument/2006/relationships/image" Target="../media/image8.png"/><Relationship Id="rId18" Type="http://schemas.openxmlformats.org/officeDocument/2006/relationships/image" Target="../media/image13.png"/><Relationship Id="rId26" Type="http://schemas.openxmlformats.org/officeDocument/2006/relationships/chart" Target="../charts/chart2.xml"/><Relationship Id="rId3" Type="http://schemas.openxmlformats.org/officeDocument/2006/relationships/image" Target="../media/image2.png"/><Relationship Id="rId21" Type="http://schemas.openxmlformats.org/officeDocument/2006/relationships/image" Target="../media/image16.png"/><Relationship Id="rId7" Type="http://schemas.openxmlformats.org/officeDocument/2006/relationships/image" Target="../media/image5.png"/><Relationship Id="rId12" Type="http://schemas.microsoft.com/office/2007/relationships/hdphoto" Target="../media/hdphoto4.wdp"/><Relationship Id="rId17" Type="http://schemas.openxmlformats.org/officeDocument/2006/relationships/image" Target="../media/image12.jpg"/><Relationship Id="rId25" Type="http://schemas.openxmlformats.org/officeDocument/2006/relationships/chart" Target="../charts/chart1.xml"/><Relationship Id="rId2" Type="http://schemas.openxmlformats.org/officeDocument/2006/relationships/image" Target="../media/image1.png"/><Relationship Id="rId16" Type="http://schemas.openxmlformats.org/officeDocument/2006/relationships/image" Target="../media/image11.png"/><Relationship Id="rId20" Type="http://schemas.openxmlformats.org/officeDocument/2006/relationships/image" Target="../media/image15.png"/><Relationship Id="rId29" Type="http://schemas.openxmlformats.org/officeDocument/2006/relationships/chart" Target="../charts/chart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7.png"/><Relationship Id="rId24" Type="http://schemas.openxmlformats.org/officeDocument/2006/relationships/image" Target="../media/image19.png"/><Relationship Id="rId5" Type="http://schemas.microsoft.com/office/2007/relationships/hdphoto" Target="../media/hdphoto1.wdp"/><Relationship Id="rId15" Type="http://schemas.openxmlformats.org/officeDocument/2006/relationships/image" Target="../media/image10.png"/><Relationship Id="rId23" Type="http://schemas.openxmlformats.org/officeDocument/2006/relationships/image" Target="../media/image18.png"/><Relationship Id="rId28" Type="http://schemas.openxmlformats.org/officeDocument/2006/relationships/chart" Target="../charts/chart4.xml"/><Relationship Id="rId10" Type="http://schemas.microsoft.com/office/2007/relationships/hdphoto" Target="../media/hdphoto3.wdp"/><Relationship Id="rId19" Type="http://schemas.openxmlformats.org/officeDocument/2006/relationships/image" Target="../media/image14.png"/><Relationship Id="rId4" Type="http://schemas.openxmlformats.org/officeDocument/2006/relationships/image" Target="../media/image3.png"/><Relationship Id="rId9" Type="http://schemas.openxmlformats.org/officeDocument/2006/relationships/image" Target="../media/image6.png"/><Relationship Id="rId14" Type="http://schemas.openxmlformats.org/officeDocument/2006/relationships/image" Target="../media/image9.png"/><Relationship Id="rId22" Type="http://schemas.openxmlformats.org/officeDocument/2006/relationships/image" Target="../media/image17.png"/><Relationship Id="rId27" Type="http://schemas.openxmlformats.org/officeDocument/2006/relationships/chart" Target="../charts/chart3.xml"/><Relationship Id="rId30" Type="http://schemas.openxmlformats.org/officeDocument/2006/relationships/chart" Target="../charts/char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Round Diagonal Corner Rectangle 170"/>
          <p:cNvSpPr/>
          <p:nvPr/>
        </p:nvSpPr>
        <p:spPr>
          <a:xfrm rot="16200000" flipV="1">
            <a:off x="21432801" y="29631272"/>
            <a:ext cx="6526353" cy="9235440"/>
          </a:xfrm>
          <a:prstGeom prst="round2DiagRect">
            <a:avLst>
              <a:gd name="adj1" fmla="val 6300"/>
              <a:gd name="adj2" fmla="val 0"/>
            </a:avLst>
          </a:prstGeom>
          <a:solidFill>
            <a:srgbClr val="F4DB81"/>
          </a:solidFill>
          <a:ln w="5715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t"/>
          <a:lstStyle/>
          <a:p>
            <a:endParaRPr lang="en-US" sz="3599" b="1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89" name="Round Diagonal Corner Rectangle 88"/>
          <p:cNvSpPr/>
          <p:nvPr/>
        </p:nvSpPr>
        <p:spPr>
          <a:xfrm rot="5400000">
            <a:off x="15434715" y="7929434"/>
            <a:ext cx="8962589" cy="18727293"/>
          </a:xfrm>
          <a:prstGeom prst="round2DiagRect">
            <a:avLst>
              <a:gd name="adj1" fmla="val 6300"/>
              <a:gd name="adj2" fmla="val 0"/>
            </a:avLst>
          </a:prstGeom>
          <a:noFill/>
          <a:ln w="57150">
            <a:solidFill>
              <a:srgbClr val="F4DB8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t"/>
          <a:lstStyle/>
          <a:p>
            <a:endParaRPr lang="en-US" sz="3599" b="1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115" name="Round Diagonal Corner Rectangle 114"/>
          <p:cNvSpPr/>
          <p:nvPr/>
        </p:nvSpPr>
        <p:spPr>
          <a:xfrm flipV="1">
            <a:off x="9938801" y="3340518"/>
            <a:ext cx="9953063" cy="8019558"/>
          </a:xfrm>
          <a:prstGeom prst="round2DiagRect">
            <a:avLst>
              <a:gd name="adj1" fmla="val 8110"/>
              <a:gd name="adj2" fmla="val 0"/>
            </a:avLst>
          </a:prstGeom>
          <a:solidFill>
            <a:srgbClr val="BDD7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t"/>
          <a:lstStyle/>
          <a:p>
            <a:pPr algn="ctr"/>
            <a:endParaRPr lang="en-US" sz="3599" b="1" dirty="0">
              <a:latin typeface="Cambria" panose="02040503050406030204" pitchFamily="18" charset="0"/>
            </a:endParaRPr>
          </a:p>
        </p:txBody>
      </p:sp>
      <p:sp>
        <p:nvSpPr>
          <p:cNvPr id="94" name="Round Diagonal Corner Rectangle 93"/>
          <p:cNvSpPr/>
          <p:nvPr/>
        </p:nvSpPr>
        <p:spPr>
          <a:xfrm>
            <a:off x="274113" y="16808297"/>
            <a:ext cx="9407870" cy="7840858"/>
          </a:xfrm>
          <a:prstGeom prst="round2DiagRect">
            <a:avLst>
              <a:gd name="adj1" fmla="val 11181"/>
              <a:gd name="adj2" fmla="val 0"/>
            </a:avLst>
          </a:prstGeom>
          <a:solidFill>
            <a:srgbClr val="BDD7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t"/>
          <a:lstStyle/>
          <a:p>
            <a:pPr algn="ctr"/>
            <a:endParaRPr lang="en-US" sz="3599" b="1" dirty="0">
              <a:latin typeface="Cambria" panose="02040503050406030204" pitchFamily="18" charset="0"/>
            </a:endParaRPr>
          </a:p>
        </p:txBody>
      </p:sp>
      <p:sp>
        <p:nvSpPr>
          <p:cNvPr id="63" name="Round Diagonal Corner Rectangle 62"/>
          <p:cNvSpPr/>
          <p:nvPr/>
        </p:nvSpPr>
        <p:spPr>
          <a:xfrm rot="10800000" flipV="1">
            <a:off x="272955" y="10313403"/>
            <a:ext cx="9407872" cy="6238466"/>
          </a:xfrm>
          <a:prstGeom prst="round2DiagRect">
            <a:avLst>
              <a:gd name="adj1" fmla="val 10231"/>
              <a:gd name="adj2" fmla="val 0"/>
            </a:avLst>
          </a:prstGeom>
          <a:solidFill>
            <a:srgbClr val="F4DB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599" b="1" dirty="0">
              <a:latin typeface="Cambria" panose="020405030504060302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2309"/>
            <a:ext cx="26386971" cy="3109562"/>
          </a:xfrm>
          <a:prstGeom prst="rect">
            <a:avLst/>
          </a:prstGeom>
          <a:solidFill>
            <a:srgbClr val="6B6B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9"/>
          </a:p>
        </p:txBody>
      </p:sp>
      <p:sp>
        <p:nvSpPr>
          <p:cNvPr id="8" name="TextBox 7"/>
          <p:cNvSpPr txBox="1"/>
          <p:nvPr/>
        </p:nvSpPr>
        <p:spPr>
          <a:xfrm>
            <a:off x="2280828" y="384538"/>
            <a:ext cx="1987487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000" b="1" dirty="0">
                <a:solidFill>
                  <a:schemeClr val="bg1"/>
                </a:solidFill>
                <a:latin typeface="Cambria" panose="02040503050406030204" pitchFamily="18" charset="0"/>
              </a:rPr>
              <a:t>The Students’ Acceptance of Learning Management Systems in Saudi Arabia: A Case Study of King </a:t>
            </a:r>
            <a:r>
              <a:rPr lang="en-GB" sz="5000" b="1" dirty="0" err="1">
                <a:solidFill>
                  <a:schemeClr val="bg1"/>
                </a:solidFill>
                <a:latin typeface="Cambria" panose="02040503050406030204" pitchFamily="18" charset="0"/>
              </a:rPr>
              <a:t>Abdulaziz</a:t>
            </a:r>
            <a:r>
              <a:rPr lang="en-GB" sz="5000" b="1" dirty="0">
                <a:solidFill>
                  <a:schemeClr val="bg1"/>
                </a:solidFill>
                <a:latin typeface="Cambria" panose="02040503050406030204" pitchFamily="18" charset="0"/>
              </a:rPr>
              <a:t> University</a:t>
            </a:r>
            <a:endParaRPr lang="en-US" sz="5000" b="1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666" y="421160"/>
            <a:ext cx="1867820" cy="237666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11011" y="1275346"/>
            <a:ext cx="3845865" cy="999663"/>
          </a:xfrm>
          <a:prstGeom prst="rect">
            <a:avLst/>
          </a:prstGeom>
        </p:spPr>
      </p:pic>
      <p:sp>
        <p:nvSpPr>
          <p:cNvPr id="35" name="TextBox 34"/>
          <p:cNvSpPr txBox="1"/>
          <p:nvPr/>
        </p:nvSpPr>
        <p:spPr>
          <a:xfrm>
            <a:off x="4386674" y="2045126"/>
            <a:ext cx="15659565" cy="8307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99" dirty="0">
                <a:solidFill>
                  <a:schemeClr val="bg1"/>
                </a:solidFill>
              </a:rPr>
              <a:t>Sami Binyamin</a:t>
            </a:r>
            <a:r>
              <a:rPr lang="en-US" sz="2399" baseline="30000" dirty="0">
                <a:solidFill>
                  <a:schemeClr val="bg1"/>
                </a:solidFill>
              </a:rPr>
              <a:t>1,2 </a:t>
            </a:r>
            <a:r>
              <a:rPr lang="en-US" sz="2399" dirty="0">
                <a:solidFill>
                  <a:schemeClr val="bg1"/>
                </a:solidFill>
              </a:rPr>
              <a:t>, </a:t>
            </a:r>
            <a:r>
              <a:rPr lang="en-US" sz="2399">
                <a:solidFill>
                  <a:schemeClr val="bg1"/>
                </a:solidFill>
              </a:rPr>
              <a:t>Malcolm Rutter</a:t>
            </a:r>
            <a:r>
              <a:rPr lang="en-US" sz="2399" baseline="30000">
                <a:solidFill>
                  <a:schemeClr val="bg1"/>
                </a:solidFill>
              </a:rPr>
              <a:t>1</a:t>
            </a:r>
            <a:r>
              <a:rPr lang="en-US" sz="2399">
                <a:solidFill>
                  <a:schemeClr val="bg1"/>
                </a:solidFill>
              </a:rPr>
              <a:t>, Sally Smith</a:t>
            </a:r>
            <a:r>
              <a:rPr lang="en-US" sz="2399" baseline="30000">
                <a:solidFill>
                  <a:schemeClr val="bg1"/>
                </a:solidFill>
              </a:rPr>
              <a:t>1</a:t>
            </a:r>
            <a:endParaRPr lang="en-US" sz="2399" baseline="30000" dirty="0">
              <a:solidFill>
                <a:schemeClr val="bg1"/>
              </a:solidFill>
            </a:endParaRPr>
          </a:p>
          <a:p>
            <a:pPr algn="ctr"/>
            <a:r>
              <a:rPr lang="en-US" sz="2399" baseline="30000" dirty="0">
                <a:solidFill>
                  <a:schemeClr val="bg1"/>
                </a:solidFill>
              </a:rPr>
              <a:t>1</a:t>
            </a:r>
            <a:r>
              <a:rPr lang="en-US" sz="2399" dirty="0">
                <a:solidFill>
                  <a:schemeClr val="bg1"/>
                </a:solidFill>
              </a:rPr>
              <a:t>Edinburgh Napier University – School of Computing, </a:t>
            </a:r>
            <a:r>
              <a:rPr lang="en-US" sz="2399" baseline="30000" dirty="0">
                <a:solidFill>
                  <a:schemeClr val="bg1"/>
                </a:solidFill>
              </a:rPr>
              <a:t>2</a:t>
            </a:r>
            <a:r>
              <a:rPr lang="en-US" sz="2399" dirty="0">
                <a:solidFill>
                  <a:schemeClr val="bg1"/>
                </a:solidFill>
              </a:rPr>
              <a:t>King </a:t>
            </a:r>
            <a:r>
              <a:rPr lang="en-US" sz="2399" dirty="0" err="1">
                <a:solidFill>
                  <a:schemeClr val="bg1"/>
                </a:solidFill>
              </a:rPr>
              <a:t>Abdulaziz</a:t>
            </a:r>
            <a:r>
              <a:rPr lang="en-US" sz="2399" dirty="0">
                <a:solidFill>
                  <a:schemeClr val="bg1"/>
                </a:solidFill>
              </a:rPr>
              <a:t> University – Computer and Information Technology</a:t>
            </a:r>
            <a:endParaRPr lang="en-US" sz="2399" baseline="30000" dirty="0">
              <a:solidFill>
                <a:schemeClr val="bg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20478551" y="38598860"/>
            <a:ext cx="9788724" cy="4195378"/>
          </a:xfrm>
          <a:prstGeom prst="rect">
            <a:avLst/>
          </a:prstGeom>
          <a:solidFill>
            <a:srgbClr val="6B6B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9"/>
          </a:p>
        </p:txBody>
      </p:sp>
      <p:sp>
        <p:nvSpPr>
          <p:cNvPr id="47" name="Round Diagonal Corner Rectangle 46"/>
          <p:cNvSpPr/>
          <p:nvPr/>
        </p:nvSpPr>
        <p:spPr>
          <a:xfrm>
            <a:off x="20968593" y="38766477"/>
            <a:ext cx="3572047" cy="493533"/>
          </a:xfrm>
          <a:prstGeom prst="round2DiagRect">
            <a:avLst>
              <a:gd name="adj1" fmla="val 28919"/>
              <a:gd name="adj2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599" b="1" dirty="0">
                <a:latin typeface="Cambria" panose="02040503050406030204" pitchFamily="18" charset="0"/>
              </a:rPr>
              <a:t>Contact Details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1462307" y="39632007"/>
            <a:ext cx="801506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n-GB" sz="3000" b="1" dirty="0">
                <a:solidFill>
                  <a:schemeClr val="bg1"/>
                </a:solidFill>
              </a:rPr>
              <a:t>Sami Binyamin, MSc</a:t>
            </a:r>
            <a:endParaRPr lang="en-GB" sz="3000" dirty="0">
              <a:solidFill>
                <a:schemeClr val="bg1"/>
              </a:solidFill>
            </a:endParaRPr>
          </a:p>
          <a:p>
            <a:pPr lvl="0" algn="just"/>
            <a:r>
              <a:rPr lang="en-GB" sz="3000" dirty="0">
                <a:solidFill>
                  <a:schemeClr val="bg1"/>
                </a:solidFill>
              </a:rPr>
              <a:t>PhD Student, Edinburgh Napier University</a:t>
            </a:r>
          </a:p>
          <a:p>
            <a:pPr lvl="0" algn="just"/>
            <a:r>
              <a:rPr lang="en-GB" sz="3000" dirty="0">
                <a:solidFill>
                  <a:schemeClr val="bg1"/>
                </a:solidFill>
              </a:rPr>
              <a:t>Lecturer, King </a:t>
            </a:r>
            <a:r>
              <a:rPr lang="en-GB" sz="3000" dirty="0" err="1">
                <a:solidFill>
                  <a:schemeClr val="bg1"/>
                </a:solidFill>
              </a:rPr>
              <a:t>Abdulaziz</a:t>
            </a:r>
            <a:r>
              <a:rPr lang="en-GB" sz="3000" dirty="0">
                <a:solidFill>
                  <a:schemeClr val="bg1"/>
                </a:solidFill>
              </a:rPr>
              <a:t> University</a:t>
            </a:r>
          </a:p>
          <a:p>
            <a:pPr lvl="0" algn="just"/>
            <a:r>
              <a:rPr lang="en-GB" sz="3000" dirty="0">
                <a:solidFill>
                  <a:schemeClr val="bg1"/>
                </a:solidFill>
              </a:rPr>
              <a:t>Mobile: +44 7473394575</a:t>
            </a:r>
          </a:p>
          <a:p>
            <a:pPr lvl="0" algn="just"/>
            <a:r>
              <a:rPr lang="en-GB" sz="3000" dirty="0">
                <a:solidFill>
                  <a:schemeClr val="bg1"/>
                </a:solidFill>
              </a:rPr>
              <a:t>E-mail: s.binyamin@napier.ac.uk</a:t>
            </a:r>
          </a:p>
        </p:txBody>
      </p:sp>
      <p:sp>
        <p:nvSpPr>
          <p:cNvPr id="54" name="Round Diagonal Corner Rectangle 53"/>
          <p:cNvSpPr/>
          <p:nvPr/>
        </p:nvSpPr>
        <p:spPr>
          <a:xfrm>
            <a:off x="27373288" y="2360004"/>
            <a:ext cx="1954497" cy="515901"/>
          </a:xfrm>
          <a:prstGeom prst="round2DiagRect">
            <a:avLst>
              <a:gd name="adj1" fmla="val 20920"/>
              <a:gd name="adj2" fmla="val 0"/>
            </a:avLst>
          </a:prstGeom>
          <a:solidFill>
            <a:srgbClr val="DD21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Cambria" panose="02040503050406030204" pitchFamily="18" charset="0"/>
              </a:rPr>
              <a:t>Download</a:t>
            </a:r>
          </a:p>
        </p:txBody>
      </p:sp>
      <p:sp>
        <p:nvSpPr>
          <p:cNvPr id="57" name="Round Diagonal Corner Rectangle 56"/>
          <p:cNvSpPr/>
          <p:nvPr/>
        </p:nvSpPr>
        <p:spPr>
          <a:xfrm flipV="1">
            <a:off x="272956" y="24905583"/>
            <a:ext cx="9409026" cy="6672786"/>
          </a:xfrm>
          <a:prstGeom prst="round2DiagRect">
            <a:avLst>
              <a:gd name="adj1" fmla="val 11181"/>
              <a:gd name="adj2" fmla="val 0"/>
            </a:avLst>
          </a:prstGeom>
          <a:noFill/>
          <a:ln w="38100">
            <a:solidFill>
              <a:srgbClr val="BDD7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t"/>
          <a:lstStyle/>
          <a:p>
            <a:pPr algn="ctr"/>
            <a:endParaRPr lang="en-US" sz="3599" b="1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87" name="Round Diagonal Corner Rectangle 86"/>
          <p:cNvSpPr/>
          <p:nvPr/>
        </p:nvSpPr>
        <p:spPr>
          <a:xfrm>
            <a:off x="272955" y="3340519"/>
            <a:ext cx="9409027" cy="6725212"/>
          </a:xfrm>
          <a:prstGeom prst="round2DiagRect">
            <a:avLst>
              <a:gd name="adj1" fmla="val 11181"/>
              <a:gd name="adj2" fmla="val 0"/>
            </a:avLst>
          </a:prstGeom>
          <a:noFill/>
          <a:ln w="38100">
            <a:solidFill>
              <a:srgbClr val="F4DB8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599" b="1" dirty="0">
                <a:solidFill>
                  <a:schemeClr val="tx1"/>
                </a:solidFill>
                <a:latin typeface="Cambria" panose="02040503050406030204" pitchFamily="18" charset="0"/>
              </a:rPr>
              <a:t>Introduction</a:t>
            </a:r>
          </a:p>
          <a:p>
            <a:endParaRPr lang="en-US" sz="1000" b="1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algn="just"/>
            <a:r>
              <a:rPr lang="en-US" sz="3000" dirty="0">
                <a:solidFill>
                  <a:schemeClr val="tx1"/>
                </a:solidFill>
              </a:rPr>
              <a:t>The</a:t>
            </a:r>
            <a:r>
              <a:rPr lang="en-US" dirty="0"/>
              <a:t> </a:t>
            </a:r>
            <a:r>
              <a:rPr lang="en-US" sz="3000" dirty="0">
                <a:solidFill>
                  <a:schemeClr val="tx1"/>
                </a:solidFill>
              </a:rPr>
              <a:t>development of information and communication technologies (ICT) led to the employment of technologies to enhance education in academic institutions. The term e-learning emerged in the field of education to capture learning achieved through, or facilitated by, online systems. Certainly, e-learning cannot be delivered without the employment of technologies. Learning management systems (LMS) are the most popular method for delivering e-learning. This study sets out to explore the success of LMS adoption at </a:t>
            </a:r>
            <a:r>
              <a:rPr lang="en-GB" sz="3000" dirty="0">
                <a:solidFill>
                  <a:schemeClr val="tx1"/>
                </a:solidFill>
              </a:rPr>
              <a:t>King </a:t>
            </a:r>
            <a:r>
              <a:rPr lang="en-GB" sz="3000" dirty="0" err="1">
                <a:solidFill>
                  <a:schemeClr val="tx1"/>
                </a:solidFill>
              </a:rPr>
              <a:t>Abdulaziz</a:t>
            </a:r>
            <a:r>
              <a:rPr lang="en-GB" sz="3000" dirty="0">
                <a:solidFill>
                  <a:schemeClr val="tx1"/>
                </a:solidFill>
              </a:rPr>
              <a:t> University</a:t>
            </a:r>
            <a:r>
              <a:rPr lang="en-US" sz="3000" dirty="0">
                <a:solidFill>
                  <a:schemeClr val="tx1"/>
                </a:solidFill>
              </a:rPr>
              <a:t> (KAU), Saudi Arabia.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8529209" y="26439861"/>
            <a:ext cx="750140" cy="5126476"/>
          </a:xfrm>
          <a:prstGeom prst="rect">
            <a:avLst/>
          </a:prstGeom>
          <a:solidFill>
            <a:srgbClr val="DD21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9"/>
          </a:p>
        </p:txBody>
      </p:sp>
      <p:sp>
        <p:nvSpPr>
          <p:cNvPr id="66" name="Rectangle 65"/>
          <p:cNvSpPr/>
          <p:nvPr/>
        </p:nvSpPr>
        <p:spPr>
          <a:xfrm>
            <a:off x="6356760" y="30024033"/>
            <a:ext cx="749611" cy="1542304"/>
          </a:xfrm>
          <a:prstGeom prst="rect">
            <a:avLst/>
          </a:prstGeom>
          <a:solidFill>
            <a:srgbClr val="6B6B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9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400" b="97000" l="10000" r="90000">
                        <a14:foregroundMark x1="49600" y1="41400" x2="60800" y2="51200"/>
                        <a14:foregroundMark x1="54800" y1="13200" x2="58800" y2="224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1068" r="27875"/>
          <a:stretch/>
        </p:blipFill>
        <p:spPr>
          <a:xfrm>
            <a:off x="8610546" y="30444927"/>
            <a:ext cx="593747" cy="116292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6905"/>
          <a:stretch/>
        </p:blipFill>
        <p:spPr>
          <a:xfrm>
            <a:off x="6392195" y="30491413"/>
            <a:ext cx="672789" cy="1075636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8392091" y="25781020"/>
            <a:ext cx="1012906" cy="6460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1799" dirty="0"/>
              <a:t>160,000</a:t>
            </a:r>
          </a:p>
          <a:p>
            <a:pPr algn="ctr"/>
            <a:r>
              <a:rPr lang="en-US" sz="1799" dirty="0"/>
              <a:t>Students</a:t>
            </a:r>
          </a:p>
        </p:txBody>
      </p:sp>
      <p:sp>
        <p:nvSpPr>
          <p:cNvPr id="68" name="Rectangle 67"/>
          <p:cNvSpPr/>
          <p:nvPr/>
        </p:nvSpPr>
        <p:spPr>
          <a:xfrm>
            <a:off x="6298989" y="29386864"/>
            <a:ext cx="848280" cy="6461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1799" dirty="0"/>
              <a:t>8,072</a:t>
            </a:r>
          </a:p>
          <a:p>
            <a:pPr algn="ctr"/>
            <a:r>
              <a:rPr lang="en-GB" sz="1799" dirty="0"/>
              <a:t>Faculty</a:t>
            </a:r>
            <a:endParaRPr lang="en-US" sz="1799" dirty="0"/>
          </a:p>
        </p:txBody>
      </p:sp>
      <p:sp>
        <p:nvSpPr>
          <p:cNvPr id="16" name="Rectangle 15"/>
          <p:cNvSpPr/>
          <p:nvPr/>
        </p:nvSpPr>
        <p:spPr>
          <a:xfrm>
            <a:off x="429427" y="11492295"/>
            <a:ext cx="8599413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063" indent="-457063" algn="just">
              <a:buFont typeface="Wingdings" panose="05000000000000000000" pitchFamily="2" charset="2"/>
              <a:buChar char="q"/>
            </a:pPr>
            <a:r>
              <a:rPr lang="en-US" sz="3000" dirty="0"/>
              <a:t>Learning management systems (LMS) have been worldwide phenomenon in higher education, and Saudi Arabia is no exception.</a:t>
            </a:r>
          </a:p>
          <a:p>
            <a:pPr algn="just"/>
            <a:endParaRPr lang="en-US" sz="3000" dirty="0"/>
          </a:p>
          <a:p>
            <a:pPr marL="457063" indent="-457063" algn="just">
              <a:buFont typeface="Wingdings" panose="05000000000000000000" pitchFamily="2" charset="2"/>
              <a:buChar char="q"/>
            </a:pPr>
            <a:r>
              <a:rPr lang="en-GB" sz="3000" dirty="0"/>
              <a:t>King </a:t>
            </a:r>
            <a:r>
              <a:rPr lang="en-GB" sz="3000" dirty="0" err="1"/>
              <a:t>Abdulaziz</a:t>
            </a:r>
            <a:r>
              <a:rPr lang="en-GB" sz="3000" dirty="0"/>
              <a:t> University (KAU) just adopted an LMS, and the students’ acceptance of the LMS has never been investigated.</a:t>
            </a:r>
            <a:endParaRPr lang="en-US" sz="3000" dirty="0"/>
          </a:p>
          <a:p>
            <a:pPr algn="just">
              <a:buClr>
                <a:srgbClr val="C41632"/>
              </a:buClr>
            </a:pPr>
            <a:endParaRPr lang="en-GB" sz="3000" dirty="0"/>
          </a:p>
          <a:p>
            <a:pPr marL="457063" indent="-457063" algn="just">
              <a:buFont typeface="Wingdings" panose="05000000000000000000" pitchFamily="2" charset="2"/>
              <a:buChar char="q"/>
            </a:pPr>
            <a:r>
              <a:rPr lang="en-GB" sz="3000" dirty="0"/>
              <a:t>In spite of its advantages, TAM has rarely been used in evaluating LMS within Saudi Arabia.</a:t>
            </a:r>
            <a:endParaRPr lang="en-US" sz="3000" dirty="0"/>
          </a:p>
        </p:txBody>
      </p:sp>
      <p:sp>
        <p:nvSpPr>
          <p:cNvPr id="92" name="Rectangle 91"/>
          <p:cNvSpPr/>
          <p:nvPr/>
        </p:nvSpPr>
        <p:spPr>
          <a:xfrm>
            <a:off x="7399257" y="30155468"/>
            <a:ext cx="749611" cy="1410869"/>
          </a:xfrm>
          <a:prstGeom prst="rect">
            <a:avLst/>
          </a:prstGeom>
          <a:solidFill>
            <a:srgbClr val="F4DB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9" dirty="0"/>
          </a:p>
        </p:txBody>
      </p:sp>
      <p:pic>
        <p:nvPicPr>
          <p:cNvPr id="32" name="Picture 31"/>
          <p:cNvPicPr>
            <a:picLocks noChangeAspect="1"/>
          </p:cNvPicPr>
          <p:nvPr/>
        </p:nvPicPr>
        <p:blipFill rotWithShape="1"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1000" b="95600" l="10000" r="90000">
                        <a14:foregroundMark x1="44000" y1="13200" x2="50800" y2="202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7545" t="3712" r="22161" b="3378"/>
          <a:stretch/>
        </p:blipFill>
        <p:spPr>
          <a:xfrm>
            <a:off x="7436766" y="30492808"/>
            <a:ext cx="698022" cy="1075636"/>
          </a:xfrm>
          <a:prstGeom prst="rect">
            <a:avLst/>
          </a:prstGeom>
        </p:spPr>
      </p:pic>
      <p:sp>
        <p:nvSpPr>
          <p:cNvPr id="93" name="Rectangle 92"/>
          <p:cNvSpPr/>
          <p:nvPr/>
        </p:nvSpPr>
        <p:spPr>
          <a:xfrm>
            <a:off x="7409522" y="29534917"/>
            <a:ext cx="710452" cy="6460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1799" dirty="0"/>
              <a:t>8.361</a:t>
            </a:r>
          </a:p>
          <a:p>
            <a:pPr algn="ctr"/>
            <a:r>
              <a:rPr lang="en-GB" sz="1799" dirty="0"/>
              <a:t>Staff</a:t>
            </a:r>
            <a:endParaRPr lang="en-US" sz="1799" dirty="0"/>
          </a:p>
        </p:txBody>
      </p:sp>
      <p:sp>
        <p:nvSpPr>
          <p:cNvPr id="33" name="Rectangle 32"/>
          <p:cNvSpPr/>
          <p:nvPr/>
        </p:nvSpPr>
        <p:spPr>
          <a:xfrm>
            <a:off x="458739" y="17060079"/>
            <a:ext cx="8151807" cy="646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599" b="1" dirty="0">
                <a:latin typeface="Cambria" panose="02040503050406030204" pitchFamily="18" charset="0"/>
              </a:rPr>
              <a:t>Learning Management Systems (LMS)</a:t>
            </a:r>
          </a:p>
        </p:txBody>
      </p:sp>
      <p:pic>
        <p:nvPicPr>
          <p:cNvPr id="37" name="Picture 36"/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6058" y="26403528"/>
            <a:ext cx="1786860" cy="1786860"/>
          </a:xfrm>
          <a:prstGeom prst="rect">
            <a:avLst/>
          </a:prstGeom>
        </p:spPr>
      </p:pic>
      <p:sp>
        <p:nvSpPr>
          <p:cNvPr id="38" name="Rounded Rectangular Callout 37"/>
          <p:cNvSpPr/>
          <p:nvPr/>
        </p:nvSpPr>
        <p:spPr>
          <a:xfrm>
            <a:off x="712775" y="27811085"/>
            <a:ext cx="1468124" cy="502818"/>
          </a:xfrm>
          <a:prstGeom prst="wedgeRoundRectCallout">
            <a:avLst>
              <a:gd name="adj1" fmla="val 113736"/>
              <a:gd name="adj2" fmla="val -167723"/>
              <a:gd name="adj3" fmla="val 16667"/>
            </a:avLst>
          </a:prstGeom>
          <a:solidFill>
            <a:srgbClr val="F49F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99" dirty="0"/>
              <a:t>Saudi Arabia</a:t>
            </a:r>
          </a:p>
        </p:txBody>
      </p:sp>
      <p:sp>
        <p:nvSpPr>
          <p:cNvPr id="41" name="Oval 40"/>
          <p:cNvSpPr/>
          <p:nvPr/>
        </p:nvSpPr>
        <p:spPr>
          <a:xfrm>
            <a:off x="2084887" y="18506057"/>
            <a:ext cx="5375235" cy="5375235"/>
          </a:xfrm>
          <a:prstGeom prst="ellipse">
            <a:avLst/>
          </a:prstGeom>
          <a:noFill/>
          <a:ln w="38100">
            <a:solidFill>
              <a:srgbClr val="D2E484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9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1521" b="98764" l="9812" r="96237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471961" y="22535013"/>
            <a:ext cx="584080" cy="825876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4194" y="20787718"/>
            <a:ext cx="1189963" cy="1189963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9956" y="20732735"/>
            <a:ext cx="948782" cy="1168229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1444" y="18039986"/>
            <a:ext cx="1252941" cy="1052892"/>
          </a:xfrm>
          <a:prstGeom prst="rect">
            <a:avLst/>
          </a:prstGeom>
        </p:spPr>
      </p:pic>
      <p:grpSp>
        <p:nvGrpSpPr>
          <p:cNvPr id="96" name="Group 95"/>
          <p:cNvGrpSpPr/>
          <p:nvPr/>
        </p:nvGrpSpPr>
        <p:grpSpPr>
          <a:xfrm>
            <a:off x="3258119" y="20215974"/>
            <a:ext cx="3040813" cy="1714258"/>
            <a:chOff x="5876029" y="7370793"/>
            <a:chExt cx="7620000" cy="4295775"/>
          </a:xfrm>
        </p:grpSpPr>
        <p:pic>
          <p:nvPicPr>
            <p:cNvPr id="58" name="Picture 57"/>
            <p:cNvPicPr>
              <a:picLocks noChangeAspect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76029" y="7370793"/>
              <a:ext cx="7620000" cy="4295775"/>
            </a:xfrm>
            <a:prstGeom prst="rect">
              <a:avLst/>
            </a:prstGeom>
          </p:spPr>
        </p:pic>
        <p:pic>
          <p:nvPicPr>
            <p:cNvPr id="95" name="Picture 94"/>
            <p:cNvPicPr>
              <a:picLocks noChangeAspect="1"/>
            </p:cNvPicPr>
            <p:nvPr/>
          </p:nvPicPr>
          <p:blipFill rotWithShape="1">
            <a:blip r:embed="rId1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006" b="21546"/>
            <a:stretch/>
          </p:blipFill>
          <p:spPr>
            <a:xfrm>
              <a:off x="7056790" y="7692516"/>
              <a:ext cx="5229787" cy="3583487"/>
            </a:xfrm>
            <a:prstGeom prst="rect">
              <a:avLst/>
            </a:prstGeom>
          </p:spPr>
        </p:pic>
      </p:grpSp>
      <p:pic>
        <p:nvPicPr>
          <p:cNvPr id="97" name="Picture 96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0730" y="22688077"/>
            <a:ext cx="761551" cy="544509"/>
          </a:xfrm>
          <a:prstGeom prst="rect">
            <a:avLst/>
          </a:prstGeom>
        </p:spPr>
      </p:pic>
      <p:pic>
        <p:nvPicPr>
          <p:cNvPr id="100" name="Picture 99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16" t="11728" r="14528" b="14045"/>
          <a:stretch/>
        </p:blipFill>
        <p:spPr>
          <a:xfrm>
            <a:off x="2218242" y="19115503"/>
            <a:ext cx="1005648" cy="793478"/>
          </a:xfrm>
          <a:prstGeom prst="rect">
            <a:avLst/>
          </a:prstGeom>
        </p:spPr>
      </p:pic>
      <p:pic>
        <p:nvPicPr>
          <p:cNvPr id="101" name="Picture 100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0457" y="19282030"/>
            <a:ext cx="760784" cy="608627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0794" y="22964652"/>
            <a:ext cx="1359357" cy="1221451"/>
          </a:xfrm>
          <a:prstGeom prst="rect">
            <a:avLst/>
          </a:prstGeom>
        </p:spPr>
      </p:pic>
      <p:sp>
        <p:nvSpPr>
          <p:cNvPr id="86" name="Rectangle 85"/>
          <p:cNvSpPr/>
          <p:nvPr/>
        </p:nvSpPr>
        <p:spPr>
          <a:xfrm>
            <a:off x="458739" y="10546449"/>
            <a:ext cx="8151807" cy="646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599" b="1" dirty="0">
                <a:latin typeface="Cambria" panose="02040503050406030204" pitchFamily="18" charset="0"/>
              </a:rPr>
              <a:t>Research Motivation</a:t>
            </a:r>
          </a:p>
        </p:txBody>
      </p:sp>
      <p:sp>
        <p:nvSpPr>
          <p:cNvPr id="98" name="Rectangle 97"/>
          <p:cNvSpPr/>
          <p:nvPr/>
        </p:nvSpPr>
        <p:spPr>
          <a:xfrm>
            <a:off x="458739" y="25059800"/>
            <a:ext cx="7867113" cy="646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599" b="1" dirty="0">
                <a:latin typeface="Cambria" panose="02040503050406030204" pitchFamily="18" charset="0"/>
              </a:rPr>
              <a:t>King </a:t>
            </a:r>
            <a:r>
              <a:rPr lang="en-US" sz="3599" b="1" dirty="0" err="1">
                <a:latin typeface="Cambria" panose="02040503050406030204" pitchFamily="18" charset="0"/>
              </a:rPr>
              <a:t>Abdulaziz</a:t>
            </a:r>
            <a:r>
              <a:rPr lang="en-US" sz="3599" b="1" dirty="0">
                <a:latin typeface="Cambria" panose="02040503050406030204" pitchFamily="18" charset="0"/>
              </a:rPr>
              <a:t> University (KAU)</a:t>
            </a:r>
          </a:p>
        </p:txBody>
      </p:sp>
      <p:sp>
        <p:nvSpPr>
          <p:cNvPr id="99" name="Rectangle 98"/>
          <p:cNvSpPr/>
          <p:nvPr/>
        </p:nvSpPr>
        <p:spPr>
          <a:xfrm>
            <a:off x="5450151" y="26534076"/>
            <a:ext cx="277425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dirty="0"/>
              <a:t>To adopt online learning in Saudi universities</a:t>
            </a:r>
          </a:p>
        </p:txBody>
      </p:sp>
      <p:sp>
        <p:nvSpPr>
          <p:cNvPr id="103" name="Round Diagonal Corner Rectangle 102"/>
          <p:cNvSpPr/>
          <p:nvPr/>
        </p:nvSpPr>
        <p:spPr>
          <a:xfrm rot="10800000">
            <a:off x="274110" y="31834797"/>
            <a:ext cx="9407872" cy="10676782"/>
          </a:xfrm>
          <a:prstGeom prst="round2DiagRect">
            <a:avLst>
              <a:gd name="adj1" fmla="val 8003"/>
              <a:gd name="adj2" fmla="val 0"/>
            </a:avLst>
          </a:prstGeom>
          <a:solidFill>
            <a:srgbClr val="BDD7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599" b="1" dirty="0">
              <a:latin typeface="Cambria" panose="02040503050406030204" pitchFamily="18" charset="0"/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458739" y="32140041"/>
            <a:ext cx="7867113" cy="646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599" b="1" dirty="0">
                <a:latin typeface="Cambria" panose="02040503050406030204" pitchFamily="18" charset="0"/>
              </a:rPr>
              <a:t>Technology Acceptance Model (TAM)</a:t>
            </a:r>
          </a:p>
        </p:txBody>
      </p:sp>
      <p:sp>
        <p:nvSpPr>
          <p:cNvPr id="117" name="Rectangle 116"/>
          <p:cNvSpPr/>
          <p:nvPr/>
        </p:nvSpPr>
        <p:spPr>
          <a:xfrm>
            <a:off x="10619542" y="3569186"/>
            <a:ext cx="8151807" cy="646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599" b="1" dirty="0">
                <a:latin typeface="Cambria" panose="02040503050406030204" pitchFamily="18" charset="0"/>
              </a:rPr>
              <a:t>Methodology</a:t>
            </a:r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33046" y="8730421"/>
            <a:ext cx="943545" cy="943545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93373" y="4449951"/>
            <a:ext cx="1719579" cy="1719579"/>
          </a:xfrm>
          <a:prstGeom prst="rect">
            <a:avLst/>
          </a:prstGeom>
        </p:spPr>
      </p:pic>
      <p:sp>
        <p:nvSpPr>
          <p:cNvPr id="119" name="Rectangle 118"/>
          <p:cNvSpPr/>
          <p:nvPr/>
        </p:nvSpPr>
        <p:spPr>
          <a:xfrm>
            <a:off x="10691693" y="6349889"/>
            <a:ext cx="301725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000" dirty="0"/>
              <a:t>Questionnaires were distributed.</a:t>
            </a:r>
          </a:p>
        </p:txBody>
      </p:sp>
      <p:sp>
        <p:nvSpPr>
          <p:cNvPr id="122" name="Round Diagonal Corner Rectangle 121"/>
          <p:cNvSpPr/>
          <p:nvPr/>
        </p:nvSpPr>
        <p:spPr>
          <a:xfrm flipV="1">
            <a:off x="9938800" y="38598860"/>
            <a:ext cx="10239885" cy="3884936"/>
          </a:xfrm>
          <a:prstGeom prst="round2DiagRect">
            <a:avLst>
              <a:gd name="adj1" fmla="val 11181"/>
              <a:gd name="adj2" fmla="val 0"/>
            </a:avLst>
          </a:prstGeom>
          <a:noFill/>
          <a:ln w="38100">
            <a:solidFill>
              <a:srgbClr val="F4DB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3599" b="1" dirty="0">
              <a:solidFill>
                <a:sysClr val="windowText" lastClr="000000"/>
              </a:solidFill>
              <a:latin typeface="Cambria" panose="02040503050406030204" pitchFamily="18" charset="0"/>
            </a:endParaRPr>
          </a:p>
        </p:txBody>
      </p:sp>
      <p:sp>
        <p:nvSpPr>
          <p:cNvPr id="123" name="Rectangle 122"/>
          <p:cNvSpPr/>
          <p:nvPr/>
        </p:nvSpPr>
        <p:spPr>
          <a:xfrm>
            <a:off x="10184376" y="38748008"/>
            <a:ext cx="7867113" cy="646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599" b="1" dirty="0">
                <a:solidFill>
                  <a:sysClr val="windowText" lastClr="000000"/>
                </a:solidFill>
                <a:latin typeface="Cambria" panose="02040503050406030204" pitchFamily="18" charset="0"/>
              </a:rPr>
              <a:t>Acknowledgement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0297465" y="39463566"/>
            <a:ext cx="959439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dirty="0"/>
              <a:t>The authors would like to thank King </a:t>
            </a:r>
            <a:r>
              <a:rPr lang="en-US" sz="3000" dirty="0" err="1"/>
              <a:t>Abdualziz</a:t>
            </a:r>
            <a:r>
              <a:rPr lang="en-US" sz="3000" dirty="0"/>
              <a:t> University and the Saudi Arabian Ministry of Education for facilitating data collection and for the financial support of the study. Great gratitude is expressed for Mr. Ahmed Al-</a:t>
            </a:r>
            <a:r>
              <a:rPr lang="en-US" sz="3000" dirty="0" err="1"/>
              <a:t>Shehri</a:t>
            </a:r>
            <a:r>
              <a:rPr lang="en-US" sz="3000" dirty="0"/>
              <a:t>, PhD student at Edinburgh Napier University, for his assistance in the Arabic translation of the survey.</a:t>
            </a:r>
          </a:p>
        </p:txBody>
      </p:sp>
      <p:sp>
        <p:nvSpPr>
          <p:cNvPr id="133" name="Right Arrow 132"/>
          <p:cNvSpPr/>
          <p:nvPr/>
        </p:nvSpPr>
        <p:spPr>
          <a:xfrm>
            <a:off x="14288157" y="5448114"/>
            <a:ext cx="978958" cy="933540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6" name="Picture 135"/>
          <p:cNvPicPr>
            <a:picLocks noChangeAspect="1"/>
          </p:cNvPicPr>
          <p:nvPr/>
        </p:nvPicPr>
        <p:blipFill rotWithShape="1"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413" b="24025"/>
          <a:stretch/>
        </p:blipFill>
        <p:spPr>
          <a:xfrm>
            <a:off x="16345633" y="4831806"/>
            <a:ext cx="2660650" cy="1371898"/>
          </a:xfrm>
          <a:prstGeom prst="rect">
            <a:avLst/>
          </a:prstGeom>
        </p:spPr>
      </p:pic>
      <p:sp>
        <p:nvSpPr>
          <p:cNvPr id="137" name="Rectangle 136"/>
          <p:cNvSpPr/>
          <p:nvPr/>
        </p:nvSpPr>
        <p:spPr>
          <a:xfrm>
            <a:off x="15499634" y="6349122"/>
            <a:ext cx="437119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000" dirty="0"/>
              <a:t>All participants were students at KAU. </a:t>
            </a:r>
          </a:p>
        </p:txBody>
      </p:sp>
      <p:sp>
        <p:nvSpPr>
          <p:cNvPr id="140" name="Rectangle 139"/>
          <p:cNvSpPr/>
          <p:nvPr/>
        </p:nvSpPr>
        <p:spPr>
          <a:xfrm>
            <a:off x="16100258" y="9881820"/>
            <a:ext cx="305781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000" dirty="0"/>
              <a:t>150 responses were received </a:t>
            </a:r>
          </a:p>
        </p:txBody>
      </p:sp>
      <p:pic>
        <p:nvPicPr>
          <p:cNvPr id="141" name="Picture 140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96426" y="9110691"/>
            <a:ext cx="918612" cy="656805"/>
          </a:xfrm>
          <a:prstGeom prst="rect">
            <a:avLst/>
          </a:prstGeom>
        </p:spPr>
      </p:pic>
      <p:sp>
        <p:nvSpPr>
          <p:cNvPr id="143" name="Right Arrow 142"/>
          <p:cNvSpPr/>
          <p:nvPr/>
        </p:nvSpPr>
        <p:spPr>
          <a:xfrm rot="10800000">
            <a:off x="14396280" y="9506235"/>
            <a:ext cx="978958" cy="933540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Rectangle 143"/>
          <p:cNvSpPr/>
          <p:nvPr/>
        </p:nvSpPr>
        <p:spPr>
          <a:xfrm>
            <a:off x="10205877" y="9881820"/>
            <a:ext cx="399094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000" dirty="0"/>
              <a:t>142 responses were analysed using SPSS 20</a:t>
            </a:r>
          </a:p>
        </p:txBody>
      </p:sp>
      <p:sp>
        <p:nvSpPr>
          <p:cNvPr id="145" name="Round Diagonal Corner Rectangle 144"/>
          <p:cNvSpPr/>
          <p:nvPr/>
        </p:nvSpPr>
        <p:spPr>
          <a:xfrm>
            <a:off x="9938801" y="11620539"/>
            <a:ext cx="19995768" cy="26690835"/>
          </a:xfrm>
          <a:prstGeom prst="round2DiagRect">
            <a:avLst>
              <a:gd name="adj1" fmla="val 4322"/>
              <a:gd name="adj2" fmla="val 0"/>
            </a:avLst>
          </a:prstGeom>
          <a:noFill/>
          <a:ln w="57150">
            <a:solidFill>
              <a:srgbClr val="DD214E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t"/>
          <a:lstStyle/>
          <a:p>
            <a:r>
              <a:rPr lang="en-US" sz="3599" b="1" dirty="0">
                <a:solidFill>
                  <a:schemeClr val="tx1"/>
                </a:solidFill>
                <a:latin typeface="Cambria" panose="02040503050406030204" pitchFamily="18" charset="0"/>
              </a:rPr>
              <a:t>	Findings</a:t>
            </a:r>
          </a:p>
        </p:txBody>
      </p:sp>
      <p:graphicFrame>
        <p:nvGraphicFramePr>
          <p:cNvPr id="83" name="Chart 82"/>
          <p:cNvGraphicFramePr/>
          <p:nvPr>
            <p:extLst>
              <p:ext uri="{D42A27DB-BD31-4B8C-83A1-F6EECF244321}">
                <p14:modId xmlns:p14="http://schemas.microsoft.com/office/powerpoint/2010/main" val="1551641853"/>
              </p:ext>
            </p:extLst>
          </p:nvPr>
        </p:nvGraphicFramePr>
        <p:xfrm>
          <a:off x="11910878" y="13348209"/>
          <a:ext cx="4969707" cy="37796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5"/>
          </a:graphicData>
        </a:graphic>
      </p:graphicFrame>
      <p:graphicFrame>
        <p:nvGraphicFramePr>
          <p:cNvPr id="84" name="Chart 83"/>
          <p:cNvGraphicFramePr/>
          <p:nvPr>
            <p:extLst>
              <p:ext uri="{D42A27DB-BD31-4B8C-83A1-F6EECF244321}">
                <p14:modId xmlns:p14="http://schemas.microsoft.com/office/powerpoint/2010/main" val="1713015053"/>
              </p:ext>
            </p:extLst>
          </p:nvPr>
        </p:nvGraphicFramePr>
        <p:xfrm>
          <a:off x="17299142" y="13332949"/>
          <a:ext cx="5532395" cy="37964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6"/>
          </a:graphicData>
        </a:graphic>
      </p:graphicFrame>
      <p:graphicFrame>
        <p:nvGraphicFramePr>
          <p:cNvPr id="85" name="Chart 84"/>
          <p:cNvGraphicFramePr/>
          <p:nvPr>
            <p:extLst>
              <p:ext uri="{D42A27DB-BD31-4B8C-83A1-F6EECF244321}">
                <p14:modId xmlns:p14="http://schemas.microsoft.com/office/powerpoint/2010/main" val="2894740882"/>
              </p:ext>
            </p:extLst>
          </p:nvPr>
        </p:nvGraphicFramePr>
        <p:xfrm>
          <a:off x="11909604" y="17611814"/>
          <a:ext cx="4971115" cy="37358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7"/>
          </a:graphicData>
        </a:graphic>
      </p:graphicFrame>
      <p:graphicFrame>
        <p:nvGraphicFramePr>
          <p:cNvPr id="88" name="Chart 87"/>
          <p:cNvGraphicFramePr/>
          <p:nvPr>
            <p:extLst>
              <p:ext uri="{D42A27DB-BD31-4B8C-83A1-F6EECF244321}">
                <p14:modId xmlns:p14="http://schemas.microsoft.com/office/powerpoint/2010/main" val="2848580633"/>
              </p:ext>
            </p:extLst>
          </p:nvPr>
        </p:nvGraphicFramePr>
        <p:xfrm>
          <a:off x="17299142" y="17580384"/>
          <a:ext cx="5532394" cy="37567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8"/>
          </a:graphicData>
        </a:graphic>
      </p:graphicFrame>
      <p:sp>
        <p:nvSpPr>
          <p:cNvPr id="139" name="Rectangle 138"/>
          <p:cNvSpPr/>
          <p:nvPr/>
        </p:nvSpPr>
        <p:spPr>
          <a:xfrm rot="16200000">
            <a:off x="8226487" y="15951288"/>
            <a:ext cx="5840797" cy="646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3599" b="1" dirty="0">
                <a:latin typeface="Cambria" panose="02040503050406030204" pitchFamily="18" charset="0"/>
              </a:rPr>
              <a:t>Demographic Information</a:t>
            </a:r>
          </a:p>
        </p:txBody>
      </p:sp>
      <p:sp>
        <p:nvSpPr>
          <p:cNvPr id="142" name="Round Diagonal Corner Rectangle 141"/>
          <p:cNvSpPr/>
          <p:nvPr/>
        </p:nvSpPr>
        <p:spPr>
          <a:xfrm rot="16200000" flipV="1">
            <a:off x="13006214" y="19555915"/>
            <a:ext cx="4343781" cy="9235440"/>
          </a:xfrm>
          <a:prstGeom prst="round2DiagRect">
            <a:avLst>
              <a:gd name="adj1" fmla="val 6300"/>
              <a:gd name="adj2" fmla="val 0"/>
            </a:avLst>
          </a:prstGeom>
          <a:solidFill>
            <a:srgbClr val="BDD74D"/>
          </a:solidFill>
          <a:ln w="5715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t"/>
          <a:lstStyle/>
          <a:p>
            <a:endParaRPr lang="en-US" sz="3599" b="1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146" name="Rectangle 145"/>
          <p:cNvSpPr/>
          <p:nvPr/>
        </p:nvSpPr>
        <p:spPr>
          <a:xfrm rot="16200000">
            <a:off x="12192373" y="24966924"/>
            <a:ext cx="1828905" cy="457200"/>
          </a:xfrm>
          <a:prstGeom prst="rect">
            <a:avLst/>
          </a:prstGeom>
          <a:solidFill>
            <a:srgbClr val="DD21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Low Reliability</a:t>
            </a:r>
          </a:p>
        </p:txBody>
      </p:sp>
      <p:sp>
        <p:nvSpPr>
          <p:cNvPr id="147" name="Rectangle 146"/>
          <p:cNvSpPr/>
          <p:nvPr/>
        </p:nvSpPr>
        <p:spPr>
          <a:xfrm rot="16200000">
            <a:off x="12440682" y="23354242"/>
            <a:ext cx="1332287" cy="457201"/>
          </a:xfrm>
          <a:prstGeom prst="rect">
            <a:avLst/>
          </a:prstGeom>
          <a:solidFill>
            <a:srgbClr val="6B6B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High</a:t>
            </a:r>
          </a:p>
        </p:txBody>
      </p:sp>
      <p:sp>
        <p:nvSpPr>
          <p:cNvPr id="148" name="Rectangle 147"/>
          <p:cNvSpPr/>
          <p:nvPr/>
        </p:nvSpPr>
        <p:spPr>
          <a:xfrm>
            <a:off x="13331904" y="22736840"/>
            <a:ext cx="55604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/>
              <a:t>1.0</a:t>
            </a:r>
          </a:p>
        </p:txBody>
      </p:sp>
      <p:sp>
        <p:nvSpPr>
          <p:cNvPr id="149" name="Rectangle 148"/>
          <p:cNvSpPr/>
          <p:nvPr/>
        </p:nvSpPr>
        <p:spPr>
          <a:xfrm>
            <a:off x="13344077" y="24078588"/>
            <a:ext cx="5655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/>
              <a:t>0.7</a:t>
            </a:r>
          </a:p>
        </p:txBody>
      </p:sp>
      <p:sp>
        <p:nvSpPr>
          <p:cNvPr id="150" name="Rectangle 149"/>
          <p:cNvSpPr/>
          <p:nvPr/>
        </p:nvSpPr>
        <p:spPr>
          <a:xfrm>
            <a:off x="13334007" y="25912702"/>
            <a:ext cx="36508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/>
              <a:t>0</a:t>
            </a:r>
          </a:p>
        </p:txBody>
      </p:sp>
      <p:sp>
        <p:nvSpPr>
          <p:cNvPr id="151" name="Rounded Rectangular Callout 150"/>
          <p:cNvSpPr/>
          <p:nvPr/>
        </p:nvSpPr>
        <p:spPr>
          <a:xfrm>
            <a:off x="11100869" y="24180376"/>
            <a:ext cx="1364805" cy="1015148"/>
          </a:xfrm>
          <a:prstGeom prst="wedgeRoundRectCallout">
            <a:avLst>
              <a:gd name="adj1" fmla="val 74191"/>
              <a:gd name="adj2" fmla="val -147961"/>
              <a:gd name="adj3" fmla="val 16667"/>
            </a:avLst>
          </a:prstGeom>
          <a:solidFill>
            <a:srgbClr val="F49F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24 items,</a:t>
            </a:r>
          </a:p>
          <a:p>
            <a:pPr algn="ctr"/>
            <a:r>
              <a:rPr lang="el-GR" sz="2000" b="1" dirty="0"/>
              <a:t>α</a:t>
            </a:r>
            <a:r>
              <a:rPr lang="en-US" sz="2000" b="1" dirty="0"/>
              <a:t> = 0.957</a:t>
            </a:r>
          </a:p>
        </p:txBody>
      </p:sp>
      <p:sp>
        <p:nvSpPr>
          <p:cNvPr id="152" name="Round Diagonal Corner Rectangle 151"/>
          <p:cNvSpPr/>
          <p:nvPr/>
        </p:nvSpPr>
        <p:spPr>
          <a:xfrm rot="5400000">
            <a:off x="9738792" y="27405402"/>
            <a:ext cx="10978092" cy="9235440"/>
          </a:xfrm>
          <a:prstGeom prst="round2DiagRect">
            <a:avLst>
              <a:gd name="adj1" fmla="val 6300"/>
              <a:gd name="adj2" fmla="val 0"/>
            </a:avLst>
          </a:prstGeom>
          <a:noFill/>
          <a:ln w="57150">
            <a:solidFill>
              <a:srgbClr val="F4DB8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t"/>
          <a:lstStyle/>
          <a:p>
            <a:endParaRPr lang="en-US" sz="3599" b="1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153" name="Round Diagonal Corner Rectangle 152"/>
          <p:cNvSpPr/>
          <p:nvPr/>
        </p:nvSpPr>
        <p:spPr>
          <a:xfrm rot="5400000">
            <a:off x="20262388" y="21783577"/>
            <a:ext cx="8799096" cy="9235440"/>
          </a:xfrm>
          <a:prstGeom prst="round2DiagRect">
            <a:avLst>
              <a:gd name="adj1" fmla="val 6300"/>
              <a:gd name="adj2" fmla="val 0"/>
            </a:avLst>
          </a:prstGeom>
          <a:noFill/>
          <a:ln w="57150">
            <a:solidFill>
              <a:srgbClr val="BDD74D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t"/>
          <a:lstStyle/>
          <a:p>
            <a:endParaRPr lang="en-US" sz="3599" b="1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154" name="Rectangle 153"/>
          <p:cNvSpPr/>
          <p:nvPr/>
        </p:nvSpPr>
        <p:spPr>
          <a:xfrm>
            <a:off x="13716007" y="22199986"/>
            <a:ext cx="5840797" cy="646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3599" b="1" dirty="0">
                <a:latin typeface="Cambria" panose="02040503050406030204" pitchFamily="18" charset="0"/>
              </a:rPr>
              <a:t>Instruments’ Reliability</a:t>
            </a:r>
          </a:p>
        </p:txBody>
      </p:sp>
      <p:sp>
        <p:nvSpPr>
          <p:cNvPr id="155" name="Rectangle 154"/>
          <p:cNvSpPr/>
          <p:nvPr/>
        </p:nvSpPr>
        <p:spPr>
          <a:xfrm>
            <a:off x="20238840" y="22199986"/>
            <a:ext cx="7605588" cy="646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599" b="1" dirty="0">
                <a:latin typeface="Cambria" panose="02040503050406030204" pitchFamily="18" charset="0"/>
              </a:rPr>
              <a:t>Correlation between Constructs</a:t>
            </a:r>
          </a:p>
        </p:txBody>
      </p:sp>
      <p:sp>
        <p:nvSpPr>
          <p:cNvPr id="160" name="Rectangle 159"/>
          <p:cNvSpPr/>
          <p:nvPr/>
        </p:nvSpPr>
        <p:spPr>
          <a:xfrm>
            <a:off x="4079582" y="26345525"/>
            <a:ext cx="242644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sz="8000" dirty="0">
                <a:solidFill>
                  <a:srgbClr val="F49F1E"/>
                </a:solidFill>
                <a:latin typeface="Cambria" panose="02040503050406030204" pitchFamily="18" charset="0"/>
              </a:rPr>
              <a:t>1</a:t>
            </a:r>
            <a:r>
              <a:rPr lang="en-GB" sz="8000" baseline="30000" dirty="0">
                <a:solidFill>
                  <a:srgbClr val="F49F1E"/>
                </a:solidFill>
                <a:latin typeface="Cambria" panose="02040503050406030204" pitchFamily="18" charset="0"/>
              </a:rPr>
              <a:t>st</a:t>
            </a:r>
            <a:endParaRPr lang="en-US" sz="8000" dirty="0">
              <a:solidFill>
                <a:srgbClr val="F49F1E"/>
              </a:solidFill>
              <a:latin typeface="Cambria" panose="02040503050406030204" pitchFamily="18" charset="0"/>
            </a:endParaRPr>
          </a:p>
        </p:txBody>
      </p:sp>
      <p:sp>
        <p:nvSpPr>
          <p:cNvPr id="162" name="Round Diagonal Corner Rectangle 161"/>
          <p:cNvSpPr/>
          <p:nvPr/>
        </p:nvSpPr>
        <p:spPr>
          <a:xfrm rot="5400000">
            <a:off x="5234221" y="25200204"/>
            <a:ext cx="1857408" cy="4122963"/>
          </a:xfrm>
          <a:prstGeom prst="round2DiagRect">
            <a:avLst>
              <a:gd name="adj1" fmla="val 19391"/>
              <a:gd name="adj2" fmla="val 0"/>
            </a:avLst>
          </a:prstGeom>
          <a:noFill/>
          <a:ln w="57150">
            <a:solidFill>
              <a:srgbClr val="BDD74D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t"/>
          <a:lstStyle/>
          <a:p>
            <a:endParaRPr lang="en-US" sz="3599" b="1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165" name="Rectangle 164"/>
          <p:cNvSpPr/>
          <p:nvPr/>
        </p:nvSpPr>
        <p:spPr>
          <a:xfrm>
            <a:off x="20453323" y="26414081"/>
            <a:ext cx="8499983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3000" dirty="0"/>
              <a:t>** Correlation is significant at the 0.01 level (2-tailed)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3000" dirty="0"/>
              <a:t>The correlations were examined using the Spearman rank correlation test</a:t>
            </a:r>
            <a:r>
              <a:rPr lang="en-GB" sz="3000" dirty="0"/>
              <a:t>.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3000" dirty="0"/>
              <a:t>BIU is strongly associated with PU and ATU.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3000" dirty="0"/>
              <a:t>There is a moderate correlation between PEOU and PU, ATU, BIU and AU.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3000" dirty="0"/>
              <a:t>AU is moderately associated with PU, ATU and BIU.</a:t>
            </a:r>
          </a:p>
        </p:txBody>
      </p:sp>
      <p:sp>
        <p:nvSpPr>
          <p:cNvPr id="166" name="Rectangle 165"/>
          <p:cNvSpPr/>
          <p:nvPr/>
        </p:nvSpPr>
        <p:spPr>
          <a:xfrm>
            <a:off x="13619751" y="36747340"/>
            <a:ext cx="5840797" cy="646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3599" b="1" dirty="0">
                <a:latin typeface="Cambria" panose="02040503050406030204" pitchFamily="18" charset="0"/>
              </a:rPr>
              <a:t>Hypotheses Testing</a:t>
            </a:r>
          </a:p>
        </p:txBody>
      </p:sp>
      <p:sp>
        <p:nvSpPr>
          <p:cNvPr id="167" name="Rectangle 166"/>
          <p:cNvSpPr/>
          <p:nvPr/>
        </p:nvSpPr>
        <p:spPr>
          <a:xfrm>
            <a:off x="20386008" y="36747340"/>
            <a:ext cx="7641930" cy="646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599" b="1" dirty="0">
                <a:latin typeface="Cambria" panose="02040503050406030204" pitchFamily="18" charset="0"/>
              </a:rPr>
              <a:t>Results Model</a:t>
            </a:r>
          </a:p>
        </p:txBody>
      </p:sp>
      <p:sp>
        <p:nvSpPr>
          <p:cNvPr id="106" name="Rectangle 105"/>
          <p:cNvSpPr/>
          <p:nvPr/>
        </p:nvSpPr>
        <p:spPr>
          <a:xfrm>
            <a:off x="857946" y="34382430"/>
            <a:ext cx="8346347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063" indent="-457063" algn="just">
              <a:buFont typeface="Wingdings" panose="05000000000000000000" pitchFamily="2" charset="2"/>
              <a:buChar char="q"/>
            </a:pPr>
            <a:r>
              <a:rPr lang="en-US" sz="3000" dirty="0"/>
              <a:t>TAM is one of the widely-used models in understanding the acceptance of technologies and has been employed in many empirical studies.</a:t>
            </a:r>
          </a:p>
          <a:p>
            <a:pPr marL="457063" indent="-457063" algn="just">
              <a:buFont typeface="Wingdings" panose="05000000000000000000" pitchFamily="2" charset="2"/>
              <a:buChar char="q"/>
            </a:pPr>
            <a:r>
              <a:rPr lang="en-US" sz="3000" dirty="0"/>
              <a:t>TAM provides users’ cognitive, affective and behavioral responses toward systems and technologies</a:t>
            </a:r>
            <a:endParaRPr lang="en-GB" sz="3000" dirty="0"/>
          </a:p>
        </p:txBody>
      </p:sp>
      <p:sp>
        <p:nvSpPr>
          <p:cNvPr id="173" name="Rectangle 172"/>
          <p:cNvSpPr/>
          <p:nvPr/>
        </p:nvSpPr>
        <p:spPr>
          <a:xfrm>
            <a:off x="7338099" y="40696549"/>
            <a:ext cx="1820935" cy="1378524"/>
          </a:xfrm>
          <a:prstGeom prst="rect">
            <a:avLst/>
          </a:prstGeom>
          <a:solidFill>
            <a:srgbClr val="DD21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</a:rPr>
              <a:t>Actual Use (AU)</a:t>
            </a:r>
          </a:p>
        </p:txBody>
      </p:sp>
      <p:sp>
        <p:nvSpPr>
          <p:cNvPr id="174" name="Rectangle 173"/>
          <p:cNvSpPr/>
          <p:nvPr/>
        </p:nvSpPr>
        <p:spPr>
          <a:xfrm>
            <a:off x="1121556" y="40735025"/>
            <a:ext cx="1819656" cy="1380744"/>
          </a:xfrm>
          <a:prstGeom prst="rect">
            <a:avLst/>
          </a:prstGeom>
          <a:solidFill>
            <a:srgbClr val="6B6B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/>
              <a:t>Attitude toward Use (ATU)</a:t>
            </a:r>
          </a:p>
        </p:txBody>
      </p:sp>
      <p:sp>
        <p:nvSpPr>
          <p:cNvPr id="175" name="Rectangle 174"/>
          <p:cNvSpPr/>
          <p:nvPr/>
        </p:nvSpPr>
        <p:spPr>
          <a:xfrm>
            <a:off x="4254853" y="40735025"/>
            <a:ext cx="1819656" cy="1380744"/>
          </a:xfrm>
          <a:prstGeom prst="rect">
            <a:avLst/>
          </a:prstGeom>
          <a:solidFill>
            <a:srgbClr val="F49F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/>
              <a:t>Behavioral Intention  (BIU)</a:t>
            </a:r>
          </a:p>
        </p:txBody>
      </p:sp>
      <p:sp>
        <p:nvSpPr>
          <p:cNvPr id="176" name="Rectangle 175"/>
          <p:cNvSpPr/>
          <p:nvPr/>
        </p:nvSpPr>
        <p:spPr>
          <a:xfrm>
            <a:off x="4199534" y="38023357"/>
            <a:ext cx="1920240" cy="1380744"/>
          </a:xfrm>
          <a:prstGeom prst="rect">
            <a:avLst/>
          </a:prstGeom>
          <a:solidFill>
            <a:srgbClr val="F4DB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</a:rPr>
              <a:t>Perceived Usefulness (PU)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330751" y="33072188"/>
            <a:ext cx="2835852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1" cap="none" spc="0" dirty="0">
                <a:ln w="12700">
                  <a:noFill/>
                  <a:prstDash val="solid"/>
                </a:ln>
                <a:solidFill>
                  <a:srgbClr val="DD214E"/>
                </a:solidFill>
                <a:effectLst/>
              </a:rPr>
              <a:t>1989</a:t>
            </a:r>
          </a:p>
        </p:txBody>
      </p:sp>
      <p:sp>
        <p:nvSpPr>
          <p:cNvPr id="185" name="Rectangle 184"/>
          <p:cNvSpPr/>
          <p:nvPr/>
        </p:nvSpPr>
        <p:spPr>
          <a:xfrm>
            <a:off x="4846832" y="33274201"/>
            <a:ext cx="4182008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5000" dirty="0"/>
              <a:t>Fred Davis</a:t>
            </a:r>
          </a:p>
        </p:txBody>
      </p:sp>
      <p:sp>
        <p:nvSpPr>
          <p:cNvPr id="161" name="Rectangle 160"/>
          <p:cNvSpPr/>
          <p:nvPr/>
        </p:nvSpPr>
        <p:spPr>
          <a:xfrm>
            <a:off x="1121556" y="38023357"/>
            <a:ext cx="2011680" cy="1380744"/>
          </a:xfrm>
          <a:prstGeom prst="rect">
            <a:avLst/>
          </a:prstGeom>
          <a:solidFill>
            <a:srgbClr val="F4DB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ysClr val="windowText" lastClr="000000"/>
                </a:solidFill>
              </a:rPr>
              <a:t>Perceived Ease of Use (PEOU)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3226035" y="38748008"/>
            <a:ext cx="843325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Arrow Connector 176"/>
          <p:cNvCxnSpPr/>
          <p:nvPr/>
        </p:nvCxnSpPr>
        <p:spPr>
          <a:xfrm>
            <a:off x="3169889" y="41435062"/>
            <a:ext cx="843325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Arrow Connector 180"/>
          <p:cNvCxnSpPr/>
          <p:nvPr/>
        </p:nvCxnSpPr>
        <p:spPr>
          <a:xfrm>
            <a:off x="6306122" y="41443084"/>
            <a:ext cx="843325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2031384" y="39680133"/>
            <a:ext cx="0" cy="745972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Arrow Connector 186"/>
          <p:cNvCxnSpPr/>
          <p:nvPr/>
        </p:nvCxnSpPr>
        <p:spPr>
          <a:xfrm>
            <a:off x="5151576" y="39672113"/>
            <a:ext cx="0" cy="745972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H="1">
            <a:off x="3223890" y="39680133"/>
            <a:ext cx="789324" cy="745972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0" name="Round Diagonal Corner Rectangle 189"/>
          <p:cNvSpPr/>
          <p:nvPr/>
        </p:nvSpPr>
        <p:spPr>
          <a:xfrm rot="5400000">
            <a:off x="2213777" y="27487085"/>
            <a:ext cx="2246684" cy="4958346"/>
          </a:xfrm>
          <a:prstGeom prst="round2DiagRect">
            <a:avLst>
              <a:gd name="adj1" fmla="val 19391"/>
              <a:gd name="adj2" fmla="val 0"/>
            </a:avLst>
          </a:prstGeom>
          <a:noFill/>
          <a:ln w="57150">
            <a:solidFill>
              <a:srgbClr val="BDD74D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t"/>
          <a:lstStyle/>
          <a:p>
            <a:endParaRPr lang="en-US" sz="3599" b="1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191" name="Rectangle 190"/>
          <p:cNvSpPr/>
          <p:nvPr/>
        </p:nvSpPr>
        <p:spPr>
          <a:xfrm>
            <a:off x="911271" y="28904241"/>
            <a:ext cx="242644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8000" dirty="0">
                <a:solidFill>
                  <a:srgbClr val="F49F1E"/>
                </a:solidFill>
                <a:latin typeface="Cambria" panose="02040503050406030204" pitchFamily="18" charset="0"/>
              </a:rPr>
              <a:t>23</a:t>
            </a:r>
            <a:r>
              <a:rPr lang="en-US" sz="8000" baseline="30000" dirty="0">
                <a:solidFill>
                  <a:srgbClr val="F49F1E"/>
                </a:solidFill>
                <a:latin typeface="Cambria" panose="02040503050406030204" pitchFamily="18" charset="0"/>
              </a:rPr>
              <a:t>rd</a:t>
            </a:r>
            <a:endParaRPr lang="en-US" sz="8000" dirty="0">
              <a:solidFill>
                <a:srgbClr val="F49F1E"/>
              </a:solidFill>
              <a:latin typeface="Cambria" panose="02040503050406030204" pitchFamily="18" charset="0"/>
            </a:endParaRPr>
          </a:p>
        </p:txBody>
      </p:sp>
      <p:sp>
        <p:nvSpPr>
          <p:cNvPr id="192" name="Rectangle 191"/>
          <p:cNvSpPr/>
          <p:nvPr/>
        </p:nvSpPr>
        <p:spPr>
          <a:xfrm>
            <a:off x="2941212" y="29046824"/>
            <a:ext cx="269532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dirty="0"/>
              <a:t>The top 50 universities under 50 years old</a:t>
            </a:r>
          </a:p>
        </p:txBody>
      </p:sp>
      <p:sp>
        <p:nvSpPr>
          <p:cNvPr id="193" name="Round Diagonal Corner Rectangle 192"/>
          <p:cNvSpPr/>
          <p:nvPr/>
        </p:nvSpPr>
        <p:spPr>
          <a:xfrm rot="16200000" flipV="1">
            <a:off x="21010122" y="2435629"/>
            <a:ext cx="8019557" cy="9829336"/>
          </a:xfrm>
          <a:prstGeom prst="round2DiagRect">
            <a:avLst>
              <a:gd name="adj1" fmla="val 9243"/>
              <a:gd name="adj2" fmla="val 0"/>
            </a:avLst>
          </a:prstGeom>
          <a:solidFill>
            <a:srgbClr val="F4DB81"/>
          </a:solidFill>
          <a:ln w="5715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t"/>
          <a:lstStyle/>
          <a:p>
            <a:endParaRPr lang="en-US" sz="3599" b="1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194" name="Right Arrow 193"/>
          <p:cNvSpPr/>
          <p:nvPr/>
        </p:nvSpPr>
        <p:spPr>
          <a:xfrm rot="5400000">
            <a:off x="17166253" y="7680208"/>
            <a:ext cx="978958" cy="933540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Rectangle 194"/>
          <p:cNvSpPr/>
          <p:nvPr/>
        </p:nvSpPr>
        <p:spPr>
          <a:xfrm>
            <a:off x="20509720" y="3569186"/>
            <a:ext cx="8151807" cy="646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599" b="1" dirty="0">
                <a:latin typeface="Cambria" panose="02040503050406030204" pitchFamily="18" charset="0"/>
              </a:rPr>
              <a:t>Proposed Model</a:t>
            </a:r>
          </a:p>
        </p:txBody>
      </p:sp>
      <p:sp>
        <p:nvSpPr>
          <p:cNvPr id="196" name="Rectangle 195"/>
          <p:cNvSpPr/>
          <p:nvPr/>
        </p:nvSpPr>
        <p:spPr>
          <a:xfrm>
            <a:off x="27533853" y="9110816"/>
            <a:ext cx="2011680" cy="1378524"/>
          </a:xfrm>
          <a:prstGeom prst="rect">
            <a:avLst/>
          </a:prstGeom>
          <a:solidFill>
            <a:srgbClr val="DD21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</a:rPr>
              <a:t>Actual Use (AU)</a:t>
            </a:r>
          </a:p>
        </p:txBody>
      </p:sp>
      <p:sp>
        <p:nvSpPr>
          <p:cNvPr id="197" name="Rectangle 196"/>
          <p:cNvSpPr/>
          <p:nvPr/>
        </p:nvSpPr>
        <p:spPr>
          <a:xfrm>
            <a:off x="23947086" y="6424213"/>
            <a:ext cx="2011680" cy="1380744"/>
          </a:xfrm>
          <a:prstGeom prst="rect">
            <a:avLst/>
          </a:prstGeom>
          <a:solidFill>
            <a:srgbClr val="6B6B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/>
              <a:t>Attitude toward Use (ATU)</a:t>
            </a:r>
          </a:p>
        </p:txBody>
      </p:sp>
      <p:sp>
        <p:nvSpPr>
          <p:cNvPr id="198" name="Rectangle 197"/>
          <p:cNvSpPr/>
          <p:nvPr/>
        </p:nvSpPr>
        <p:spPr>
          <a:xfrm>
            <a:off x="27534727" y="6424213"/>
            <a:ext cx="2011680" cy="1380744"/>
          </a:xfrm>
          <a:prstGeom prst="rect">
            <a:avLst/>
          </a:prstGeom>
          <a:solidFill>
            <a:srgbClr val="F49F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/>
              <a:t>Behavioral Intention  (BIU)</a:t>
            </a:r>
          </a:p>
        </p:txBody>
      </p:sp>
      <p:sp>
        <p:nvSpPr>
          <p:cNvPr id="199" name="Rectangle 198"/>
          <p:cNvSpPr/>
          <p:nvPr/>
        </p:nvSpPr>
        <p:spPr>
          <a:xfrm>
            <a:off x="20576764" y="7799951"/>
            <a:ext cx="2011680" cy="1380744"/>
          </a:xfrm>
          <a:prstGeom prst="rect">
            <a:avLst/>
          </a:prstGeom>
          <a:solidFill>
            <a:srgbClr val="BDD7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</a:rPr>
              <a:t>Perceived Usefulness (PU)</a:t>
            </a:r>
          </a:p>
        </p:txBody>
      </p:sp>
      <p:sp>
        <p:nvSpPr>
          <p:cNvPr id="200" name="Rectangle 199"/>
          <p:cNvSpPr/>
          <p:nvPr/>
        </p:nvSpPr>
        <p:spPr>
          <a:xfrm>
            <a:off x="20576764" y="5042551"/>
            <a:ext cx="2011680" cy="1380744"/>
          </a:xfrm>
          <a:prstGeom prst="rect">
            <a:avLst/>
          </a:prstGeom>
          <a:solidFill>
            <a:srgbClr val="BDD7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ysClr val="windowText" lastClr="000000"/>
                </a:solidFill>
              </a:rPr>
              <a:t>Perceived Ease of Use (PEOU)</a:t>
            </a:r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22676652" y="5960682"/>
            <a:ext cx="1108319" cy="377081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flipV="1">
            <a:off x="21582604" y="6452792"/>
            <a:ext cx="0" cy="1234204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 flipV="1">
            <a:off x="22642337" y="7961019"/>
            <a:ext cx="1246324" cy="480348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>
            <a:off x="22695736" y="5517755"/>
            <a:ext cx="5654800" cy="729264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>
            <a:off x="26053730" y="7114585"/>
            <a:ext cx="1421129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>
            <a:off x="28514042" y="7904472"/>
            <a:ext cx="0" cy="1093901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" name="Rectangle 207"/>
          <p:cNvSpPr/>
          <p:nvPr/>
        </p:nvSpPr>
        <p:spPr>
          <a:xfrm>
            <a:off x="20784518" y="6856252"/>
            <a:ext cx="817653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000" dirty="0"/>
              <a:t>H</a:t>
            </a:r>
            <a:r>
              <a:rPr lang="en-GB" sz="3000" baseline="-25000" dirty="0"/>
              <a:t>1</a:t>
            </a:r>
            <a:endParaRPr lang="en-GB" sz="3000" dirty="0"/>
          </a:p>
        </p:txBody>
      </p:sp>
      <p:sp>
        <p:nvSpPr>
          <p:cNvPr id="209" name="Rectangle 208"/>
          <p:cNvSpPr/>
          <p:nvPr/>
        </p:nvSpPr>
        <p:spPr>
          <a:xfrm>
            <a:off x="23012710" y="8422519"/>
            <a:ext cx="817653" cy="574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000" dirty="0"/>
              <a:t>H</a:t>
            </a:r>
            <a:r>
              <a:rPr lang="en-GB" sz="3000" baseline="-25000" dirty="0"/>
              <a:t>2</a:t>
            </a:r>
            <a:endParaRPr lang="en-GB" sz="3000" dirty="0"/>
          </a:p>
        </p:txBody>
      </p:sp>
      <p:sp>
        <p:nvSpPr>
          <p:cNvPr id="210" name="Rectangle 209"/>
          <p:cNvSpPr/>
          <p:nvPr/>
        </p:nvSpPr>
        <p:spPr>
          <a:xfrm>
            <a:off x="22747273" y="6208031"/>
            <a:ext cx="817653" cy="574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000" dirty="0"/>
              <a:t>H</a:t>
            </a:r>
            <a:r>
              <a:rPr lang="en-GB" sz="3000" baseline="-25000" dirty="0"/>
              <a:t>3</a:t>
            </a:r>
            <a:endParaRPr lang="en-GB" sz="3000" dirty="0"/>
          </a:p>
        </p:txBody>
      </p:sp>
      <p:sp>
        <p:nvSpPr>
          <p:cNvPr id="211" name="Rectangle 210"/>
          <p:cNvSpPr/>
          <p:nvPr/>
        </p:nvSpPr>
        <p:spPr>
          <a:xfrm>
            <a:off x="24803953" y="5175641"/>
            <a:ext cx="817653" cy="574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000" dirty="0"/>
              <a:t>H</a:t>
            </a:r>
            <a:r>
              <a:rPr lang="en-GB" sz="3000" baseline="-25000" dirty="0"/>
              <a:t>4</a:t>
            </a:r>
            <a:endParaRPr lang="en-GB" sz="3000" dirty="0"/>
          </a:p>
        </p:txBody>
      </p:sp>
      <p:sp>
        <p:nvSpPr>
          <p:cNvPr id="212" name="Rectangle 211"/>
          <p:cNvSpPr/>
          <p:nvPr/>
        </p:nvSpPr>
        <p:spPr>
          <a:xfrm>
            <a:off x="26278314" y="7152820"/>
            <a:ext cx="817653" cy="574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000" dirty="0"/>
              <a:t>H</a:t>
            </a:r>
            <a:r>
              <a:rPr lang="en-GB" sz="3000" baseline="-25000" dirty="0"/>
              <a:t>5</a:t>
            </a:r>
            <a:endParaRPr lang="en-GB" sz="3000" dirty="0"/>
          </a:p>
        </p:txBody>
      </p:sp>
      <p:sp>
        <p:nvSpPr>
          <p:cNvPr id="213" name="Rectangle 212"/>
          <p:cNvSpPr/>
          <p:nvPr/>
        </p:nvSpPr>
        <p:spPr>
          <a:xfrm>
            <a:off x="27667588" y="8094442"/>
            <a:ext cx="817653" cy="574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000" dirty="0"/>
              <a:t>H</a:t>
            </a:r>
            <a:r>
              <a:rPr lang="en-GB" sz="3000" baseline="-25000" dirty="0"/>
              <a:t>6</a:t>
            </a:r>
            <a:endParaRPr lang="en-GB" sz="3000" dirty="0"/>
          </a:p>
        </p:txBody>
      </p:sp>
      <p:graphicFrame>
        <p:nvGraphicFramePr>
          <p:cNvPr id="214" name="Chart 213"/>
          <p:cNvGraphicFramePr/>
          <p:nvPr>
            <p:extLst>
              <p:ext uri="{D42A27DB-BD31-4B8C-83A1-F6EECF244321}">
                <p14:modId xmlns:p14="http://schemas.microsoft.com/office/powerpoint/2010/main" val="3249672255"/>
              </p:ext>
            </p:extLst>
          </p:nvPr>
        </p:nvGraphicFramePr>
        <p:xfrm>
          <a:off x="23230811" y="13368917"/>
          <a:ext cx="5532394" cy="37567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9"/>
          </a:graphicData>
        </a:graphic>
      </p:graphicFrame>
      <p:graphicFrame>
        <p:nvGraphicFramePr>
          <p:cNvPr id="215" name="Chart 214"/>
          <p:cNvGraphicFramePr/>
          <p:nvPr>
            <p:extLst>
              <p:ext uri="{D42A27DB-BD31-4B8C-83A1-F6EECF244321}">
                <p14:modId xmlns:p14="http://schemas.microsoft.com/office/powerpoint/2010/main" val="1967429800"/>
              </p:ext>
            </p:extLst>
          </p:nvPr>
        </p:nvGraphicFramePr>
        <p:xfrm>
          <a:off x="23230811" y="17560093"/>
          <a:ext cx="5532394" cy="37567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0"/>
          </a:graphicData>
        </a:graphic>
      </p:graphicFrame>
      <p:graphicFrame>
        <p:nvGraphicFramePr>
          <p:cNvPr id="76" name="Table 7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4810609"/>
              </p:ext>
            </p:extLst>
          </p:nvPr>
        </p:nvGraphicFramePr>
        <p:xfrm>
          <a:off x="20904621" y="23355862"/>
          <a:ext cx="7391738" cy="2746626"/>
        </p:xfrm>
        <a:graphic>
          <a:graphicData uri="http://schemas.openxmlformats.org/drawingml/2006/table">
            <a:tbl>
              <a:tblPr>
                <a:tableStyleId>{9D7B26C5-4107-4FEC-AEDC-1716B250A1EF}</a:tableStyleId>
              </a:tblPr>
              <a:tblGrid>
                <a:gridCol w="1293658">
                  <a:extLst>
                    <a:ext uri="{9D8B030D-6E8A-4147-A177-3AD203B41FA5}">
                      <a16:colId xmlns:a16="http://schemas.microsoft.com/office/drawing/2014/main" val="448090705"/>
                    </a:ext>
                  </a:extLst>
                </a:gridCol>
                <a:gridCol w="1524520">
                  <a:extLst>
                    <a:ext uri="{9D8B030D-6E8A-4147-A177-3AD203B41FA5}">
                      <a16:colId xmlns:a16="http://schemas.microsoft.com/office/drawing/2014/main" val="3136714485"/>
                    </a:ext>
                  </a:extLst>
                </a:gridCol>
                <a:gridCol w="1524520">
                  <a:extLst>
                    <a:ext uri="{9D8B030D-6E8A-4147-A177-3AD203B41FA5}">
                      <a16:colId xmlns:a16="http://schemas.microsoft.com/office/drawing/2014/main" val="3081633283"/>
                    </a:ext>
                  </a:extLst>
                </a:gridCol>
                <a:gridCol w="1524520">
                  <a:extLst>
                    <a:ext uri="{9D8B030D-6E8A-4147-A177-3AD203B41FA5}">
                      <a16:colId xmlns:a16="http://schemas.microsoft.com/office/drawing/2014/main" val="3134526703"/>
                    </a:ext>
                  </a:extLst>
                </a:gridCol>
                <a:gridCol w="1524520">
                  <a:extLst>
                    <a:ext uri="{9D8B030D-6E8A-4147-A177-3AD203B41FA5}">
                      <a16:colId xmlns:a16="http://schemas.microsoft.com/office/drawing/2014/main" val="818488597"/>
                    </a:ext>
                  </a:extLst>
                </a:gridCol>
              </a:tblGrid>
              <a:tr h="45777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 </a:t>
                      </a:r>
                      <a:endParaRPr lang="en-US" sz="25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89992" marR="189992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</a:rPr>
                        <a:t>PEOU</a:t>
                      </a:r>
                      <a:endParaRPr lang="en-US" sz="2500" b="1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89992" marR="189992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</a:rPr>
                        <a:t>PU</a:t>
                      </a:r>
                      <a:endParaRPr lang="en-US" sz="2500" b="1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89992" marR="189992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</a:rPr>
                        <a:t>ATU</a:t>
                      </a:r>
                      <a:endParaRPr lang="en-US" sz="2500" b="1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89992" marR="189992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</a:rPr>
                        <a:t>BIU</a:t>
                      </a:r>
                      <a:endParaRPr lang="en-US" sz="2500" b="1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89992" marR="189992" marT="0" marB="0" anchor="ctr"/>
                </a:tc>
                <a:extLst>
                  <a:ext uri="{0D108BD9-81ED-4DB2-BD59-A6C34878D82A}">
                    <a16:rowId xmlns:a16="http://schemas.microsoft.com/office/drawing/2014/main" val="147938733"/>
                  </a:ext>
                </a:extLst>
              </a:tr>
              <a:tr h="457771"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</a:rPr>
                        <a:t>PEOU</a:t>
                      </a:r>
                      <a:endParaRPr lang="en-US" sz="2500" b="1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89992" marR="189992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1.000</a:t>
                      </a:r>
                      <a:endParaRPr lang="en-US" sz="25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89992" marR="189992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 </a:t>
                      </a:r>
                      <a:endParaRPr lang="en-US" sz="25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89992" marR="189992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 </a:t>
                      </a:r>
                      <a:endParaRPr lang="en-US" sz="25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89992" marR="189992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 </a:t>
                      </a:r>
                      <a:endParaRPr lang="en-US" sz="25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89992" marR="189992" marT="0" marB="0" anchor="ctr"/>
                </a:tc>
                <a:extLst>
                  <a:ext uri="{0D108BD9-81ED-4DB2-BD59-A6C34878D82A}">
                    <a16:rowId xmlns:a16="http://schemas.microsoft.com/office/drawing/2014/main" val="3499670876"/>
                  </a:ext>
                </a:extLst>
              </a:tr>
              <a:tr h="457771"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</a:rPr>
                        <a:t>PU</a:t>
                      </a:r>
                      <a:endParaRPr lang="en-US" sz="2500" b="1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89992" marR="189992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.546</a:t>
                      </a:r>
                      <a:r>
                        <a:rPr lang="en-US" sz="2800" baseline="30000" dirty="0">
                          <a:effectLst/>
                        </a:rPr>
                        <a:t>**</a:t>
                      </a:r>
                      <a:endParaRPr lang="en-US" sz="25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89992" marR="189992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1.000</a:t>
                      </a:r>
                      <a:endParaRPr lang="en-US" sz="25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89992" marR="189992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 </a:t>
                      </a:r>
                      <a:endParaRPr lang="en-US" sz="25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89992" marR="189992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 </a:t>
                      </a:r>
                      <a:endParaRPr lang="en-US" sz="25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89992" marR="189992" marT="0" marB="0" anchor="ctr"/>
                </a:tc>
                <a:extLst>
                  <a:ext uri="{0D108BD9-81ED-4DB2-BD59-A6C34878D82A}">
                    <a16:rowId xmlns:a16="http://schemas.microsoft.com/office/drawing/2014/main" val="2879643125"/>
                  </a:ext>
                </a:extLst>
              </a:tr>
              <a:tr h="457771"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</a:rPr>
                        <a:t>ATU</a:t>
                      </a:r>
                      <a:endParaRPr lang="en-US" sz="2500" b="1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89992" marR="189992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.605</a:t>
                      </a:r>
                      <a:r>
                        <a:rPr lang="en-US" sz="2800" baseline="30000">
                          <a:effectLst/>
                        </a:rPr>
                        <a:t>**</a:t>
                      </a:r>
                      <a:endParaRPr lang="en-US" sz="25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89992" marR="189992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.751</a:t>
                      </a:r>
                      <a:r>
                        <a:rPr lang="en-US" sz="2800" baseline="30000">
                          <a:effectLst/>
                        </a:rPr>
                        <a:t>**</a:t>
                      </a:r>
                      <a:endParaRPr lang="en-US" sz="25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89992" marR="189992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1.000</a:t>
                      </a:r>
                      <a:endParaRPr lang="en-US" sz="25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89992" marR="189992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 </a:t>
                      </a:r>
                      <a:endParaRPr lang="en-US" sz="25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89992" marR="189992" marT="0" marB="0" anchor="ctr"/>
                </a:tc>
                <a:extLst>
                  <a:ext uri="{0D108BD9-81ED-4DB2-BD59-A6C34878D82A}">
                    <a16:rowId xmlns:a16="http://schemas.microsoft.com/office/drawing/2014/main" val="3003807861"/>
                  </a:ext>
                </a:extLst>
              </a:tr>
              <a:tr h="457771"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</a:rPr>
                        <a:t>BIU</a:t>
                      </a:r>
                      <a:endParaRPr lang="en-US" sz="2500" b="1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89992" marR="189992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.535</a:t>
                      </a:r>
                      <a:r>
                        <a:rPr lang="en-US" sz="2800" baseline="30000">
                          <a:effectLst/>
                        </a:rPr>
                        <a:t>**</a:t>
                      </a:r>
                      <a:endParaRPr lang="en-US" sz="25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89992" marR="189992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.737</a:t>
                      </a:r>
                      <a:r>
                        <a:rPr lang="en-US" sz="2800" baseline="30000">
                          <a:effectLst/>
                        </a:rPr>
                        <a:t>**</a:t>
                      </a:r>
                      <a:endParaRPr lang="en-US" sz="25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89992" marR="189992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.797</a:t>
                      </a:r>
                      <a:r>
                        <a:rPr lang="en-US" sz="2800" baseline="30000">
                          <a:effectLst/>
                        </a:rPr>
                        <a:t>**</a:t>
                      </a:r>
                      <a:endParaRPr lang="en-US" sz="25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89992" marR="189992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1.000</a:t>
                      </a:r>
                      <a:endParaRPr lang="en-US" sz="25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89992" marR="189992" marT="0" marB="0" anchor="ctr"/>
                </a:tc>
                <a:extLst>
                  <a:ext uri="{0D108BD9-81ED-4DB2-BD59-A6C34878D82A}">
                    <a16:rowId xmlns:a16="http://schemas.microsoft.com/office/drawing/2014/main" val="2042553004"/>
                  </a:ext>
                </a:extLst>
              </a:tr>
              <a:tr h="457771"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</a:rPr>
                        <a:t>AU</a:t>
                      </a:r>
                      <a:endParaRPr lang="en-US" sz="2500" b="1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89992" marR="189992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.423</a:t>
                      </a:r>
                      <a:r>
                        <a:rPr lang="en-US" sz="2800" baseline="30000">
                          <a:effectLst/>
                        </a:rPr>
                        <a:t>**</a:t>
                      </a:r>
                      <a:endParaRPr lang="en-US" sz="25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89992" marR="189992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.481</a:t>
                      </a:r>
                      <a:r>
                        <a:rPr lang="en-US" sz="2800" baseline="30000">
                          <a:effectLst/>
                        </a:rPr>
                        <a:t>**</a:t>
                      </a:r>
                      <a:endParaRPr lang="en-US" sz="25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89992" marR="189992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.577</a:t>
                      </a:r>
                      <a:r>
                        <a:rPr lang="en-US" sz="2800" baseline="30000">
                          <a:effectLst/>
                        </a:rPr>
                        <a:t>**</a:t>
                      </a:r>
                      <a:endParaRPr lang="en-US" sz="250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89992" marR="189992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.529</a:t>
                      </a:r>
                      <a:r>
                        <a:rPr lang="en-US" sz="2800" baseline="30000" dirty="0">
                          <a:effectLst/>
                        </a:rPr>
                        <a:t>**</a:t>
                      </a:r>
                      <a:endParaRPr lang="en-US" sz="25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89992" marR="189992" marT="0" marB="0" anchor="ctr"/>
                </a:tc>
                <a:extLst>
                  <a:ext uri="{0D108BD9-81ED-4DB2-BD59-A6C34878D82A}">
                    <a16:rowId xmlns:a16="http://schemas.microsoft.com/office/drawing/2014/main" val="2042199199"/>
                  </a:ext>
                </a:extLst>
              </a:tr>
            </a:tbl>
          </a:graphicData>
        </a:graphic>
      </p:graphicFrame>
      <p:graphicFrame>
        <p:nvGraphicFramePr>
          <p:cNvPr id="77" name="Table 7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1983666"/>
              </p:ext>
            </p:extLst>
          </p:nvPr>
        </p:nvGraphicFramePr>
        <p:xfrm>
          <a:off x="11417236" y="27050685"/>
          <a:ext cx="7672955" cy="3074419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697901">
                  <a:extLst>
                    <a:ext uri="{9D8B030D-6E8A-4147-A177-3AD203B41FA5}">
                      <a16:colId xmlns:a16="http://schemas.microsoft.com/office/drawing/2014/main" val="1445770772"/>
                    </a:ext>
                  </a:extLst>
                </a:gridCol>
                <a:gridCol w="2302186">
                  <a:extLst>
                    <a:ext uri="{9D8B030D-6E8A-4147-A177-3AD203B41FA5}">
                      <a16:colId xmlns:a16="http://schemas.microsoft.com/office/drawing/2014/main" val="1279143092"/>
                    </a:ext>
                  </a:extLst>
                </a:gridCol>
                <a:gridCol w="1113961">
                  <a:extLst>
                    <a:ext uri="{9D8B030D-6E8A-4147-A177-3AD203B41FA5}">
                      <a16:colId xmlns:a16="http://schemas.microsoft.com/office/drawing/2014/main" val="3170597643"/>
                    </a:ext>
                  </a:extLst>
                </a:gridCol>
                <a:gridCol w="1658565">
                  <a:extLst>
                    <a:ext uri="{9D8B030D-6E8A-4147-A177-3AD203B41FA5}">
                      <a16:colId xmlns:a16="http://schemas.microsoft.com/office/drawing/2014/main" val="274441677"/>
                    </a:ext>
                  </a:extLst>
                </a:gridCol>
                <a:gridCol w="1900342">
                  <a:extLst>
                    <a:ext uri="{9D8B030D-6E8A-4147-A177-3AD203B41FA5}">
                      <a16:colId xmlns:a16="http://schemas.microsoft.com/office/drawing/2014/main" val="2424636761"/>
                    </a:ext>
                  </a:extLst>
                </a:gridCol>
              </a:tblGrid>
              <a:tr h="36402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b="1" dirty="0">
                        <a:solidFill>
                          <a:sysClr val="windowText" lastClr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0584" marR="160584" marT="0" marB="0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ysClr val="windowText" lastClr="000000"/>
                          </a:solidFill>
                          <a:effectLst/>
                        </a:rPr>
                        <a:t>Path</a:t>
                      </a:r>
                      <a:endParaRPr lang="en-US" sz="2800" b="1" dirty="0">
                        <a:solidFill>
                          <a:sysClr val="windowText" lastClr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0584" marR="160584" marT="0" marB="0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ysClr val="windowText" lastClr="000000"/>
                          </a:solidFill>
                          <a:effectLst/>
                        </a:rPr>
                        <a:t>β</a:t>
                      </a:r>
                      <a:endParaRPr lang="en-US" sz="2800" b="1">
                        <a:solidFill>
                          <a:sysClr val="windowText" lastClr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0584" marR="160584" marT="0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ysClr val="windowText" lastClr="000000"/>
                          </a:solidFill>
                          <a:effectLst/>
                        </a:rPr>
                        <a:t>p-value</a:t>
                      </a:r>
                      <a:endParaRPr lang="en-US" sz="2800" b="1" dirty="0">
                        <a:solidFill>
                          <a:sysClr val="windowText" lastClr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0584" marR="160584" marT="0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ysClr val="windowText" lastClr="000000"/>
                          </a:solidFill>
                          <a:effectLst/>
                        </a:rPr>
                        <a:t>Result</a:t>
                      </a:r>
                      <a:endParaRPr lang="en-US" sz="2800" b="1" dirty="0">
                        <a:solidFill>
                          <a:sysClr val="windowText" lastClr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0584" marR="160584" marT="0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146831738"/>
                  </a:ext>
                </a:extLst>
              </a:tr>
              <a:tr h="36402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ysClr val="windowText" lastClr="000000"/>
                          </a:solidFill>
                          <a:effectLst/>
                        </a:rPr>
                        <a:t>H</a:t>
                      </a:r>
                      <a:r>
                        <a:rPr lang="en-US" sz="2800" b="1" baseline="-25000" dirty="0">
                          <a:solidFill>
                            <a:sysClr val="windowText" lastClr="000000"/>
                          </a:solidFill>
                          <a:effectLst/>
                        </a:rPr>
                        <a:t>1</a:t>
                      </a:r>
                      <a:endParaRPr lang="en-US" sz="2800" b="1" dirty="0">
                        <a:solidFill>
                          <a:sysClr val="windowText" lastClr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0584" marR="160584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ysClr val="windowText" lastClr="000000"/>
                          </a:solidFill>
                          <a:effectLst/>
                        </a:rPr>
                        <a:t>PEOU → PU</a:t>
                      </a:r>
                      <a:endParaRPr lang="en-US" sz="2800" dirty="0">
                        <a:solidFill>
                          <a:sysClr val="windowText" lastClr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0584" marR="16058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ysClr val="windowText" lastClr="000000"/>
                          </a:solidFill>
                          <a:effectLst/>
                        </a:rPr>
                        <a:t>.618</a:t>
                      </a:r>
                      <a:endParaRPr lang="en-US" sz="2800" dirty="0">
                        <a:solidFill>
                          <a:sysClr val="windowText" lastClr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0584" marR="160584" marT="0" marB="0" anchor="ctr"/>
                </a:tc>
                <a:tc>
                  <a:txBody>
                    <a:bodyPr/>
                    <a:lstStyle/>
                    <a:p>
                      <a:pPr marL="0" marR="0" algn="ctr" defTabSz="3026755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1200" dirty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 0.001</a:t>
                      </a:r>
                    </a:p>
                  </a:txBody>
                  <a:tcPr marL="160584" marR="16058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ysClr val="windowText" lastClr="000000"/>
                          </a:solidFill>
                          <a:effectLst/>
                        </a:rPr>
                        <a:t>Supported</a:t>
                      </a:r>
                      <a:endParaRPr lang="en-US" sz="2800" dirty="0">
                        <a:solidFill>
                          <a:sysClr val="windowText" lastClr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0584" marR="160584" marT="0" marB="0" anchor="ctr"/>
                </a:tc>
                <a:extLst>
                  <a:ext uri="{0D108BD9-81ED-4DB2-BD59-A6C34878D82A}">
                    <a16:rowId xmlns:a16="http://schemas.microsoft.com/office/drawing/2014/main" val="342810994"/>
                  </a:ext>
                </a:extLst>
              </a:tr>
              <a:tr h="36402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ysClr val="windowText" lastClr="000000"/>
                          </a:solidFill>
                          <a:effectLst/>
                        </a:rPr>
                        <a:t>H</a:t>
                      </a:r>
                      <a:r>
                        <a:rPr lang="en-US" sz="2800" b="1" baseline="-25000" dirty="0">
                          <a:solidFill>
                            <a:sysClr val="windowText" lastClr="000000"/>
                          </a:solidFill>
                          <a:effectLst/>
                        </a:rPr>
                        <a:t>2</a:t>
                      </a:r>
                      <a:endParaRPr lang="en-US" sz="2800" b="1" dirty="0">
                        <a:solidFill>
                          <a:sysClr val="windowText" lastClr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0584" marR="160584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ysClr val="windowText" lastClr="000000"/>
                          </a:solidFill>
                          <a:effectLst/>
                        </a:rPr>
                        <a:t>PEOU → ATU</a:t>
                      </a:r>
                      <a:endParaRPr lang="en-US" sz="2800" dirty="0">
                        <a:solidFill>
                          <a:sysClr val="windowText" lastClr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0584" marR="16058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ysClr val="windowText" lastClr="000000"/>
                          </a:solidFill>
                          <a:effectLst/>
                        </a:rPr>
                        <a:t>.633</a:t>
                      </a:r>
                      <a:endParaRPr lang="en-US" sz="2800" dirty="0">
                        <a:solidFill>
                          <a:sysClr val="windowText" lastClr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0584" marR="160584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3026755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kern="1200" dirty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 0.001</a:t>
                      </a:r>
                    </a:p>
                  </a:txBody>
                  <a:tcPr marL="160584" marR="16058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ysClr val="windowText" lastClr="000000"/>
                          </a:solidFill>
                          <a:effectLst/>
                        </a:rPr>
                        <a:t>Supported</a:t>
                      </a:r>
                      <a:endParaRPr lang="en-US" sz="2800">
                        <a:solidFill>
                          <a:sysClr val="windowText" lastClr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0584" marR="160584" marT="0" marB="0" anchor="ctr"/>
                </a:tc>
                <a:extLst>
                  <a:ext uri="{0D108BD9-81ED-4DB2-BD59-A6C34878D82A}">
                    <a16:rowId xmlns:a16="http://schemas.microsoft.com/office/drawing/2014/main" val="1452404592"/>
                  </a:ext>
                </a:extLst>
              </a:tr>
              <a:tr h="36402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ysClr val="windowText" lastClr="000000"/>
                          </a:solidFill>
                          <a:effectLst/>
                        </a:rPr>
                        <a:t>H</a:t>
                      </a:r>
                      <a:r>
                        <a:rPr lang="en-US" sz="2800" b="1" baseline="-25000" dirty="0">
                          <a:solidFill>
                            <a:sysClr val="windowText" lastClr="000000"/>
                          </a:solidFill>
                          <a:effectLst/>
                        </a:rPr>
                        <a:t>3</a:t>
                      </a:r>
                      <a:endParaRPr lang="en-US" sz="2800" b="1" dirty="0">
                        <a:solidFill>
                          <a:sysClr val="windowText" lastClr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0584" marR="160584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ysClr val="windowText" lastClr="000000"/>
                          </a:solidFill>
                          <a:effectLst/>
                        </a:rPr>
                        <a:t>PU → ATU</a:t>
                      </a:r>
                      <a:endParaRPr lang="en-US" sz="2800">
                        <a:solidFill>
                          <a:sysClr val="windowText" lastClr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0584" marR="16058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ysClr val="windowText" lastClr="000000"/>
                          </a:solidFill>
                          <a:effectLst/>
                        </a:rPr>
                        <a:t>.790</a:t>
                      </a:r>
                      <a:endParaRPr lang="en-US" sz="2800" dirty="0">
                        <a:solidFill>
                          <a:sysClr val="windowText" lastClr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0584" marR="160584" marT="0" marB="0" anchor="ctr"/>
                </a:tc>
                <a:tc>
                  <a:txBody>
                    <a:bodyPr/>
                    <a:lstStyle/>
                    <a:p>
                      <a:pPr marL="0" marR="0" algn="ctr" defTabSz="3026755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1200" dirty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 0.001</a:t>
                      </a:r>
                    </a:p>
                  </a:txBody>
                  <a:tcPr marL="160584" marR="16058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ysClr val="windowText" lastClr="000000"/>
                          </a:solidFill>
                          <a:effectLst/>
                        </a:rPr>
                        <a:t>Supported</a:t>
                      </a:r>
                      <a:endParaRPr lang="en-US" sz="2800">
                        <a:solidFill>
                          <a:sysClr val="windowText" lastClr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0584" marR="160584" marT="0" marB="0" anchor="ctr"/>
                </a:tc>
                <a:extLst>
                  <a:ext uri="{0D108BD9-81ED-4DB2-BD59-A6C34878D82A}">
                    <a16:rowId xmlns:a16="http://schemas.microsoft.com/office/drawing/2014/main" val="709453700"/>
                  </a:ext>
                </a:extLst>
              </a:tr>
              <a:tr h="36402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ysClr val="windowText" lastClr="000000"/>
                          </a:solidFill>
                          <a:effectLst/>
                        </a:rPr>
                        <a:t>H</a:t>
                      </a:r>
                      <a:r>
                        <a:rPr lang="en-US" sz="2800" b="1" baseline="-25000" dirty="0">
                          <a:solidFill>
                            <a:sysClr val="windowText" lastClr="000000"/>
                          </a:solidFill>
                          <a:effectLst/>
                        </a:rPr>
                        <a:t>4</a:t>
                      </a:r>
                      <a:endParaRPr lang="en-US" sz="2800" b="1" dirty="0">
                        <a:solidFill>
                          <a:sysClr val="windowText" lastClr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0584" marR="160584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ysClr val="windowText" lastClr="000000"/>
                          </a:solidFill>
                          <a:effectLst/>
                        </a:rPr>
                        <a:t>PU → BIU</a:t>
                      </a:r>
                      <a:endParaRPr lang="en-US" sz="2800">
                        <a:solidFill>
                          <a:sysClr val="windowText" lastClr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0584" marR="16058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ysClr val="windowText" lastClr="000000"/>
                          </a:solidFill>
                          <a:effectLst/>
                        </a:rPr>
                        <a:t>.752</a:t>
                      </a:r>
                      <a:endParaRPr lang="en-US" sz="2800" dirty="0">
                        <a:solidFill>
                          <a:sysClr val="windowText" lastClr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0584" marR="160584" marT="0" marB="0" anchor="ctr"/>
                </a:tc>
                <a:tc>
                  <a:txBody>
                    <a:bodyPr/>
                    <a:lstStyle/>
                    <a:p>
                      <a:pPr marL="0" marR="0" algn="ctr" defTabSz="3026755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1200" dirty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 0.001</a:t>
                      </a:r>
                    </a:p>
                  </a:txBody>
                  <a:tcPr marL="160584" marR="16058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ysClr val="windowText" lastClr="000000"/>
                          </a:solidFill>
                          <a:effectLst/>
                        </a:rPr>
                        <a:t>Supported</a:t>
                      </a:r>
                      <a:endParaRPr lang="en-US" sz="2800">
                        <a:solidFill>
                          <a:sysClr val="windowText" lastClr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0584" marR="160584" marT="0" marB="0" anchor="ctr"/>
                </a:tc>
                <a:extLst>
                  <a:ext uri="{0D108BD9-81ED-4DB2-BD59-A6C34878D82A}">
                    <a16:rowId xmlns:a16="http://schemas.microsoft.com/office/drawing/2014/main" val="3007364936"/>
                  </a:ext>
                </a:extLst>
              </a:tr>
              <a:tr h="36402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ysClr val="windowText" lastClr="000000"/>
                          </a:solidFill>
                          <a:effectLst/>
                        </a:rPr>
                        <a:t>H</a:t>
                      </a:r>
                      <a:r>
                        <a:rPr lang="en-US" sz="2800" b="1" baseline="-25000" dirty="0">
                          <a:solidFill>
                            <a:sysClr val="windowText" lastClr="000000"/>
                          </a:solidFill>
                          <a:effectLst/>
                        </a:rPr>
                        <a:t>5</a:t>
                      </a:r>
                      <a:endParaRPr lang="en-US" sz="2800" b="1" dirty="0">
                        <a:solidFill>
                          <a:sysClr val="windowText" lastClr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0584" marR="160584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ysClr val="windowText" lastClr="000000"/>
                          </a:solidFill>
                          <a:effectLst/>
                        </a:rPr>
                        <a:t>ATU → BIU</a:t>
                      </a:r>
                      <a:endParaRPr lang="en-US" sz="2800" dirty="0">
                        <a:solidFill>
                          <a:sysClr val="windowText" lastClr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0584" marR="16058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ysClr val="windowText" lastClr="000000"/>
                          </a:solidFill>
                          <a:effectLst/>
                        </a:rPr>
                        <a:t>.789</a:t>
                      </a:r>
                      <a:endParaRPr lang="en-US" sz="2800" dirty="0">
                        <a:solidFill>
                          <a:sysClr val="windowText" lastClr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0584" marR="160584" marT="0" marB="0" anchor="ctr"/>
                </a:tc>
                <a:tc>
                  <a:txBody>
                    <a:bodyPr/>
                    <a:lstStyle/>
                    <a:p>
                      <a:pPr marL="0" marR="0" algn="ctr" defTabSz="3026755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1200" dirty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 0.001</a:t>
                      </a:r>
                    </a:p>
                  </a:txBody>
                  <a:tcPr marL="160584" marR="16058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ysClr val="windowText" lastClr="000000"/>
                          </a:solidFill>
                          <a:effectLst/>
                        </a:rPr>
                        <a:t>Supported</a:t>
                      </a:r>
                      <a:endParaRPr lang="en-US" sz="2800">
                        <a:solidFill>
                          <a:sysClr val="windowText" lastClr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0584" marR="160584" marT="0" marB="0" anchor="ctr"/>
                </a:tc>
                <a:extLst>
                  <a:ext uri="{0D108BD9-81ED-4DB2-BD59-A6C34878D82A}">
                    <a16:rowId xmlns:a16="http://schemas.microsoft.com/office/drawing/2014/main" val="736988741"/>
                  </a:ext>
                </a:extLst>
              </a:tr>
              <a:tr h="36402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ysClr val="windowText" lastClr="000000"/>
                          </a:solidFill>
                          <a:effectLst/>
                        </a:rPr>
                        <a:t>H</a:t>
                      </a:r>
                      <a:r>
                        <a:rPr lang="en-US" sz="2800" b="1" baseline="-25000" dirty="0">
                          <a:solidFill>
                            <a:sysClr val="windowText" lastClr="000000"/>
                          </a:solidFill>
                          <a:effectLst/>
                        </a:rPr>
                        <a:t>6</a:t>
                      </a:r>
                      <a:endParaRPr lang="en-US" sz="2800" b="1" dirty="0">
                        <a:solidFill>
                          <a:sysClr val="windowText" lastClr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0584" marR="160584" marT="0" marB="0"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ysClr val="windowText" lastClr="000000"/>
                          </a:solidFill>
                          <a:effectLst/>
                        </a:rPr>
                        <a:t>BIU → AU</a:t>
                      </a:r>
                      <a:endParaRPr lang="en-US" sz="2800" dirty="0">
                        <a:solidFill>
                          <a:sysClr val="windowText" lastClr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0584" marR="160584" marT="0" marB="0"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ysClr val="windowText" lastClr="000000"/>
                          </a:solidFill>
                          <a:effectLst/>
                        </a:rPr>
                        <a:t>.594</a:t>
                      </a:r>
                      <a:endParaRPr lang="en-US" sz="2800" dirty="0">
                        <a:solidFill>
                          <a:sysClr val="windowText" lastClr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0584" marR="160584" marT="0" marB="0" anchor="ctr"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3026755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1200" dirty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 0.001</a:t>
                      </a:r>
                    </a:p>
                  </a:txBody>
                  <a:tcPr marL="160584" marR="160584" marT="0" marB="0" anchor="ctr"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ysClr val="windowText" lastClr="000000"/>
                          </a:solidFill>
                          <a:effectLst/>
                        </a:rPr>
                        <a:t>Supported</a:t>
                      </a:r>
                      <a:endParaRPr lang="en-US" sz="2800" dirty="0">
                        <a:solidFill>
                          <a:sysClr val="windowText" lastClr="000000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0584" marR="160584" marT="0" marB="0" anchor="ctr"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94759"/>
                  </a:ext>
                </a:extLst>
              </a:tr>
            </a:tbl>
          </a:graphicData>
        </a:graphic>
      </p:graphicFrame>
      <p:graphicFrame>
        <p:nvGraphicFramePr>
          <p:cNvPr id="216" name="Table 2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5530402"/>
              </p:ext>
            </p:extLst>
          </p:nvPr>
        </p:nvGraphicFramePr>
        <p:xfrm>
          <a:off x="14395161" y="23363884"/>
          <a:ext cx="4475997" cy="2746626"/>
        </p:xfrm>
        <a:graphic>
          <a:graphicData uri="http://schemas.openxmlformats.org/drawingml/2006/table">
            <a:tbl>
              <a:tblPr>
                <a:tableStyleId>{9D7B26C5-4107-4FEC-AEDC-1716B250A1EF}</a:tableStyleId>
              </a:tblPr>
              <a:tblGrid>
                <a:gridCol w="1442034">
                  <a:extLst>
                    <a:ext uri="{9D8B030D-6E8A-4147-A177-3AD203B41FA5}">
                      <a16:colId xmlns:a16="http://schemas.microsoft.com/office/drawing/2014/main" val="448090705"/>
                    </a:ext>
                  </a:extLst>
                </a:gridCol>
                <a:gridCol w="3033963">
                  <a:extLst>
                    <a:ext uri="{9D8B030D-6E8A-4147-A177-3AD203B41FA5}">
                      <a16:colId xmlns:a16="http://schemas.microsoft.com/office/drawing/2014/main" val="3136714485"/>
                    </a:ext>
                  </a:extLst>
                </a:gridCol>
              </a:tblGrid>
              <a:tr h="45777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 </a:t>
                      </a:r>
                      <a:endParaRPr lang="en-US" sz="25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89992" marR="189992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</a:rPr>
                        <a:t>Cronbach’s alpha</a:t>
                      </a:r>
                      <a:endParaRPr lang="en-US" sz="2500" b="1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89992" marR="189992" marT="0" marB="0" anchor="ctr"/>
                </a:tc>
                <a:extLst>
                  <a:ext uri="{0D108BD9-81ED-4DB2-BD59-A6C34878D82A}">
                    <a16:rowId xmlns:a16="http://schemas.microsoft.com/office/drawing/2014/main" val="147938733"/>
                  </a:ext>
                </a:extLst>
              </a:tr>
              <a:tr h="457771"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</a:rPr>
                        <a:t>PEOU</a:t>
                      </a:r>
                      <a:endParaRPr lang="en-US" sz="2500" b="1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89992" marR="189992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.893</a:t>
                      </a:r>
                      <a:endParaRPr lang="en-US" sz="25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89992" marR="189992" marT="0" marB="0" anchor="ctr"/>
                </a:tc>
                <a:extLst>
                  <a:ext uri="{0D108BD9-81ED-4DB2-BD59-A6C34878D82A}">
                    <a16:rowId xmlns:a16="http://schemas.microsoft.com/office/drawing/2014/main" val="3499670876"/>
                  </a:ext>
                </a:extLst>
              </a:tr>
              <a:tr h="457771"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</a:rPr>
                        <a:t>PU</a:t>
                      </a:r>
                      <a:endParaRPr lang="en-US" sz="2500" b="1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89992" marR="189992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.875</a:t>
                      </a:r>
                      <a:endParaRPr lang="en-US" sz="25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89992" marR="189992" marT="0" marB="0" anchor="ctr"/>
                </a:tc>
                <a:extLst>
                  <a:ext uri="{0D108BD9-81ED-4DB2-BD59-A6C34878D82A}">
                    <a16:rowId xmlns:a16="http://schemas.microsoft.com/office/drawing/2014/main" val="2879643125"/>
                  </a:ext>
                </a:extLst>
              </a:tr>
              <a:tr h="457771"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</a:rPr>
                        <a:t>ATU</a:t>
                      </a:r>
                      <a:endParaRPr lang="en-US" sz="2500" b="1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89992" marR="189992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.914</a:t>
                      </a:r>
                      <a:endParaRPr lang="en-US" sz="25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89992" marR="189992" marT="0" marB="0" anchor="ctr"/>
                </a:tc>
                <a:extLst>
                  <a:ext uri="{0D108BD9-81ED-4DB2-BD59-A6C34878D82A}">
                    <a16:rowId xmlns:a16="http://schemas.microsoft.com/office/drawing/2014/main" val="3003807861"/>
                  </a:ext>
                </a:extLst>
              </a:tr>
              <a:tr h="457771"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</a:rPr>
                        <a:t>BIU</a:t>
                      </a:r>
                      <a:endParaRPr lang="en-US" sz="2500" b="1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89992" marR="189992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.934</a:t>
                      </a:r>
                      <a:endParaRPr lang="en-US" sz="25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89992" marR="189992" marT="0" marB="0" anchor="ctr"/>
                </a:tc>
                <a:extLst>
                  <a:ext uri="{0D108BD9-81ED-4DB2-BD59-A6C34878D82A}">
                    <a16:rowId xmlns:a16="http://schemas.microsoft.com/office/drawing/2014/main" val="2042553004"/>
                  </a:ext>
                </a:extLst>
              </a:tr>
              <a:tr h="457771"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</a:rPr>
                        <a:t>AU</a:t>
                      </a:r>
                      <a:endParaRPr lang="en-US" sz="2500" b="1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89992" marR="189992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.851</a:t>
                      </a:r>
                      <a:endParaRPr lang="en-US" sz="25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89992" marR="189992" marT="0" marB="0" anchor="ctr"/>
                </a:tc>
                <a:extLst>
                  <a:ext uri="{0D108BD9-81ED-4DB2-BD59-A6C34878D82A}">
                    <a16:rowId xmlns:a16="http://schemas.microsoft.com/office/drawing/2014/main" val="2042199199"/>
                  </a:ext>
                </a:extLst>
              </a:tr>
            </a:tbl>
          </a:graphicData>
        </a:graphic>
      </p:graphicFrame>
      <p:sp>
        <p:nvSpPr>
          <p:cNvPr id="217" name="Rectangle 216"/>
          <p:cNvSpPr/>
          <p:nvPr/>
        </p:nvSpPr>
        <p:spPr>
          <a:xfrm>
            <a:off x="11036726" y="30487355"/>
            <a:ext cx="8267913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3000" dirty="0"/>
              <a:t>Based on path analysis, the proposed model and hypotheses were examined.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3000" dirty="0"/>
              <a:t>The findings demonstrate the students’ acceptance of LMS in Saudi Arabia.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3000" dirty="0"/>
              <a:t>Students’ AU is influenced by BIU that is affected by students’ ATU and PU. 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3000"/>
              <a:t>Students’ PEOU </a:t>
            </a:r>
            <a:r>
              <a:rPr lang="en-US" sz="3000" dirty="0"/>
              <a:t>has an impact on the students’ ATU and PU. 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3000" dirty="0"/>
              <a:t>In terms of the variance of constructs, 34.9% of variance in AU is predicted by BIU, and 66.2% of variance in BIU is explained by PU and ATU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3000" dirty="0"/>
              <a:t>65.3% of variance in ATU is explained by PU and PEOU. PEOU explains 37.8% of variance in PU.</a:t>
            </a:r>
          </a:p>
        </p:txBody>
      </p:sp>
      <p:sp>
        <p:nvSpPr>
          <p:cNvPr id="218" name="Rectangle 217"/>
          <p:cNvSpPr/>
          <p:nvPr/>
        </p:nvSpPr>
        <p:spPr>
          <a:xfrm>
            <a:off x="26956341" y="35384666"/>
            <a:ext cx="2011680" cy="1378524"/>
          </a:xfrm>
          <a:prstGeom prst="rect">
            <a:avLst/>
          </a:prstGeom>
          <a:solidFill>
            <a:srgbClr val="DD21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</a:rPr>
              <a:t>AU</a:t>
            </a:r>
          </a:p>
        </p:txBody>
      </p:sp>
      <p:sp>
        <p:nvSpPr>
          <p:cNvPr id="219" name="Rectangle 218"/>
          <p:cNvSpPr/>
          <p:nvPr/>
        </p:nvSpPr>
        <p:spPr>
          <a:xfrm>
            <a:off x="23754582" y="32698063"/>
            <a:ext cx="2011680" cy="1380744"/>
          </a:xfrm>
          <a:prstGeom prst="rect">
            <a:avLst/>
          </a:prstGeom>
          <a:solidFill>
            <a:srgbClr val="6B6B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/>
              <a:t>ATU</a:t>
            </a:r>
          </a:p>
        </p:txBody>
      </p:sp>
      <p:sp>
        <p:nvSpPr>
          <p:cNvPr id="220" name="Rectangle 219"/>
          <p:cNvSpPr/>
          <p:nvPr/>
        </p:nvSpPr>
        <p:spPr>
          <a:xfrm>
            <a:off x="26957215" y="32698063"/>
            <a:ext cx="2011680" cy="1380744"/>
          </a:xfrm>
          <a:prstGeom prst="rect">
            <a:avLst/>
          </a:prstGeom>
          <a:solidFill>
            <a:srgbClr val="F49F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/>
              <a:t>BIU</a:t>
            </a:r>
          </a:p>
        </p:txBody>
      </p:sp>
      <p:sp>
        <p:nvSpPr>
          <p:cNvPr id="221" name="Rectangle 220"/>
          <p:cNvSpPr/>
          <p:nvPr/>
        </p:nvSpPr>
        <p:spPr>
          <a:xfrm>
            <a:off x="20384260" y="34073801"/>
            <a:ext cx="2011680" cy="1380744"/>
          </a:xfrm>
          <a:prstGeom prst="rect">
            <a:avLst/>
          </a:prstGeom>
          <a:solidFill>
            <a:srgbClr val="BDD7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</a:rPr>
              <a:t>PU</a:t>
            </a:r>
          </a:p>
        </p:txBody>
      </p:sp>
      <p:sp>
        <p:nvSpPr>
          <p:cNvPr id="222" name="Rectangle 221"/>
          <p:cNvSpPr/>
          <p:nvPr/>
        </p:nvSpPr>
        <p:spPr>
          <a:xfrm>
            <a:off x="20384260" y="31316401"/>
            <a:ext cx="2011680" cy="1380744"/>
          </a:xfrm>
          <a:prstGeom prst="rect">
            <a:avLst/>
          </a:prstGeom>
          <a:solidFill>
            <a:srgbClr val="BDD7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ysClr val="windowText" lastClr="000000"/>
                </a:solidFill>
              </a:rPr>
              <a:t>PEOU</a:t>
            </a:r>
          </a:p>
        </p:txBody>
      </p:sp>
      <p:cxnSp>
        <p:nvCxnSpPr>
          <p:cNvPr id="223" name="Straight Arrow Connector 222"/>
          <p:cNvCxnSpPr/>
          <p:nvPr/>
        </p:nvCxnSpPr>
        <p:spPr>
          <a:xfrm>
            <a:off x="22484148" y="32234532"/>
            <a:ext cx="1108319" cy="377081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Straight Arrow Connector 223"/>
          <p:cNvCxnSpPr/>
          <p:nvPr/>
        </p:nvCxnSpPr>
        <p:spPr>
          <a:xfrm flipV="1">
            <a:off x="21390100" y="32726642"/>
            <a:ext cx="0" cy="1234204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Straight Arrow Connector 224"/>
          <p:cNvCxnSpPr/>
          <p:nvPr/>
        </p:nvCxnSpPr>
        <p:spPr>
          <a:xfrm flipV="1">
            <a:off x="22449833" y="34234869"/>
            <a:ext cx="1246324" cy="480348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Straight Arrow Connector 225"/>
          <p:cNvCxnSpPr/>
          <p:nvPr/>
        </p:nvCxnSpPr>
        <p:spPr>
          <a:xfrm>
            <a:off x="22503232" y="31791605"/>
            <a:ext cx="5654800" cy="729264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Straight Arrow Connector 226"/>
          <p:cNvCxnSpPr/>
          <p:nvPr/>
        </p:nvCxnSpPr>
        <p:spPr>
          <a:xfrm>
            <a:off x="25885289" y="33388435"/>
            <a:ext cx="903068" cy="18666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Straight Arrow Connector 227"/>
          <p:cNvCxnSpPr/>
          <p:nvPr/>
        </p:nvCxnSpPr>
        <p:spPr>
          <a:xfrm>
            <a:off x="27936530" y="34178322"/>
            <a:ext cx="0" cy="1093901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9" name="Rectangle 228"/>
          <p:cNvSpPr/>
          <p:nvPr/>
        </p:nvSpPr>
        <p:spPr>
          <a:xfrm>
            <a:off x="20453324" y="33130102"/>
            <a:ext cx="95634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000" dirty="0"/>
              <a:t>.618</a:t>
            </a:r>
          </a:p>
        </p:txBody>
      </p:sp>
      <p:sp>
        <p:nvSpPr>
          <p:cNvPr id="230" name="Rectangle 229"/>
          <p:cNvSpPr/>
          <p:nvPr/>
        </p:nvSpPr>
        <p:spPr>
          <a:xfrm>
            <a:off x="22820206" y="34527928"/>
            <a:ext cx="875951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000" dirty="0"/>
              <a:t>.633</a:t>
            </a:r>
          </a:p>
        </p:txBody>
      </p:sp>
      <p:sp>
        <p:nvSpPr>
          <p:cNvPr id="231" name="Rectangle 230"/>
          <p:cNvSpPr/>
          <p:nvPr/>
        </p:nvSpPr>
        <p:spPr>
          <a:xfrm>
            <a:off x="22455809" y="32481881"/>
            <a:ext cx="91661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000" dirty="0"/>
              <a:t>.790</a:t>
            </a:r>
          </a:p>
        </p:txBody>
      </p:sp>
      <p:sp>
        <p:nvSpPr>
          <p:cNvPr id="232" name="Rectangle 231"/>
          <p:cNvSpPr/>
          <p:nvPr/>
        </p:nvSpPr>
        <p:spPr>
          <a:xfrm>
            <a:off x="24540641" y="31449491"/>
            <a:ext cx="88846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000" dirty="0"/>
              <a:t>.752</a:t>
            </a:r>
          </a:p>
        </p:txBody>
      </p:sp>
      <p:sp>
        <p:nvSpPr>
          <p:cNvPr id="233" name="Rectangle 232"/>
          <p:cNvSpPr/>
          <p:nvPr/>
        </p:nvSpPr>
        <p:spPr>
          <a:xfrm>
            <a:off x="25836561" y="33450733"/>
            <a:ext cx="94658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000" dirty="0"/>
              <a:t>.789</a:t>
            </a:r>
          </a:p>
        </p:txBody>
      </p:sp>
      <p:sp>
        <p:nvSpPr>
          <p:cNvPr id="234" name="Rectangle 233"/>
          <p:cNvSpPr/>
          <p:nvPr/>
        </p:nvSpPr>
        <p:spPr>
          <a:xfrm>
            <a:off x="26988280" y="34368292"/>
            <a:ext cx="91944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000" dirty="0"/>
              <a:t>.594</a:t>
            </a:r>
          </a:p>
        </p:txBody>
      </p:sp>
    </p:spTree>
    <p:extLst>
      <p:ext uri="{BB962C8B-B14F-4D97-AF65-F5344CB8AC3E}">
        <p14:creationId xmlns:p14="http://schemas.microsoft.com/office/powerpoint/2010/main" val="21065464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5172</TotalTime>
  <Words>794</Words>
  <Application>Microsoft Office PowerPoint</Application>
  <PresentationFormat>Custom</PresentationFormat>
  <Paragraphs>178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Cambria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Sami Binyamin</dc:creator>
  <cp:lastModifiedBy>Sami Binyamin</cp:lastModifiedBy>
  <cp:revision>249</cp:revision>
  <dcterms:created xsi:type="dcterms:W3CDTF">2016-07-09T09:31:47Z</dcterms:created>
  <dcterms:modified xsi:type="dcterms:W3CDTF">2017-02-20T09:40:16Z</dcterms:modified>
</cp:coreProperties>
</file>