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handoutMasterIdLst>
    <p:handoutMasterId r:id="rId3"/>
  </p:handoutMasterIdLst>
  <p:sldIdLst>
    <p:sldId id="256" r:id="rId2"/>
  </p:sldIdLst>
  <p:sldSz cx="30275213" cy="21383625"/>
  <p:notesSz cx="9290050" cy="7004050"/>
  <p:defaultTextStyle>
    <a:defPPr>
      <a:defRPr lang="en-US"/>
    </a:defPPr>
    <a:lvl1pPr marL="0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1pPr>
    <a:lvl2pPr marL="307428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2pPr>
    <a:lvl3pPr marL="614856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3pPr>
    <a:lvl4pPr marL="922284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4pPr>
    <a:lvl5pPr marL="1229712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5pPr>
    <a:lvl6pPr marL="1537140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6pPr>
    <a:lvl7pPr marL="1844568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7pPr>
    <a:lvl8pPr marL="2151996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8pPr>
    <a:lvl9pPr marL="2459423" algn="l" defTabSz="307428" rtl="0" eaLnBrk="1" latinLnBrk="0" hangingPunct="1">
      <a:defRPr sz="12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ie Ann Campbell" initials="LAC" lastIdx="2" clrIdx="0">
    <p:extLst>
      <p:ext uri="{19B8F6BF-5375-455C-9EA6-DF929625EA0E}">
        <p15:presenceInfo xmlns:p15="http://schemas.microsoft.com/office/powerpoint/2012/main" userId="74c8f1c3f003aad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6433" autoAdjust="0"/>
  </p:normalViewPr>
  <p:slideViewPr>
    <p:cSldViewPr>
      <p:cViewPr varScale="1">
        <p:scale>
          <a:sx n="28" d="100"/>
          <a:sy n="28" d="100"/>
        </p:scale>
        <p:origin x="1308" y="126"/>
      </p:cViewPr>
      <p:guideLst>
        <p:guide orient="horz" pos="6735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94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B6022-CC0D-4F8B-BAF1-6BF4A27B329E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91ABD4-74B4-4996-9D79-99CA49C6FE3A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Didactic Relationships</a:t>
          </a:r>
          <a:endParaRPr lang="en-GB" dirty="0"/>
        </a:p>
      </dgm:t>
    </dgm:pt>
    <dgm:pt modelId="{1793B9A6-DCFA-4E69-B8ED-A06B1DEEA334}" type="parTrans" cxnId="{7E1F223F-6F74-442F-8DF5-260B3E39EB08}">
      <dgm:prSet/>
      <dgm:spPr/>
      <dgm:t>
        <a:bodyPr/>
        <a:lstStyle/>
        <a:p>
          <a:endParaRPr lang="en-GB"/>
        </a:p>
      </dgm:t>
    </dgm:pt>
    <dgm:pt modelId="{7ED5CED5-11A8-4767-9596-15EC7EF07BE8}" type="sibTrans" cxnId="{7E1F223F-6F74-442F-8DF5-260B3E39EB08}">
      <dgm:prSet/>
      <dgm:spPr/>
      <dgm:t>
        <a:bodyPr/>
        <a:lstStyle/>
        <a:p>
          <a:endParaRPr lang="en-GB"/>
        </a:p>
      </dgm:t>
    </dgm:pt>
    <dgm:pt modelId="{C3E58A01-264F-4DBF-9612-9BB7F7846057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Controlled by those in a position of hierarchical power, with no room for individual agency or adaptation</a:t>
          </a:r>
          <a:endParaRPr lang="en-GB" dirty="0"/>
        </a:p>
      </dgm:t>
    </dgm:pt>
    <dgm:pt modelId="{39A2D511-F792-4767-B64D-98C1903D8948}" type="parTrans" cxnId="{70B7C57F-5983-41CB-BE6F-AA241F0ABA07}">
      <dgm:prSet/>
      <dgm:spPr/>
      <dgm:t>
        <a:bodyPr/>
        <a:lstStyle/>
        <a:p>
          <a:endParaRPr lang="en-GB"/>
        </a:p>
      </dgm:t>
    </dgm:pt>
    <dgm:pt modelId="{767A5F7B-7F2C-4BE9-8625-CE32B1B3FFBC}" type="sibTrans" cxnId="{70B7C57F-5983-41CB-BE6F-AA241F0ABA07}">
      <dgm:prSet/>
      <dgm:spPr/>
      <dgm:t>
        <a:bodyPr/>
        <a:lstStyle/>
        <a:p>
          <a:endParaRPr lang="en-GB"/>
        </a:p>
      </dgm:t>
    </dgm:pt>
    <dgm:pt modelId="{D38259FA-0E75-4A32-A373-9FA11BC29F25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Externally-Prescribed Relationships</a:t>
          </a:r>
          <a:endParaRPr lang="en-GB" dirty="0"/>
        </a:p>
      </dgm:t>
    </dgm:pt>
    <dgm:pt modelId="{A02E7B4A-61A1-4247-A429-D445489B625D}" type="parTrans" cxnId="{DC313E2A-6134-4B9C-B8B9-107AE4EDDF2A}">
      <dgm:prSet/>
      <dgm:spPr/>
      <dgm:t>
        <a:bodyPr/>
        <a:lstStyle/>
        <a:p>
          <a:endParaRPr lang="en-GB"/>
        </a:p>
      </dgm:t>
    </dgm:pt>
    <dgm:pt modelId="{526C6241-D32C-48A0-8930-8C23C595AB01}" type="sibTrans" cxnId="{DC313E2A-6134-4B9C-B8B9-107AE4EDDF2A}">
      <dgm:prSet/>
      <dgm:spPr/>
      <dgm:t>
        <a:bodyPr/>
        <a:lstStyle/>
        <a:p>
          <a:endParaRPr lang="en-GB"/>
        </a:p>
      </dgm:t>
    </dgm:pt>
    <dgm:pt modelId="{029CCCE7-5C5E-4D29-9144-21DCD6FFEB3D}">
      <dgm:prSet phldrT="[Text]"/>
      <dgm:spPr/>
      <dgm:t>
        <a:bodyPr/>
        <a:lstStyle/>
        <a:p>
          <a:pPr algn="l"/>
          <a:r>
            <a:rPr lang="en-GB" dirty="0" smtClean="0">
              <a:effectLst/>
              <a:latin typeface="Calibri" panose="020F0502020204030204" pitchFamily="34" charset="0"/>
            </a:rPr>
            <a:t>Controlled by those in power, but provide some room for individual agency and adaptation</a:t>
          </a:r>
          <a:endParaRPr lang="en-GB" dirty="0"/>
        </a:p>
      </dgm:t>
    </dgm:pt>
    <dgm:pt modelId="{A550505A-D5F6-4E54-ABFD-59075E0150B0}" type="parTrans" cxnId="{D39F4ADD-A9E7-4297-AEBE-19E75B045DD1}">
      <dgm:prSet/>
      <dgm:spPr/>
      <dgm:t>
        <a:bodyPr/>
        <a:lstStyle/>
        <a:p>
          <a:endParaRPr lang="en-GB"/>
        </a:p>
      </dgm:t>
    </dgm:pt>
    <dgm:pt modelId="{514427DC-9BE7-4CBE-AE94-5C191D648680}" type="sibTrans" cxnId="{D39F4ADD-A9E7-4297-AEBE-19E75B045DD1}">
      <dgm:prSet/>
      <dgm:spPr/>
      <dgm:t>
        <a:bodyPr/>
        <a:lstStyle/>
        <a:p>
          <a:endParaRPr lang="en-GB"/>
        </a:p>
      </dgm:t>
    </dgm:pt>
    <dgm:pt modelId="{1F4A533A-D874-45D5-AD40-40E1C45E829A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Enabling Relationships</a:t>
          </a:r>
          <a:endParaRPr lang="en-GB" dirty="0"/>
        </a:p>
      </dgm:t>
    </dgm:pt>
    <dgm:pt modelId="{D34877CF-D3F2-43F5-80C9-1DCA5D442B49}" type="parTrans" cxnId="{F526B38B-A913-4AEC-8F15-B915A29E10E2}">
      <dgm:prSet/>
      <dgm:spPr/>
      <dgm:t>
        <a:bodyPr/>
        <a:lstStyle/>
        <a:p>
          <a:endParaRPr lang="en-GB"/>
        </a:p>
      </dgm:t>
    </dgm:pt>
    <dgm:pt modelId="{726F5CE1-1D27-4BAA-A5E0-4120AAF3BD13}" type="sibTrans" cxnId="{F526B38B-A913-4AEC-8F15-B915A29E10E2}">
      <dgm:prSet/>
      <dgm:spPr/>
      <dgm:t>
        <a:bodyPr/>
        <a:lstStyle/>
        <a:p>
          <a:endParaRPr lang="en-GB"/>
        </a:p>
      </dgm:t>
    </dgm:pt>
    <dgm:pt modelId="{FB826C5E-BF69-465F-BAE5-760455F3DBEB}">
      <dgm:prSet phldrT="[Text]"/>
      <dgm:spPr/>
      <dgm:t>
        <a:bodyPr lIns="684000"/>
        <a:lstStyle/>
        <a:p>
          <a:pPr algn="l"/>
          <a:r>
            <a:rPr lang="en-GB" dirty="0" smtClean="0">
              <a:effectLst/>
              <a:latin typeface="Calibri" panose="020F0502020204030204" pitchFamily="34" charset="0"/>
            </a:rPr>
            <a:t>Controlled is negotiated; support and encourage adaptation or individual agency</a:t>
          </a:r>
          <a:endParaRPr lang="en-GB" dirty="0"/>
        </a:p>
      </dgm:t>
    </dgm:pt>
    <dgm:pt modelId="{71B80305-42C4-4CB2-BCF6-F719A9CAF509}" type="parTrans" cxnId="{8786973A-60C2-4C22-927A-9390EB94294D}">
      <dgm:prSet/>
      <dgm:spPr/>
      <dgm:t>
        <a:bodyPr/>
        <a:lstStyle/>
        <a:p>
          <a:endParaRPr lang="en-GB"/>
        </a:p>
      </dgm:t>
    </dgm:pt>
    <dgm:pt modelId="{62672863-9138-4691-8279-DC626B70170D}" type="sibTrans" cxnId="{8786973A-60C2-4C22-927A-9390EB94294D}">
      <dgm:prSet/>
      <dgm:spPr/>
      <dgm:t>
        <a:bodyPr/>
        <a:lstStyle/>
        <a:p>
          <a:endParaRPr lang="en-GB"/>
        </a:p>
      </dgm:t>
    </dgm:pt>
    <dgm:pt modelId="{A9FCB533-6FBE-4F1C-8C7C-90D4E59C2010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Self-Prescribed Relationships</a:t>
          </a:r>
          <a:endParaRPr lang="en-GB" dirty="0"/>
        </a:p>
      </dgm:t>
    </dgm:pt>
    <dgm:pt modelId="{166CF069-0EF1-484A-BAC7-7C1BA59FE370}" type="parTrans" cxnId="{73B0AEC5-937B-4FC5-8F8E-2A0CDF45F8EE}">
      <dgm:prSet/>
      <dgm:spPr/>
      <dgm:t>
        <a:bodyPr/>
        <a:lstStyle/>
        <a:p>
          <a:endParaRPr lang="en-GB"/>
        </a:p>
      </dgm:t>
    </dgm:pt>
    <dgm:pt modelId="{A36032EB-9F9D-41BB-B9BA-0F0DDDCF1593}" type="sibTrans" cxnId="{73B0AEC5-937B-4FC5-8F8E-2A0CDF45F8EE}">
      <dgm:prSet/>
      <dgm:spPr/>
      <dgm:t>
        <a:bodyPr/>
        <a:lstStyle/>
        <a:p>
          <a:endParaRPr lang="en-GB"/>
        </a:p>
      </dgm:t>
    </dgm:pt>
    <dgm:pt modelId="{9B61955B-FCE5-4042-8CEC-747085CD58F9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Controlled by the individuals involved, with maximum opportunity for agency and adaptation</a:t>
          </a:r>
          <a:endParaRPr lang="en-GB" dirty="0"/>
        </a:p>
      </dgm:t>
    </dgm:pt>
    <dgm:pt modelId="{8BDDD16A-19BD-4421-A0EA-B5B8125FB4C1}" type="parTrans" cxnId="{9116B238-14CA-4A10-B898-1D3B3D20D3DD}">
      <dgm:prSet/>
      <dgm:spPr/>
      <dgm:t>
        <a:bodyPr/>
        <a:lstStyle/>
        <a:p>
          <a:endParaRPr lang="en-GB"/>
        </a:p>
      </dgm:t>
    </dgm:pt>
    <dgm:pt modelId="{26D2A50C-A79F-43F4-9BC1-07827249F47E}" type="sibTrans" cxnId="{9116B238-14CA-4A10-B898-1D3B3D20D3DD}">
      <dgm:prSet/>
      <dgm:spPr/>
      <dgm:t>
        <a:bodyPr/>
        <a:lstStyle/>
        <a:p>
          <a:endParaRPr lang="en-GB"/>
        </a:p>
      </dgm:t>
    </dgm:pt>
    <dgm:pt modelId="{3EAD9948-6A32-456D-B728-4EA7E2468180}">
      <dgm:prSet/>
      <dgm:spPr/>
      <dgm:t>
        <a:bodyPr/>
        <a:lstStyle/>
        <a:p>
          <a:endParaRPr lang="en-GB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A4128FA-DAE2-4B0E-A68C-E702C548890A}" type="parTrans" cxnId="{06B9426F-C0D0-4F14-9968-16EB6A935F24}">
      <dgm:prSet/>
      <dgm:spPr/>
      <dgm:t>
        <a:bodyPr/>
        <a:lstStyle/>
        <a:p>
          <a:endParaRPr lang="en-GB"/>
        </a:p>
      </dgm:t>
    </dgm:pt>
    <dgm:pt modelId="{9E8F4AD4-1E52-4633-BD46-F2BEADAC5F7A}" type="sibTrans" cxnId="{06B9426F-C0D0-4F14-9968-16EB6A935F24}">
      <dgm:prSet/>
      <dgm:spPr/>
      <dgm:t>
        <a:bodyPr/>
        <a:lstStyle/>
        <a:p>
          <a:endParaRPr lang="en-GB"/>
        </a:p>
      </dgm:t>
    </dgm:pt>
    <dgm:pt modelId="{87D77D78-D11E-499B-84DE-B1C8D4DF8C77}">
      <dgm:prSet/>
      <dgm:spPr/>
      <dgm:t>
        <a:bodyPr/>
        <a:lstStyle/>
        <a:p>
          <a:endParaRPr lang="en-GB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BF33CB9-ADB5-4EE9-960E-20E01140B647}" type="parTrans" cxnId="{2BE0D8D9-D831-4BC1-9B02-7F90A10DEDFC}">
      <dgm:prSet/>
      <dgm:spPr/>
      <dgm:t>
        <a:bodyPr/>
        <a:lstStyle/>
        <a:p>
          <a:endParaRPr lang="en-GB"/>
        </a:p>
      </dgm:t>
    </dgm:pt>
    <dgm:pt modelId="{EC4CD448-2E1C-421F-B661-8B050890C7A3}" type="sibTrans" cxnId="{2BE0D8D9-D831-4BC1-9B02-7F90A10DEDFC}">
      <dgm:prSet/>
      <dgm:spPr/>
      <dgm:t>
        <a:bodyPr/>
        <a:lstStyle/>
        <a:p>
          <a:endParaRPr lang="en-GB"/>
        </a:p>
      </dgm:t>
    </dgm:pt>
    <dgm:pt modelId="{894F09FC-2AC1-4144-8978-613D9E32CC67}" type="pres">
      <dgm:prSet presAssocID="{1C7B6022-CC0D-4F8B-BAF1-6BF4A27B329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925AA5-0141-4145-A897-873A39EC1FA9}" type="pres">
      <dgm:prSet presAssocID="{1C7B6022-CC0D-4F8B-BAF1-6BF4A27B329E}" presName="children" presStyleCnt="0"/>
      <dgm:spPr/>
    </dgm:pt>
    <dgm:pt modelId="{7F80E6F0-6CE3-487D-994E-41B8F0D2C742}" type="pres">
      <dgm:prSet presAssocID="{1C7B6022-CC0D-4F8B-BAF1-6BF4A27B329E}" presName="child1group" presStyleCnt="0"/>
      <dgm:spPr/>
    </dgm:pt>
    <dgm:pt modelId="{2FC0E10E-6AF4-4574-B2C1-56AF408C0B80}" type="pres">
      <dgm:prSet presAssocID="{1C7B6022-CC0D-4F8B-BAF1-6BF4A27B329E}" presName="child1" presStyleLbl="bgAcc1" presStyleIdx="0" presStyleCnt="4"/>
      <dgm:spPr/>
      <dgm:t>
        <a:bodyPr/>
        <a:lstStyle/>
        <a:p>
          <a:endParaRPr lang="en-GB"/>
        </a:p>
      </dgm:t>
    </dgm:pt>
    <dgm:pt modelId="{819C8A12-CF45-4B29-B54A-297CB5DAE7A8}" type="pres">
      <dgm:prSet presAssocID="{1C7B6022-CC0D-4F8B-BAF1-6BF4A27B329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CDEBB1-B763-4D14-9782-718CC5E10D18}" type="pres">
      <dgm:prSet presAssocID="{1C7B6022-CC0D-4F8B-BAF1-6BF4A27B329E}" presName="child2group" presStyleCnt="0"/>
      <dgm:spPr/>
    </dgm:pt>
    <dgm:pt modelId="{1E8A1CC7-B33A-4542-8315-4F51D1EE91D0}" type="pres">
      <dgm:prSet presAssocID="{1C7B6022-CC0D-4F8B-BAF1-6BF4A27B329E}" presName="child2" presStyleLbl="bgAcc1" presStyleIdx="1" presStyleCnt="4"/>
      <dgm:spPr/>
      <dgm:t>
        <a:bodyPr/>
        <a:lstStyle/>
        <a:p>
          <a:endParaRPr lang="en-GB"/>
        </a:p>
      </dgm:t>
    </dgm:pt>
    <dgm:pt modelId="{659BCEAC-1FA0-469F-9B9E-C8FF9DF85EB9}" type="pres">
      <dgm:prSet presAssocID="{1C7B6022-CC0D-4F8B-BAF1-6BF4A27B329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681B69-0286-49DF-94BE-8A6EA6E32F29}" type="pres">
      <dgm:prSet presAssocID="{1C7B6022-CC0D-4F8B-BAF1-6BF4A27B329E}" presName="child3group" presStyleCnt="0"/>
      <dgm:spPr/>
    </dgm:pt>
    <dgm:pt modelId="{37B4CFE2-60B7-47F6-947E-41CE85E5DBD8}" type="pres">
      <dgm:prSet presAssocID="{1C7B6022-CC0D-4F8B-BAF1-6BF4A27B329E}" presName="child3" presStyleLbl="bgAcc1" presStyleIdx="2" presStyleCnt="4" custLinFactNeighborX="1160" custLinFactNeighborY="-880"/>
      <dgm:spPr/>
      <dgm:t>
        <a:bodyPr/>
        <a:lstStyle/>
        <a:p>
          <a:endParaRPr lang="en-GB"/>
        </a:p>
      </dgm:t>
    </dgm:pt>
    <dgm:pt modelId="{D7F79271-8367-42C9-BECD-C410167ACB1D}" type="pres">
      <dgm:prSet presAssocID="{1C7B6022-CC0D-4F8B-BAF1-6BF4A27B329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36B95E-05B5-4F33-B8AA-1EA54867938B}" type="pres">
      <dgm:prSet presAssocID="{1C7B6022-CC0D-4F8B-BAF1-6BF4A27B329E}" presName="child4group" presStyleCnt="0"/>
      <dgm:spPr/>
    </dgm:pt>
    <dgm:pt modelId="{5F591EAE-9510-4466-818E-7485282DB61A}" type="pres">
      <dgm:prSet presAssocID="{1C7B6022-CC0D-4F8B-BAF1-6BF4A27B329E}" presName="child4" presStyleLbl="bgAcc1" presStyleIdx="3" presStyleCnt="4"/>
      <dgm:spPr/>
      <dgm:t>
        <a:bodyPr/>
        <a:lstStyle/>
        <a:p>
          <a:endParaRPr lang="en-GB"/>
        </a:p>
      </dgm:t>
    </dgm:pt>
    <dgm:pt modelId="{38A38D9B-8475-40E4-95B9-9698C708F65C}" type="pres">
      <dgm:prSet presAssocID="{1C7B6022-CC0D-4F8B-BAF1-6BF4A27B329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E73379-9144-49FF-8E0E-363DB47A1452}" type="pres">
      <dgm:prSet presAssocID="{1C7B6022-CC0D-4F8B-BAF1-6BF4A27B329E}" presName="childPlaceholder" presStyleCnt="0"/>
      <dgm:spPr/>
    </dgm:pt>
    <dgm:pt modelId="{B7E9DB65-CAB7-48C8-9087-1A34B0748CB9}" type="pres">
      <dgm:prSet presAssocID="{1C7B6022-CC0D-4F8B-BAF1-6BF4A27B329E}" presName="circle" presStyleCnt="0"/>
      <dgm:spPr/>
    </dgm:pt>
    <dgm:pt modelId="{EBB5FAC6-7863-470E-A7AF-D51CD85BFA04}" type="pres">
      <dgm:prSet presAssocID="{1C7B6022-CC0D-4F8B-BAF1-6BF4A27B329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8F095C-C4D8-404D-87D6-9AB8400FBB9F}" type="pres">
      <dgm:prSet presAssocID="{1C7B6022-CC0D-4F8B-BAF1-6BF4A27B329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F81837-FC18-4363-95B9-A3311076135A}" type="pres">
      <dgm:prSet presAssocID="{1C7B6022-CC0D-4F8B-BAF1-6BF4A27B329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8726D1-80C8-4462-8BEB-E20771378E04}" type="pres">
      <dgm:prSet presAssocID="{1C7B6022-CC0D-4F8B-BAF1-6BF4A27B329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13120F-FEEF-4CD1-9B74-C71D03CD24EC}" type="pres">
      <dgm:prSet presAssocID="{1C7B6022-CC0D-4F8B-BAF1-6BF4A27B329E}" presName="quadrantPlaceholder" presStyleCnt="0"/>
      <dgm:spPr/>
    </dgm:pt>
    <dgm:pt modelId="{DE32A29E-9DFB-4248-8F5F-544BAE1A686D}" type="pres">
      <dgm:prSet presAssocID="{1C7B6022-CC0D-4F8B-BAF1-6BF4A27B329E}" presName="center1" presStyleLbl="fgShp" presStyleIdx="0" presStyleCnt="2"/>
      <dgm:spPr>
        <a:noFill/>
        <a:ln>
          <a:noFill/>
        </a:ln>
      </dgm:spPr>
    </dgm:pt>
    <dgm:pt modelId="{8F4F2E36-A430-4BF9-9FAC-7C4AC6288A62}" type="pres">
      <dgm:prSet presAssocID="{1C7B6022-CC0D-4F8B-BAF1-6BF4A27B329E}" presName="center2" presStyleLbl="fgShp" presStyleIdx="1" presStyleCnt="2"/>
      <dgm:spPr>
        <a:noFill/>
        <a:ln>
          <a:noFill/>
        </a:ln>
      </dgm:spPr>
    </dgm:pt>
  </dgm:ptLst>
  <dgm:cxnLst>
    <dgm:cxn modelId="{D39F4ADD-A9E7-4297-AEBE-19E75B045DD1}" srcId="{D38259FA-0E75-4A32-A373-9FA11BC29F25}" destId="{029CCCE7-5C5E-4D29-9144-21DCD6FFEB3D}" srcOrd="0" destOrd="0" parTransId="{A550505A-D5F6-4E54-ABFD-59075E0150B0}" sibTransId="{514427DC-9BE7-4CBE-AE94-5C191D648680}"/>
    <dgm:cxn modelId="{9621696A-7875-45E6-8C0A-697786F54520}" type="presOf" srcId="{029CCCE7-5C5E-4D29-9144-21DCD6FFEB3D}" destId="{659BCEAC-1FA0-469F-9B9E-C8FF9DF85EB9}" srcOrd="1" destOrd="0" presId="urn:microsoft.com/office/officeart/2005/8/layout/cycle4"/>
    <dgm:cxn modelId="{2F2A2185-E939-4579-A17A-9AE8FCE0667C}" type="presOf" srcId="{87D77D78-D11E-499B-84DE-B1C8D4DF8C77}" destId="{5F591EAE-9510-4466-818E-7485282DB61A}" srcOrd="0" destOrd="1" presId="urn:microsoft.com/office/officeart/2005/8/layout/cycle4"/>
    <dgm:cxn modelId="{08563581-5247-4A9E-AFD0-96F64B65E6A5}" type="presOf" srcId="{87D77D78-D11E-499B-84DE-B1C8D4DF8C77}" destId="{38A38D9B-8475-40E4-95B9-9698C708F65C}" srcOrd="1" destOrd="1" presId="urn:microsoft.com/office/officeart/2005/8/layout/cycle4"/>
    <dgm:cxn modelId="{F526B38B-A913-4AEC-8F15-B915A29E10E2}" srcId="{1C7B6022-CC0D-4F8B-BAF1-6BF4A27B329E}" destId="{1F4A533A-D874-45D5-AD40-40E1C45E829A}" srcOrd="2" destOrd="0" parTransId="{D34877CF-D3F2-43F5-80C9-1DCA5D442B49}" sibTransId="{726F5CE1-1D27-4BAA-A5E0-4120AAF3BD13}"/>
    <dgm:cxn modelId="{CAF78435-0D87-4388-BE0E-F9675FBA4D8D}" type="presOf" srcId="{9B61955B-FCE5-4042-8CEC-747085CD58F9}" destId="{5F591EAE-9510-4466-818E-7485282DB61A}" srcOrd="0" destOrd="0" presId="urn:microsoft.com/office/officeart/2005/8/layout/cycle4"/>
    <dgm:cxn modelId="{8786973A-60C2-4C22-927A-9390EB94294D}" srcId="{1F4A533A-D874-45D5-AD40-40E1C45E829A}" destId="{FB826C5E-BF69-465F-BAE5-760455F3DBEB}" srcOrd="0" destOrd="0" parTransId="{71B80305-42C4-4CB2-BCF6-F719A9CAF509}" sibTransId="{62672863-9138-4691-8279-DC626B70170D}"/>
    <dgm:cxn modelId="{06B9426F-C0D0-4F14-9968-16EB6A935F24}" srcId="{3C91ABD4-74B4-4996-9D79-99CA49C6FE3A}" destId="{3EAD9948-6A32-456D-B728-4EA7E2468180}" srcOrd="1" destOrd="0" parTransId="{DA4128FA-DAE2-4B0E-A68C-E702C548890A}" sibTransId="{9E8F4AD4-1E52-4633-BD46-F2BEADAC5F7A}"/>
    <dgm:cxn modelId="{70B7C57F-5983-41CB-BE6F-AA241F0ABA07}" srcId="{3C91ABD4-74B4-4996-9D79-99CA49C6FE3A}" destId="{C3E58A01-264F-4DBF-9612-9BB7F7846057}" srcOrd="0" destOrd="0" parTransId="{39A2D511-F792-4767-B64D-98C1903D8948}" sibTransId="{767A5F7B-7F2C-4BE9-8625-CE32B1B3FFBC}"/>
    <dgm:cxn modelId="{C873405F-1A96-4DED-95F4-77DAAA85F650}" type="presOf" srcId="{FB826C5E-BF69-465F-BAE5-760455F3DBEB}" destId="{37B4CFE2-60B7-47F6-947E-41CE85E5DBD8}" srcOrd="0" destOrd="0" presId="urn:microsoft.com/office/officeart/2005/8/layout/cycle4"/>
    <dgm:cxn modelId="{23165A5E-2806-47C1-A1A9-2A537C3CA489}" type="presOf" srcId="{9B61955B-FCE5-4042-8CEC-747085CD58F9}" destId="{38A38D9B-8475-40E4-95B9-9698C708F65C}" srcOrd="1" destOrd="0" presId="urn:microsoft.com/office/officeart/2005/8/layout/cycle4"/>
    <dgm:cxn modelId="{8C271CF5-B723-48F1-84B8-3F098FE72D9B}" type="presOf" srcId="{029CCCE7-5C5E-4D29-9144-21DCD6FFEB3D}" destId="{1E8A1CC7-B33A-4542-8315-4F51D1EE91D0}" srcOrd="0" destOrd="0" presId="urn:microsoft.com/office/officeart/2005/8/layout/cycle4"/>
    <dgm:cxn modelId="{E90D2E78-B4DA-4419-B946-6188A48A1DA8}" type="presOf" srcId="{1C7B6022-CC0D-4F8B-BAF1-6BF4A27B329E}" destId="{894F09FC-2AC1-4144-8978-613D9E32CC67}" srcOrd="0" destOrd="0" presId="urn:microsoft.com/office/officeart/2005/8/layout/cycle4"/>
    <dgm:cxn modelId="{2BE0D8D9-D831-4BC1-9B02-7F90A10DEDFC}" srcId="{A9FCB533-6FBE-4F1C-8C7C-90D4E59C2010}" destId="{87D77D78-D11E-499B-84DE-B1C8D4DF8C77}" srcOrd="1" destOrd="0" parTransId="{EBF33CB9-ADB5-4EE9-960E-20E01140B647}" sibTransId="{EC4CD448-2E1C-421F-B661-8B050890C7A3}"/>
    <dgm:cxn modelId="{E22CBF18-73DC-4C9B-94F5-5CD1EEFFF7D9}" type="presOf" srcId="{C3E58A01-264F-4DBF-9612-9BB7F7846057}" destId="{819C8A12-CF45-4B29-B54A-297CB5DAE7A8}" srcOrd="1" destOrd="0" presId="urn:microsoft.com/office/officeart/2005/8/layout/cycle4"/>
    <dgm:cxn modelId="{D8A92C14-6313-4C93-A982-B16F493F9BD5}" type="presOf" srcId="{A9FCB533-6FBE-4F1C-8C7C-90D4E59C2010}" destId="{CD8726D1-80C8-4462-8BEB-E20771378E04}" srcOrd="0" destOrd="0" presId="urn:microsoft.com/office/officeart/2005/8/layout/cycle4"/>
    <dgm:cxn modelId="{73B0AEC5-937B-4FC5-8F8E-2A0CDF45F8EE}" srcId="{1C7B6022-CC0D-4F8B-BAF1-6BF4A27B329E}" destId="{A9FCB533-6FBE-4F1C-8C7C-90D4E59C2010}" srcOrd="3" destOrd="0" parTransId="{166CF069-0EF1-484A-BAC7-7C1BA59FE370}" sibTransId="{A36032EB-9F9D-41BB-B9BA-0F0DDDCF1593}"/>
    <dgm:cxn modelId="{BB457A05-D6B9-408B-B3FA-CF4A24584FB9}" type="presOf" srcId="{D38259FA-0E75-4A32-A373-9FA11BC29F25}" destId="{628F095C-C4D8-404D-87D6-9AB8400FBB9F}" srcOrd="0" destOrd="0" presId="urn:microsoft.com/office/officeart/2005/8/layout/cycle4"/>
    <dgm:cxn modelId="{CEF8E200-3A3D-4F2B-8176-B3E5C3F2E5BD}" type="presOf" srcId="{3EAD9948-6A32-456D-B728-4EA7E2468180}" destId="{819C8A12-CF45-4B29-B54A-297CB5DAE7A8}" srcOrd="1" destOrd="1" presId="urn:microsoft.com/office/officeart/2005/8/layout/cycle4"/>
    <dgm:cxn modelId="{63874295-3A50-46D0-9614-C7A0BF8F5C23}" type="presOf" srcId="{3EAD9948-6A32-456D-B728-4EA7E2468180}" destId="{2FC0E10E-6AF4-4574-B2C1-56AF408C0B80}" srcOrd="0" destOrd="1" presId="urn:microsoft.com/office/officeart/2005/8/layout/cycle4"/>
    <dgm:cxn modelId="{7E1F223F-6F74-442F-8DF5-260B3E39EB08}" srcId="{1C7B6022-CC0D-4F8B-BAF1-6BF4A27B329E}" destId="{3C91ABD4-74B4-4996-9D79-99CA49C6FE3A}" srcOrd="0" destOrd="0" parTransId="{1793B9A6-DCFA-4E69-B8ED-A06B1DEEA334}" sibTransId="{7ED5CED5-11A8-4767-9596-15EC7EF07BE8}"/>
    <dgm:cxn modelId="{28527919-EC12-4C59-940E-E54282E1FA53}" type="presOf" srcId="{C3E58A01-264F-4DBF-9612-9BB7F7846057}" destId="{2FC0E10E-6AF4-4574-B2C1-56AF408C0B80}" srcOrd="0" destOrd="0" presId="urn:microsoft.com/office/officeart/2005/8/layout/cycle4"/>
    <dgm:cxn modelId="{9DE5CE4D-C6E4-4203-87C5-C080C16FA16B}" type="presOf" srcId="{3C91ABD4-74B4-4996-9D79-99CA49C6FE3A}" destId="{EBB5FAC6-7863-470E-A7AF-D51CD85BFA04}" srcOrd="0" destOrd="0" presId="urn:microsoft.com/office/officeart/2005/8/layout/cycle4"/>
    <dgm:cxn modelId="{137D2575-410A-4ED2-8B5D-4C7F0176949E}" type="presOf" srcId="{1F4A533A-D874-45D5-AD40-40E1C45E829A}" destId="{5CF81837-FC18-4363-95B9-A3311076135A}" srcOrd="0" destOrd="0" presId="urn:microsoft.com/office/officeart/2005/8/layout/cycle4"/>
    <dgm:cxn modelId="{6EAF1B15-9A4B-4A18-852B-B003CF961D85}" type="presOf" srcId="{FB826C5E-BF69-465F-BAE5-760455F3DBEB}" destId="{D7F79271-8367-42C9-BECD-C410167ACB1D}" srcOrd="1" destOrd="0" presId="urn:microsoft.com/office/officeart/2005/8/layout/cycle4"/>
    <dgm:cxn modelId="{DC313E2A-6134-4B9C-B8B9-107AE4EDDF2A}" srcId="{1C7B6022-CC0D-4F8B-BAF1-6BF4A27B329E}" destId="{D38259FA-0E75-4A32-A373-9FA11BC29F25}" srcOrd="1" destOrd="0" parTransId="{A02E7B4A-61A1-4247-A429-D445489B625D}" sibTransId="{526C6241-D32C-48A0-8930-8C23C595AB01}"/>
    <dgm:cxn modelId="{9116B238-14CA-4A10-B898-1D3B3D20D3DD}" srcId="{A9FCB533-6FBE-4F1C-8C7C-90D4E59C2010}" destId="{9B61955B-FCE5-4042-8CEC-747085CD58F9}" srcOrd="0" destOrd="0" parTransId="{8BDDD16A-19BD-4421-A0EA-B5B8125FB4C1}" sibTransId="{26D2A50C-A79F-43F4-9BC1-07827249F47E}"/>
    <dgm:cxn modelId="{BC86E4C5-9A64-4901-A89D-D9A87E3087D6}" type="presParOf" srcId="{894F09FC-2AC1-4144-8978-613D9E32CC67}" destId="{D5925AA5-0141-4145-A897-873A39EC1FA9}" srcOrd="0" destOrd="0" presId="urn:microsoft.com/office/officeart/2005/8/layout/cycle4"/>
    <dgm:cxn modelId="{BA116803-8D2A-41F0-85E7-3E3C9A19F3C8}" type="presParOf" srcId="{D5925AA5-0141-4145-A897-873A39EC1FA9}" destId="{7F80E6F0-6CE3-487D-994E-41B8F0D2C742}" srcOrd="0" destOrd="0" presId="urn:microsoft.com/office/officeart/2005/8/layout/cycle4"/>
    <dgm:cxn modelId="{3DB0556A-7668-4DEB-9390-83061311B801}" type="presParOf" srcId="{7F80E6F0-6CE3-487D-994E-41B8F0D2C742}" destId="{2FC0E10E-6AF4-4574-B2C1-56AF408C0B80}" srcOrd="0" destOrd="0" presId="urn:microsoft.com/office/officeart/2005/8/layout/cycle4"/>
    <dgm:cxn modelId="{2321AC22-0276-4AFF-AA12-875265DACD5C}" type="presParOf" srcId="{7F80E6F0-6CE3-487D-994E-41B8F0D2C742}" destId="{819C8A12-CF45-4B29-B54A-297CB5DAE7A8}" srcOrd="1" destOrd="0" presId="urn:microsoft.com/office/officeart/2005/8/layout/cycle4"/>
    <dgm:cxn modelId="{C2CF110D-8124-4912-9628-996DC201EBC1}" type="presParOf" srcId="{D5925AA5-0141-4145-A897-873A39EC1FA9}" destId="{F3CDEBB1-B763-4D14-9782-718CC5E10D18}" srcOrd="1" destOrd="0" presId="urn:microsoft.com/office/officeart/2005/8/layout/cycle4"/>
    <dgm:cxn modelId="{E271DCC6-6F6B-4674-B282-F9E535178B31}" type="presParOf" srcId="{F3CDEBB1-B763-4D14-9782-718CC5E10D18}" destId="{1E8A1CC7-B33A-4542-8315-4F51D1EE91D0}" srcOrd="0" destOrd="0" presId="urn:microsoft.com/office/officeart/2005/8/layout/cycle4"/>
    <dgm:cxn modelId="{6FA3980C-6EE1-4B4D-B303-6074A950D1B7}" type="presParOf" srcId="{F3CDEBB1-B763-4D14-9782-718CC5E10D18}" destId="{659BCEAC-1FA0-469F-9B9E-C8FF9DF85EB9}" srcOrd="1" destOrd="0" presId="urn:microsoft.com/office/officeart/2005/8/layout/cycle4"/>
    <dgm:cxn modelId="{6B158358-E367-473C-80D5-9CB9710312F4}" type="presParOf" srcId="{D5925AA5-0141-4145-A897-873A39EC1FA9}" destId="{B5681B69-0286-49DF-94BE-8A6EA6E32F29}" srcOrd="2" destOrd="0" presId="urn:microsoft.com/office/officeart/2005/8/layout/cycle4"/>
    <dgm:cxn modelId="{371AEA04-36D3-45EF-BDCE-4C42AF77910B}" type="presParOf" srcId="{B5681B69-0286-49DF-94BE-8A6EA6E32F29}" destId="{37B4CFE2-60B7-47F6-947E-41CE85E5DBD8}" srcOrd="0" destOrd="0" presId="urn:microsoft.com/office/officeart/2005/8/layout/cycle4"/>
    <dgm:cxn modelId="{B67F2D24-0DA1-45FB-A103-2AB574FBAFA2}" type="presParOf" srcId="{B5681B69-0286-49DF-94BE-8A6EA6E32F29}" destId="{D7F79271-8367-42C9-BECD-C410167ACB1D}" srcOrd="1" destOrd="0" presId="urn:microsoft.com/office/officeart/2005/8/layout/cycle4"/>
    <dgm:cxn modelId="{80ED9554-0ACC-4850-B7E1-D505591A7364}" type="presParOf" srcId="{D5925AA5-0141-4145-A897-873A39EC1FA9}" destId="{DF36B95E-05B5-4F33-B8AA-1EA54867938B}" srcOrd="3" destOrd="0" presId="urn:microsoft.com/office/officeart/2005/8/layout/cycle4"/>
    <dgm:cxn modelId="{CCBFA69C-3B4C-48ED-BABC-EC6FBBD21F50}" type="presParOf" srcId="{DF36B95E-05B5-4F33-B8AA-1EA54867938B}" destId="{5F591EAE-9510-4466-818E-7485282DB61A}" srcOrd="0" destOrd="0" presId="urn:microsoft.com/office/officeart/2005/8/layout/cycle4"/>
    <dgm:cxn modelId="{64BA4765-14EA-4B9E-93FE-ABA368CE4A95}" type="presParOf" srcId="{DF36B95E-05B5-4F33-B8AA-1EA54867938B}" destId="{38A38D9B-8475-40E4-95B9-9698C708F65C}" srcOrd="1" destOrd="0" presId="urn:microsoft.com/office/officeart/2005/8/layout/cycle4"/>
    <dgm:cxn modelId="{7FB6B6D5-B58B-4165-91B3-A0B37FAB3DD5}" type="presParOf" srcId="{D5925AA5-0141-4145-A897-873A39EC1FA9}" destId="{1CE73379-9144-49FF-8E0E-363DB47A1452}" srcOrd="4" destOrd="0" presId="urn:microsoft.com/office/officeart/2005/8/layout/cycle4"/>
    <dgm:cxn modelId="{217BD3EE-F2E1-4E09-96A3-857C6A5CDB62}" type="presParOf" srcId="{894F09FC-2AC1-4144-8978-613D9E32CC67}" destId="{B7E9DB65-CAB7-48C8-9087-1A34B0748CB9}" srcOrd="1" destOrd="0" presId="urn:microsoft.com/office/officeart/2005/8/layout/cycle4"/>
    <dgm:cxn modelId="{790E8DE9-EC83-48C9-A2DF-A865E702D0A9}" type="presParOf" srcId="{B7E9DB65-CAB7-48C8-9087-1A34B0748CB9}" destId="{EBB5FAC6-7863-470E-A7AF-D51CD85BFA04}" srcOrd="0" destOrd="0" presId="urn:microsoft.com/office/officeart/2005/8/layout/cycle4"/>
    <dgm:cxn modelId="{06115D65-6B5B-47E7-BD86-9ECF6B9B93A3}" type="presParOf" srcId="{B7E9DB65-CAB7-48C8-9087-1A34B0748CB9}" destId="{628F095C-C4D8-404D-87D6-9AB8400FBB9F}" srcOrd="1" destOrd="0" presId="urn:microsoft.com/office/officeart/2005/8/layout/cycle4"/>
    <dgm:cxn modelId="{7015DB25-24C8-453D-8D79-B7DBD96B1553}" type="presParOf" srcId="{B7E9DB65-CAB7-48C8-9087-1A34B0748CB9}" destId="{5CF81837-FC18-4363-95B9-A3311076135A}" srcOrd="2" destOrd="0" presId="urn:microsoft.com/office/officeart/2005/8/layout/cycle4"/>
    <dgm:cxn modelId="{BB70045C-18BD-4B7A-8AB5-71C80D1A6737}" type="presParOf" srcId="{B7E9DB65-CAB7-48C8-9087-1A34B0748CB9}" destId="{CD8726D1-80C8-4462-8BEB-E20771378E04}" srcOrd="3" destOrd="0" presId="urn:microsoft.com/office/officeart/2005/8/layout/cycle4"/>
    <dgm:cxn modelId="{7804BABA-1191-4672-949F-7D3E63C3EC5D}" type="presParOf" srcId="{B7E9DB65-CAB7-48C8-9087-1A34B0748CB9}" destId="{CC13120F-FEEF-4CD1-9B74-C71D03CD24EC}" srcOrd="4" destOrd="0" presId="urn:microsoft.com/office/officeart/2005/8/layout/cycle4"/>
    <dgm:cxn modelId="{6F007234-007E-4A5E-9EA2-5C69E6D15287}" type="presParOf" srcId="{894F09FC-2AC1-4144-8978-613D9E32CC67}" destId="{DE32A29E-9DFB-4248-8F5F-544BAE1A686D}" srcOrd="2" destOrd="0" presId="urn:microsoft.com/office/officeart/2005/8/layout/cycle4"/>
    <dgm:cxn modelId="{9BA1B1D6-E7CB-4813-BEFD-A30E4BE29DDE}" type="presParOf" srcId="{894F09FC-2AC1-4144-8978-613D9E32CC67}" destId="{8F4F2E36-A430-4BF9-9FAC-7C4AC6288A6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4CFE2-60B7-47F6-947E-41CE85E5DBD8}">
      <dsp:nvSpPr>
        <dsp:cNvPr id="0" name=""/>
        <dsp:cNvSpPr/>
      </dsp:nvSpPr>
      <dsp:spPr>
        <a:xfrm>
          <a:off x="8799818" y="6005780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400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is negotiated; support and encourage adaptation or individual agency</a:t>
          </a:r>
          <a:endParaRPr lang="en-GB" sz="2000" kern="1200" dirty="0"/>
        </a:p>
      </dsp:txBody>
      <dsp:txXfrm>
        <a:off x="10176510" y="6777622"/>
        <a:ext cx="2942132" cy="2003817"/>
      </dsp:txXfrm>
    </dsp:sp>
    <dsp:sp modelId="{5F591EAE-9510-4466-818E-7485282DB61A}">
      <dsp:nvSpPr>
        <dsp:cNvPr id="0" name=""/>
        <dsp:cNvSpPr/>
      </dsp:nvSpPr>
      <dsp:spPr>
        <a:xfrm>
          <a:off x="1600778" y="6030754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by the individuals involved, with maximum opportunity for agency and adaptation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000" kern="1200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663120" y="6802597"/>
        <a:ext cx="2942132" cy="2003817"/>
      </dsp:txXfrm>
    </dsp:sp>
    <dsp:sp modelId="{1E8A1CC7-B33A-4542-8315-4F51D1EE91D0}">
      <dsp:nvSpPr>
        <dsp:cNvPr id="0" name=""/>
        <dsp:cNvSpPr/>
      </dsp:nvSpPr>
      <dsp:spPr>
        <a:xfrm>
          <a:off x="8748997" y="0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by those in power, but provide some room for individual agency and adaptation</a:t>
          </a:r>
          <a:endParaRPr lang="en-GB" sz="2000" kern="1200" dirty="0"/>
        </a:p>
      </dsp:txBody>
      <dsp:txXfrm>
        <a:off x="10125688" y="62342"/>
        <a:ext cx="2942132" cy="2003817"/>
      </dsp:txXfrm>
    </dsp:sp>
    <dsp:sp modelId="{2FC0E10E-6AF4-4574-B2C1-56AF408C0B80}">
      <dsp:nvSpPr>
        <dsp:cNvPr id="0" name=""/>
        <dsp:cNvSpPr/>
      </dsp:nvSpPr>
      <dsp:spPr>
        <a:xfrm>
          <a:off x="1600778" y="0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by those in a position of hierarchical power, with no room for individual agency or adaptation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000" kern="1200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663120" y="62342"/>
        <a:ext cx="2942132" cy="2003817"/>
      </dsp:txXfrm>
    </dsp:sp>
    <dsp:sp modelId="{EBB5FAC6-7863-470E-A7AF-D51CD85BFA04}">
      <dsp:nvSpPr>
        <dsp:cNvPr id="0" name=""/>
        <dsp:cNvSpPr/>
      </dsp:nvSpPr>
      <dsp:spPr>
        <a:xfrm>
          <a:off x="3436611" y="505519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Didactic Relationships</a:t>
          </a:r>
          <a:endParaRPr lang="en-GB" sz="3200" kern="1200" dirty="0"/>
        </a:p>
      </dsp:txBody>
      <dsp:txXfrm>
        <a:off x="4561371" y="1630279"/>
        <a:ext cx="2715411" cy="2715411"/>
      </dsp:txXfrm>
    </dsp:sp>
    <dsp:sp modelId="{628F095C-C4D8-404D-87D6-9AB8400FBB9F}">
      <dsp:nvSpPr>
        <dsp:cNvPr id="0" name=""/>
        <dsp:cNvSpPr/>
      </dsp:nvSpPr>
      <dsp:spPr>
        <a:xfrm rot="5400000">
          <a:off x="7454158" y="505519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Externally-Prescribed Relationships</a:t>
          </a:r>
          <a:endParaRPr lang="en-GB" sz="3200" kern="1200" dirty="0"/>
        </a:p>
      </dsp:txBody>
      <dsp:txXfrm rot="-5400000">
        <a:off x="7454158" y="1630279"/>
        <a:ext cx="2715411" cy="2715411"/>
      </dsp:txXfrm>
    </dsp:sp>
    <dsp:sp modelId="{5CF81837-FC18-4363-95B9-A3311076135A}">
      <dsp:nvSpPr>
        <dsp:cNvPr id="0" name=""/>
        <dsp:cNvSpPr/>
      </dsp:nvSpPr>
      <dsp:spPr>
        <a:xfrm rot="10800000">
          <a:off x="7454158" y="4523066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Enabling Relationships</a:t>
          </a:r>
          <a:endParaRPr lang="en-GB" sz="3200" kern="1200" dirty="0"/>
        </a:p>
      </dsp:txBody>
      <dsp:txXfrm rot="10800000">
        <a:off x="7454158" y="4523066"/>
        <a:ext cx="2715411" cy="2715411"/>
      </dsp:txXfrm>
    </dsp:sp>
    <dsp:sp modelId="{CD8726D1-80C8-4462-8BEB-E20771378E04}">
      <dsp:nvSpPr>
        <dsp:cNvPr id="0" name=""/>
        <dsp:cNvSpPr/>
      </dsp:nvSpPr>
      <dsp:spPr>
        <a:xfrm rot="16200000">
          <a:off x="3436611" y="4523066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Self-Prescribed Relationships</a:t>
          </a:r>
          <a:endParaRPr lang="en-GB" sz="3200" kern="1200" dirty="0"/>
        </a:p>
      </dsp:txBody>
      <dsp:txXfrm rot="5400000">
        <a:off x="4561371" y="4523066"/>
        <a:ext cx="2715411" cy="2715411"/>
      </dsp:txXfrm>
    </dsp:sp>
    <dsp:sp modelId="{DE32A29E-9DFB-4248-8F5F-544BAE1A686D}">
      <dsp:nvSpPr>
        <dsp:cNvPr id="0" name=""/>
        <dsp:cNvSpPr/>
      </dsp:nvSpPr>
      <dsp:spPr>
        <a:xfrm>
          <a:off x="6702531" y="3636190"/>
          <a:ext cx="1325879" cy="1152938"/>
        </a:xfrm>
        <a:prstGeom prst="circularArrow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4F2E36-A430-4BF9-9FAC-7C4AC6288A62}">
      <dsp:nvSpPr>
        <dsp:cNvPr id="0" name=""/>
        <dsp:cNvSpPr/>
      </dsp:nvSpPr>
      <dsp:spPr>
        <a:xfrm rot="10800000">
          <a:off x="6702531" y="4079628"/>
          <a:ext cx="1325879" cy="1152938"/>
        </a:xfrm>
        <a:prstGeom prst="circularArrow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5969" cy="3506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1976" y="1"/>
            <a:ext cx="4025969" cy="3506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C9BDF-A5B5-4C0E-A85A-946E2372A619}" type="datetimeFigureOut">
              <a:rPr lang="en-GB" smtClean="0"/>
              <a:t>06/04/2017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3370"/>
            <a:ext cx="4025969" cy="350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1976" y="6653370"/>
            <a:ext cx="4025969" cy="350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B8631-0222-4492-97C6-6150136A3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582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8031" y="-26402"/>
            <a:ext cx="30365655" cy="21436429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3331" y="7497471"/>
            <a:ext cx="19291903" cy="5133261"/>
          </a:xfrm>
        </p:spPr>
        <p:txBody>
          <a:bodyPr anchor="b">
            <a:noAutofit/>
          </a:bodyPr>
          <a:lstStyle>
            <a:lvl1pPr algn="r">
              <a:defRPr sz="16838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31" y="12630727"/>
            <a:ext cx="19291903" cy="342019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25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5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76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02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27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53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79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8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7" y="1900767"/>
            <a:ext cx="21016885" cy="10612614"/>
          </a:xfrm>
        </p:spPr>
        <p:txBody>
          <a:bodyPr anchor="ctr">
            <a:normAutofit/>
          </a:bodyPr>
          <a:lstStyle>
            <a:lvl1pPr algn="l">
              <a:defRPr sz="137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7" y="13938955"/>
            <a:ext cx="21016885" cy="4898347"/>
          </a:xfrm>
        </p:spPr>
        <p:txBody>
          <a:bodyPr anchor="ctr">
            <a:normAutofit/>
          </a:bodyPr>
          <a:lstStyle>
            <a:lvl1pPr marL="0" indent="0" algn="l">
              <a:buNone/>
              <a:defRPr sz="56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0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5596" y="1900767"/>
            <a:ext cx="20104615" cy="9424635"/>
          </a:xfrm>
        </p:spPr>
        <p:txBody>
          <a:bodyPr anchor="ctr">
            <a:normAutofit/>
          </a:bodyPr>
          <a:lstStyle>
            <a:lvl1pPr algn="l">
              <a:defRPr sz="137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645587" y="11325401"/>
            <a:ext cx="17944633" cy="118797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498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25595" indent="0">
              <a:buFontTx/>
              <a:buNone/>
              <a:defRPr/>
            </a:lvl2pPr>
            <a:lvl3pPr marL="2851191" indent="0">
              <a:buFontTx/>
              <a:buNone/>
              <a:defRPr/>
            </a:lvl3pPr>
            <a:lvl4pPr marL="4276786" indent="0">
              <a:buFontTx/>
              <a:buNone/>
              <a:defRPr/>
            </a:lvl4pPr>
            <a:lvl5pPr marL="570238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3" y="13938955"/>
            <a:ext cx="21016888" cy="4898347"/>
          </a:xfrm>
        </p:spPr>
        <p:txBody>
          <a:bodyPr anchor="ctr">
            <a:normAutofit/>
          </a:bodyPr>
          <a:lstStyle>
            <a:lvl1pPr marL="0" indent="0" algn="l">
              <a:buNone/>
              <a:defRPr sz="56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598227" y="2464443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/>
          <a:p>
            <a:pPr lvl="0"/>
            <a:r>
              <a:rPr lang="en-US" sz="249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41212" y="9000442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/>
          <a:p>
            <a:pPr lvl="0"/>
            <a:r>
              <a:rPr lang="en-US" sz="249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1851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3" y="6024046"/>
            <a:ext cx="21016888" cy="8092788"/>
          </a:xfrm>
        </p:spPr>
        <p:txBody>
          <a:bodyPr anchor="b">
            <a:normAutofit/>
          </a:bodyPr>
          <a:lstStyle>
            <a:lvl1pPr algn="l">
              <a:defRPr sz="137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3" y="14116834"/>
            <a:ext cx="21016888" cy="4720468"/>
          </a:xfrm>
        </p:spPr>
        <p:txBody>
          <a:bodyPr anchor="t">
            <a:normAutofit/>
          </a:bodyPr>
          <a:lstStyle>
            <a:lvl1pPr marL="0" indent="0" algn="l">
              <a:buNone/>
              <a:defRPr sz="56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7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5596" y="1900767"/>
            <a:ext cx="20104615" cy="9424635"/>
          </a:xfrm>
        </p:spPr>
        <p:txBody>
          <a:bodyPr anchor="ctr">
            <a:normAutofit/>
          </a:bodyPr>
          <a:lstStyle>
            <a:lvl1pPr algn="l">
              <a:defRPr sz="137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18338" y="12513380"/>
            <a:ext cx="21016891" cy="16034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48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25595" indent="0">
              <a:buFontTx/>
              <a:buNone/>
              <a:defRPr/>
            </a:lvl2pPr>
            <a:lvl3pPr marL="2851191" indent="0">
              <a:buFontTx/>
              <a:buNone/>
              <a:defRPr/>
            </a:lvl3pPr>
            <a:lvl4pPr marL="4276786" indent="0">
              <a:buFontTx/>
              <a:buNone/>
              <a:defRPr/>
            </a:lvl4pPr>
            <a:lvl5pPr marL="570238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3" y="14116834"/>
            <a:ext cx="21016888" cy="4720468"/>
          </a:xfrm>
        </p:spPr>
        <p:txBody>
          <a:bodyPr anchor="t">
            <a:normAutofit/>
          </a:bodyPr>
          <a:lstStyle>
            <a:lvl1pPr marL="0" indent="0" algn="l">
              <a:buNone/>
              <a:defRPr sz="56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598227" y="2464443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/>
          <a:p>
            <a:pPr lvl="0"/>
            <a:r>
              <a:rPr lang="en-US" sz="249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41212" y="9000442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/>
          <a:p>
            <a:pPr lvl="0"/>
            <a:r>
              <a:rPr lang="en-US" sz="249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8482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036" y="1900767"/>
            <a:ext cx="20996195" cy="9424635"/>
          </a:xfrm>
        </p:spPr>
        <p:txBody>
          <a:bodyPr anchor="ctr">
            <a:normAutofit/>
          </a:bodyPr>
          <a:lstStyle>
            <a:lvl1pPr algn="l">
              <a:defRPr sz="137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18338" y="12513380"/>
            <a:ext cx="21016891" cy="16034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483">
                <a:solidFill>
                  <a:schemeClr val="accent1"/>
                </a:solidFill>
              </a:defRPr>
            </a:lvl1pPr>
            <a:lvl2pPr marL="1425595" indent="0">
              <a:buFontTx/>
              <a:buNone/>
              <a:defRPr/>
            </a:lvl2pPr>
            <a:lvl3pPr marL="2851191" indent="0">
              <a:buFontTx/>
              <a:buNone/>
              <a:defRPr/>
            </a:lvl3pPr>
            <a:lvl4pPr marL="4276786" indent="0">
              <a:buFontTx/>
              <a:buNone/>
              <a:defRPr/>
            </a:lvl4pPr>
            <a:lvl5pPr marL="570238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3" y="14116834"/>
            <a:ext cx="21016888" cy="4720468"/>
          </a:xfrm>
        </p:spPr>
        <p:txBody>
          <a:bodyPr anchor="t">
            <a:normAutofit/>
          </a:bodyPr>
          <a:lstStyle>
            <a:lvl1pPr marL="0" indent="0" algn="l">
              <a:buNone/>
              <a:defRPr sz="56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45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1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90507" y="1900768"/>
            <a:ext cx="3240785" cy="16374316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8344" y="1900768"/>
            <a:ext cx="17200407" cy="163743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554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29770627" y="1"/>
            <a:ext cx="504587" cy="21383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541" tIns="22271" rIns="44541" bIns="22271" rtlCol="0" anchor="ctr"/>
          <a:lstStyle/>
          <a:p>
            <a:pPr algn="ctr"/>
            <a:endParaRPr lang="en-US" sz="787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1" y="1"/>
            <a:ext cx="504587" cy="21383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541" tIns="22271" rIns="44541" bIns="22271" rtlCol="0" anchor="ctr"/>
          <a:lstStyle/>
          <a:p>
            <a:pPr algn="ctr"/>
            <a:endParaRPr lang="en-US" sz="787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" y="1"/>
            <a:ext cx="30275213" cy="267295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541" tIns="22271" rIns="44541" bIns="22271" rtlCol="0" anchor="ctr"/>
          <a:lstStyle/>
          <a:p>
            <a:pPr algn="ctr"/>
            <a:endParaRPr lang="en-US" sz="787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1" y="18710673"/>
            <a:ext cx="30275213" cy="2672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541" tIns="22271" rIns="44541" bIns="22271" rtlCol="0" anchor="ctr"/>
          <a:lstStyle/>
          <a:p>
            <a:pPr algn="ctr"/>
            <a:endParaRPr lang="en-US" sz="787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0812" y="21185628"/>
            <a:ext cx="3654058" cy="12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8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122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0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3" y="8421458"/>
            <a:ext cx="21016888" cy="5695381"/>
          </a:xfrm>
        </p:spPr>
        <p:txBody>
          <a:bodyPr anchor="b"/>
          <a:lstStyle>
            <a:lvl1pPr algn="l">
              <a:defRPr sz="12472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3" y="14116834"/>
            <a:ext cx="21016888" cy="2682775"/>
          </a:xfrm>
        </p:spPr>
        <p:txBody>
          <a:bodyPr anchor="t"/>
          <a:lstStyle>
            <a:lvl1pPr marL="0" indent="0" algn="l">
              <a:buNone/>
              <a:defRPr sz="623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9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7" y="1900767"/>
            <a:ext cx="21016885" cy="41183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8349" y="6736836"/>
            <a:ext cx="10224536" cy="12100463"/>
          </a:xfrm>
        </p:spPr>
        <p:txBody>
          <a:bodyPr>
            <a:normAutofit/>
          </a:bodyPr>
          <a:lstStyle>
            <a:lvl1pPr>
              <a:defRPr sz="5613"/>
            </a:lvl1pPr>
            <a:lvl2pPr>
              <a:defRPr sz="4989"/>
            </a:lvl2pPr>
            <a:lvl3pPr>
              <a:defRPr sz="4365"/>
            </a:lvl3pPr>
            <a:lvl4pPr>
              <a:defRPr sz="3742"/>
            </a:lvl4pPr>
            <a:lvl5pPr>
              <a:defRPr sz="3742"/>
            </a:lvl5pPr>
            <a:lvl6pPr>
              <a:defRPr sz="3742"/>
            </a:lvl6pPr>
            <a:lvl7pPr>
              <a:defRPr sz="3742"/>
            </a:lvl7pPr>
            <a:lvl8pPr>
              <a:defRPr sz="3742"/>
            </a:lvl8pPr>
            <a:lvl9pPr>
              <a:defRPr sz="374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0693" y="6736841"/>
            <a:ext cx="10224539" cy="12100466"/>
          </a:xfrm>
        </p:spPr>
        <p:txBody>
          <a:bodyPr>
            <a:normAutofit/>
          </a:bodyPr>
          <a:lstStyle>
            <a:lvl1pPr>
              <a:defRPr sz="5613"/>
            </a:lvl1pPr>
            <a:lvl2pPr>
              <a:defRPr sz="4989"/>
            </a:lvl2pPr>
            <a:lvl3pPr>
              <a:defRPr sz="4365"/>
            </a:lvl3pPr>
            <a:lvl4pPr>
              <a:defRPr sz="3742"/>
            </a:lvl4pPr>
            <a:lvl5pPr>
              <a:defRPr sz="3742"/>
            </a:lvl5pPr>
            <a:lvl6pPr>
              <a:defRPr sz="3742"/>
            </a:lvl6pPr>
            <a:lvl7pPr>
              <a:defRPr sz="3742"/>
            </a:lvl7pPr>
            <a:lvl8pPr>
              <a:defRPr sz="3742"/>
            </a:lvl8pPr>
            <a:lvl9pPr>
              <a:defRPr sz="374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4333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6" y="1900767"/>
            <a:ext cx="21016881" cy="411832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4" y="6738065"/>
            <a:ext cx="10233022" cy="1796817"/>
          </a:xfrm>
        </p:spPr>
        <p:txBody>
          <a:bodyPr anchor="b">
            <a:noAutofit/>
          </a:bodyPr>
          <a:lstStyle>
            <a:lvl1pPr marL="0" indent="0">
              <a:buNone/>
              <a:defRPr sz="7483" b="0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8344" y="8534887"/>
            <a:ext cx="10233022" cy="1030242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204" y="6738065"/>
            <a:ext cx="10233022" cy="1796817"/>
          </a:xfrm>
        </p:spPr>
        <p:txBody>
          <a:bodyPr anchor="b">
            <a:noAutofit/>
          </a:bodyPr>
          <a:lstStyle>
            <a:lvl1pPr marL="0" indent="0">
              <a:buNone/>
              <a:defRPr sz="7483" b="0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204" y="8534887"/>
            <a:ext cx="10233022" cy="1030242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36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4" y="1900767"/>
            <a:ext cx="21016885" cy="41183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2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5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4" y="4672731"/>
            <a:ext cx="9238118" cy="3986328"/>
          </a:xfrm>
        </p:spPr>
        <p:txBody>
          <a:bodyPr anchor="b">
            <a:normAutofit/>
          </a:bodyPr>
          <a:lstStyle>
            <a:lvl1pPr>
              <a:defRPr sz="623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270" y="1605566"/>
            <a:ext cx="11210957" cy="1723173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8344" y="8659057"/>
            <a:ext cx="9238118" cy="8058456"/>
          </a:xfrm>
        </p:spPr>
        <p:txBody>
          <a:bodyPr>
            <a:normAutofit/>
          </a:bodyPr>
          <a:lstStyle>
            <a:lvl1pPr marL="0" indent="0">
              <a:buNone/>
              <a:defRPr sz="4365"/>
            </a:lvl1pPr>
            <a:lvl2pPr marL="1069196" indent="0">
              <a:buNone/>
              <a:defRPr sz="3274"/>
            </a:lvl2pPr>
            <a:lvl3pPr marL="2138393" indent="0">
              <a:buNone/>
              <a:defRPr sz="2806"/>
            </a:lvl3pPr>
            <a:lvl4pPr marL="3207589" indent="0">
              <a:buNone/>
              <a:defRPr sz="2339"/>
            </a:lvl4pPr>
            <a:lvl5pPr marL="4276786" indent="0">
              <a:buNone/>
              <a:defRPr sz="2339"/>
            </a:lvl5pPr>
            <a:lvl6pPr marL="5345982" indent="0">
              <a:buNone/>
              <a:defRPr sz="2339"/>
            </a:lvl6pPr>
            <a:lvl7pPr marL="6415179" indent="0">
              <a:buNone/>
              <a:defRPr sz="2339"/>
            </a:lvl7pPr>
            <a:lvl8pPr marL="7484375" indent="0">
              <a:buNone/>
              <a:defRPr sz="2339"/>
            </a:lvl8pPr>
            <a:lvl9pPr marL="8553572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229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44" y="14968537"/>
            <a:ext cx="21016885" cy="1767121"/>
          </a:xfrm>
        </p:spPr>
        <p:txBody>
          <a:bodyPr anchor="b">
            <a:normAutofit/>
          </a:bodyPr>
          <a:lstStyle>
            <a:lvl1pPr algn="l">
              <a:defRPr sz="7483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18344" y="1900767"/>
            <a:ext cx="21016885" cy="11991162"/>
          </a:xfrm>
        </p:spPr>
        <p:txBody>
          <a:bodyPr anchor="t">
            <a:normAutofit/>
          </a:bodyPr>
          <a:lstStyle>
            <a:lvl1pPr marL="0" indent="0" algn="ctr">
              <a:buNone/>
              <a:defRPr sz="4989"/>
            </a:lvl1pPr>
            <a:lvl2pPr marL="1425595" indent="0">
              <a:buNone/>
              <a:defRPr sz="4989"/>
            </a:lvl2pPr>
            <a:lvl3pPr marL="2851191" indent="0">
              <a:buNone/>
              <a:defRPr sz="4989"/>
            </a:lvl3pPr>
            <a:lvl4pPr marL="4276786" indent="0">
              <a:buNone/>
              <a:defRPr sz="4989"/>
            </a:lvl4pPr>
            <a:lvl5pPr marL="5702381" indent="0">
              <a:buNone/>
              <a:defRPr sz="4989"/>
            </a:lvl5pPr>
            <a:lvl6pPr marL="7127977" indent="0">
              <a:buNone/>
              <a:defRPr sz="4989"/>
            </a:lvl6pPr>
            <a:lvl7pPr marL="8553572" indent="0">
              <a:buNone/>
              <a:defRPr sz="4989"/>
            </a:lvl7pPr>
            <a:lvl8pPr marL="9979167" indent="0">
              <a:buNone/>
              <a:defRPr sz="4989"/>
            </a:lvl8pPr>
            <a:lvl9pPr marL="11404763" indent="0">
              <a:buNone/>
              <a:defRPr sz="498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8344" y="16735658"/>
            <a:ext cx="21016885" cy="2101644"/>
          </a:xfrm>
        </p:spPr>
        <p:txBody>
          <a:bodyPr>
            <a:normAutofit/>
          </a:bodyPr>
          <a:lstStyle>
            <a:lvl1pPr marL="0" indent="0">
              <a:buNone/>
              <a:defRPr sz="3742"/>
            </a:lvl1pPr>
            <a:lvl2pPr marL="1425595" indent="0">
              <a:buNone/>
              <a:defRPr sz="3742"/>
            </a:lvl2pPr>
            <a:lvl3pPr marL="2851191" indent="0">
              <a:buNone/>
              <a:defRPr sz="3118"/>
            </a:lvl3pPr>
            <a:lvl4pPr marL="4276786" indent="0">
              <a:buNone/>
              <a:defRPr sz="2806"/>
            </a:lvl4pPr>
            <a:lvl5pPr marL="5702381" indent="0">
              <a:buNone/>
              <a:defRPr sz="2806"/>
            </a:lvl5pPr>
            <a:lvl6pPr marL="7127977" indent="0">
              <a:buNone/>
              <a:defRPr sz="2806"/>
            </a:lvl6pPr>
            <a:lvl7pPr marL="8553572" indent="0">
              <a:buNone/>
              <a:defRPr sz="2806"/>
            </a:lvl7pPr>
            <a:lvl8pPr marL="9979167" indent="0">
              <a:buNone/>
              <a:defRPr sz="2806"/>
            </a:lvl8pPr>
            <a:lvl9pPr marL="11404763" indent="0">
              <a:buNone/>
              <a:defRPr sz="28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2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28032" y="-26402"/>
            <a:ext cx="30365658" cy="21436429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8346" y="1900767"/>
            <a:ext cx="21016881" cy="41183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8344" y="6736841"/>
            <a:ext cx="21016885" cy="12100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96472" y="18837307"/>
            <a:ext cx="2265118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8346" y="18837307"/>
            <a:ext cx="1530637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37920" y="18837307"/>
            <a:ext cx="1697312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accent1"/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2" r:id="rId17"/>
  </p:sldLayoutIdLst>
  <p:txStyles>
    <p:titleStyle>
      <a:lvl1pPr algn="l" defTabSz="1425595" rtl="0" eaLnBrk="1" latinLnBrk="0" hangingPunct="1">
        <a:spcBef>
          <a:spcPct val="0"/>
        </a:spcBef>
        <a:buNone/>
        <a:defRPr sz="11225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69196" indent="-1069196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316592" indent="-890997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9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563988" indent="-712798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36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989584" indent="-712798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4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415179" indent="-712798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4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7840774" indent="-712798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4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266370" indent="-712798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4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0691965" indent="-712798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4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117560" indent="-712798" algn="l" defTabSz="1425595" rtl="0" eaLnBrk="1" latinLnBrk="0" hangingPunct="1">
        <a:spcBef>
          <a:spcPts val="311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4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8227245" y="3543313"/>
            <a:ext cx="13780558" cy="476465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495293" y="-151446"/>
            <a:ext cx="21383625" cy="188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083" tIns="222708" rIns="89083" bIns="222708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4677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The Power of Relationships: </a:t>
            </a:r>
          </a:p>
          <a:p>
            <a:pPr algn="ctr" eaLnBrk="1" hangingPunct="1"/>
            <a:r>
              <a:rPr lang="en-GB" sz="4677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 Making Transnational Collaborations Work</a:t>
            </a:r>
            <a:endParaRPr lang="en-US" sz="4677" b="1" dirty="0">
              <a:solidFill>
                <a:schemeClr val="accent3">
                  <a:lumMod val="20000"/>
                  <a:lumOff val="8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435186" y="1708714"/>
            <a:ext cx="21383625" cy="111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083" tIns="89083" rIns="89083" bIns="89083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898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Dr. Joan </a:t>
            </a:r>
            <a:r>
              <a:rPr lang="en-US" sz="3898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McLatchie, Edinburgh Napier University</a:t>
            </a:r>
          </a:p>
          <a:p>
            <a:pPr algn="ctr" eaLnBrk="1" hangingPunct="1"/>
            <a:endParaRPr lang="en-US" sz="2598" baseline="30000" dirty="0">
              <a:solidFill>
                <a:schemeClr val="accent3">
                  <a:lumMod val="20000"/>
                  <a:lumOff val="8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67154" y="19512556"/>
            <a:ext cx="5939896" cy="14444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44541" tIns="22271" rIns="44541" bIns="22271" rtlCol="0">
            <a:noAutofit/>
          </a:bodyPr>
          <a:lstStyle/>
          <a:p>
            <a:pPr algn="ctr"/>
            <a:r>
              <a:rPr lang="en-US" sz="2200" dirty="0">
                <a:latin typeface="Calibri" panose="020F0502020204030204" pitchFamily="34" charset="0"/>
              </a:rPr>
              <a:t>Joan McLatchie</a:t>
            </a:r>
          </a:p>
          <a:p>
            <a:pPr algn="ctr"/>
            <a:r>
              <a:rPr lang="en-US" sz="2200" dirty="0">
                <a:latin typeface="Calibri" panose="020F0502020204030204" pitchFamily="34" charset="0"/>
              </a:rPr>
              <a:t>Edinburgh Napier </a:t>
            </a:r>
            <a:r>
              <a:rPr lang="en-US" sz="2200" dirty="0" smtClean="0">
                <a:latin typeface="Calibri" panose="020F0502020204030204" pitchFamily="34" charset="0"/>
              </a:rPr>
              <a:t>University</a:t>
            </a:r>
            <a:endParaRPr lang="en-US" sz="2200" dirty="0">
              <a:latin typeface="Calibri" panose="020F0502020204030204" pitchFamily="34" charset="0"/>
            </a:endParaRPr>
          </a:p>
          <a:p>
            <a:pPr algn="ctr"/>
            <a:r>
              <a:rPr lang="en-US" sz="2200" dirty="0">
                <a:latin typeface="Calibri" panose="020F0502020204030204" pitchFamily="34" charset="0"/>
              </a:rPr>
              <a:t>Email: </a:t>
            </a:r>
            <a:r>
              <a:rPr lang="en-US" sz="2200" dirty="0" smtClean="0">
                <a:latin typeface="Calibri" panose="020F0502020204030204" pitchFamily="34" charset="0"/>
              </a:rPr>
              <a:t>j.mclatchie@napier.ac.uk</a:t>
            </a:r>
            <a:endParaRPr lang="en-US" sz="2200" dirty="0">
              <a:latin typeface="Calibri" panose="020F0502020204030204" pitchFamily="34" charset="0"/>
            </a:endParaRPr>
          </a:p>
          <a:p>
            <a:pPr algn="ctr"/>
            <a:r>
              <a:rPr lang="en-US" sz="2200" dirty="0">
                <a:latin typeface="Calibri" panose="020F0502020204030204" pitchFamily="34" charset="0"/>
              </a:rPr>
              <a:t>Phone</a:t>
            </a:r>
            <a:r>
              <a:rPr lang="en-US" sz="2200" dirty="0" smtClean="0">
                <a:latin typeface="Calibri" panose="020F0502020204030204" pitchFamily="34" charset="0"/>
              </a:rPr>
              <a:t>: 0131 455 4341</a:t>
            </a:r>
            <a:endParaRPr lang="en-US" sz="2200" dirty="0"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2966" y="18879530"/>
            <a:ext cx="5939896" cy="484823"/>
          </a:xfrm>
          <a:prstGeom prst="rect">
            <a:avLst/>
          </a:prstGeom>
          <a:noFill/>
        </p:spPr>
        <p:txBody>
          <a:bodyPr wrap="none" lIns="44541" tIns="22271" rIns="44541" bIns="22271" rtlCol="0">
            <a:noAutofit/>
          </a:bodyPr>
          <a:lstStyle/>
          <a:p>
            <a:pPr algn="ctr"/>
            <a:r>
              <a:rPr lang="en-US" sz="2858" b="1" dirty="0">
                <a:latin typeface="Calibri" panose="020F0502020204030204" pitchFamily="34" charset="0"/>
              </a:rPr>
              <a:t>Contact Information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5571" y="19364353"/>
            <a:ext cx="14983907" cy="16340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18798" tIns="118798" rIns="118798" bIns="118798" numCol="1" spcCol="342842" rtlCol="0">
            <a:noAutofit/>
          </a:bodyPr>
          <a:lstStyle/>
          <a:p>
            <a:pPr algn="ctr"/>
            <a:r>
              <a:rPr lang="en-GB" sz="1200" b="1" dirty="0" smtClean="0">
                <a:latin typeface="Calibri" panose="020F0502020204030204" pitchFamily="34" charset="0"/>
              </a:rPr>
              <a:t>1.</a:t>
            </a:r>
            <a:r>
              <a:rPr lang="en-GB" sz="1200" dirty="0" smtClean="0">
                <a:latin typeface="Calibri" panose="020F0502020204030204" pitchFamily="34" charset="0"/>
              </a:rPr>
              <a:t> </a:t>
            </a:r>
            <a:r>
              <a:rPr lang="en-GB" sz="1200" dirty="0">
                <a:latin typeface="Calibri" panose="020F0502020204030204" pitchFamily="34" charset="0"/>
              </a:rPr>
              <a:t>Singer, M (1998) </a:t>
            </a:r>
            <a:r>
              <a:rPr lang="en-GB" sz="1200" i="1" dirty="0">
                <a:latin typeface="Calibri" panose="020F0502020204030204" pitchFamily="34" charset="0"/>
              </a:rPr>
              <a:t>Perception and Identity in Intercultural Communication</a:t>
            </a:r>
            <a:r>
              <a:rPr lang="en-GB" sz="1200" dirty="0">
                <a:latin typeface="Calibri" panose="020F0502020204030204" pitchFamily="34" charset="0"/>
              </a:rPr>
              <a:t>, Yarmouth, Intercultural Press</a:t>
            </a:r>
            <a:endParaRPr lang="en-GB" sz="1200" dirty="0" smtClean="0">
              <a:latin typeface="Calibri" panose="020F0502020204030204" pitchFamily="34" charset="0"/>
            </a:endParaRPr>
          </a:p>
          <a:p>
            <a:pPr algn="ctr"/>
            <a:r>
              <a:rPr lang="en-GB" sz="1200" b="1" dirty="0" smtClean="0">
                <a:latin typeface="Calibri" panose="020F0502020204030204" pitchFamily="34" charset="0"/>
              </a:rPr>
              <a:t>2.</a:t>
            </a:r>
            <a:r>
              <a:rPr lang="en-GB" sz="1200" dirty="0" smtClean="0">
                <a:latin typeface="Calibri" panose="020F0502020204030204" pitchFamily="34" charset="0"/>
              </a:rPr>
              <a:t> Denzin</a:t>
            </a:r>
            <a:r>
              <a:rPr lang="en-GB" sz="1200" dirty="0">
                <a:latin typeface="Calibri" panose="020F0502020204030204" pitchFamily="34" charset="0"/>
              </a:rPr>
              <a:t>, N K and Lincoln, Y S (2011) ‘The Discipline and Practice of Qualitative Research’, in Denzin, N K and Lincoln, Y S (</a:t>
            </a:r>
            <a:r>
              <a:rPr lang="en-GB" sz="1200" dirty="0" err="1">
                <a:latin typeface="Calibri" panose="020F0502020204030204" pitchFamily="34" charset="0"/>
              </a:rPr>
              <a:t>Eds</a:t>
            </a:r>
            <a:r>
              <a:rPr lang="en-GB" sz="1200" dirty="0">
                <a:latin typeface="Calibri" panose="020F0502020204030204" pitchFamily="34" charset="0"/>
              </a:rPr>
              <a:t>) </a:t>
            </a:r>
            <a:r>
              <a:rPr lang="en-GB" sz="1200" i="1" dirty="0">
                <a:latin typeface="Calibri" panose="020F0502020204030204" pitchFamily="34" charset="0"/>
              </a:rPr>
              <a:t>The Sage Handbook of Qualitative Research </a:t>
            </a:r>
            <a:r>
              <a:rPr lang="en-GB" sz="1200" dirty="0">
                <a:latin typeface="Calibri" panose="020F0502020204030204" pitchFamily="34" charset="0"/>
              </a:rPr>
              <a:t>(4th Ed), Thousand Oaks, Sage, pp 1-19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3</a:t>
            </a:r>
            <a:r>
              <a:rPr lang="en-GB" sz="1200" b="1" dirty="0" smtClean="0">
                <a:latin typeface="Calibri" panose="020F0502020204030204" pitchFamily="34" charset="0"/>
              </a:rPr>
              <a:t>. </a:t>
            </a:r>
            <a:r>
              <a:rPr lang="en-GB" sz="1200" dirty="0" err="1" smtClean="0">
                <a:latin typeface="Calibri" panose="020F0502020204030204" pitchFamily="34" charset="0"/>
              </a:rPr>
              <a:t>Kreber</a:t>
            </a:r>
            <a:r>
              <a:rPr lang="en-GB" sz="1200" dirty="0">
                <a:latin typeface="Calibri" panose="020F0502020204030204" pitchFamily="34" charset="0"/>
              </a:rPr>
              <a:t>, C (2010) ‘Academics’ teacher identities, authenticity and pedagogy’, </a:t>
            </a:r>
            <a:r>
              <a:rPr lang="en-GB" sz="1200" i="1" dirty="0">
                <a:latin typeface="Calibri" panose="020F0502020204030204" pitchFamily="34" charset="0"/>
              </a:rPr>
              <a:t>Studies in Higher Education </a:t>
            </a:r>
            <a:r>
              <a:rPr lang="en-GB" sz="1200" dirty="0">
                <a:latin typeface="Calibri" panose="020F0502020204030204" pitchFamily="34" charset="0"/>
              </a:rPr>
              <a:t>(35:2), pp 171-194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4</a:t>
            </a:r>
            <a:r>
              <a:rPr lang="en-GB" sz="1200" b="1" dirty="0" smtClean="0">
                <a:latin typeface="Calibri" panose="020F0502020204030204" pitchFamily="34" charset="0"/>
              </a:rPr>
              <a:t>. </a:t>
            </a:r>
            <a:r>
              <a:rPr lang="en-GB" sz="1200" dirty="0" smtClean="0">
                <a:latin typeface="Calibri" panose="020F0502020204030204" pitchFamily="34" charset="0"/>
              </a:rPr>
              <a:t>Saunders</a:t>
            </a:r>
            <a:r>
              <a:rPr lang="en-GB" sz="1200" dirty="0">
                <a:latin typeface="Calibri" panose="020F0502020204030204" pitchFamily="34" charset="0"/>
              </a:rPr>
              <a:t>, M (2011) ‘Setting the scene: the four domains of evaluative practice in Higher Education’, in Saunders, M, </a:t>
            </a:r>
            <a:r>
              <a:rPr lang="en-GB" sz="1200" dirty="0" err="1">
                <a:latin typeface="Calibri" panose="020F0502020204030204" pitchFamily="34" charset="0"/>
              </a:rPr>
              <a:t>Trowler</a:t>
            </a:r>
            <a:r>
              <a:rPr lang="en-GB" sz="1200" dirty="0">
                <a:latin typeface="Calibri" panose="020F0502020204030204" pitchFamily="34" charset="0"/>
              </a:rPr>
              <a:t>, P and </a:t>
            </a:r>
            <a:r>
              <a:rPr lang="en-GB" sz="1200" dirty="0" err="1">
                <a:latin typeface="Calibri" panose="020F0502020204030204" pitchFamily="34" charset="0"/>
              </a:rPr>
              <a:t>Bamber</a:t>
            </a:r>
            <a:r>
              <a:rPr lang="en-GB" sz="1200" dirty="0">
                <a:latin typeface="Calibri" panose="020F0502020204030204" pitchFamily="34" charset="0"/>
              </a:rPr>
              <a:t>, V (</a:t>
            </a:r>
            <a:r>
              <a:rPr lang="en-GB" sz="1200" dirty="0" err="1">
                <a:latin typeface="Calibri" panose="020F0502020204030204" pitchFamily="34" charset="0"/>
              </a:rPr>
              <a:t>Eds</a:t>
            </a:r>
            <a:r>
              <a:rPr lang="en-GB" sz="1200" dirty="0">
                <a:latin typeface="Calibri" panose="020F0502020204030204" pitchFamily="34" charset="0"/>
              </a:rPr>
              <a:t>) </a:t>
            </a:r>
            <a:r>
              <a:rPr lang="en-GB" sz="1200" i="1" dirty="0">
                <a:latin typeface="Calibri" panose="020F0502020204030204" pitchFamily="34" charset="0"/>
              </a:rPr>
              <a:t>Reconceptualising Evaluation in Higher Education</a:t>
            </a:r>
            <a:r>
              <a:rPr lang="en-GB" sz="1200" dirty="0">
                <a:latin typeface="Calibri" panose="020F0502020204030204" pitchFamily="34" charset="0"/>
              </a:rPr>
              <a:t>, 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</a:rPr>
              <a:t>Maidenhead, Open University Press, pp 1-17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</a:rPr>
              <a:t>5</a:t>
            </a:r>
            <a:r>
              <a:rPr lang="en-GB" sz="1200" b="1" dirty="0" smtClean="0">
                <a:latin typeface="Calibri" panose="020F0502020204030204" pitchFamily="34" charset="0"/>
              </a:rPr>
              <a:t>.</a:t>
            </a:r>
            <a:r>
              <a:rPr lang="en-GB" sz="1200" dirty="0" smtClean="0">
                <a:latin typeface="Calibri" panose="020F0502020204030204" pitchFamily="34" charset="0"/>
              </a:rPr>
              <a:t> </a:t>
            </a:r>
            <a:r>
              <a:rPr lang="en-GB" sz="1200" dirty="0" err="1" smtClean="0">
                <a:latin typeface="Calibri" panose="020F0502020204030204" pitchFamily="34" charset="0"/>
              </a:rPr>
              <a:t>Blaxter</a:t>
            </a:r>
            <a:r>
              <a:rPr lang="en-GB" sz="1200" dirty="0">
                <a:latin typeface="Calibri" panose="020F0502020204030204" pitchFamily="34" charset="0"/>
              </a:rPr>
              <a:t>, L, Hughes, C and Tight, M (2006) </a:t>
            </a:r>
            <a:r>
              <a:rPr lang="en-GB" sz="1200" i="1" dirty="0">
                <a:latin typeface="Calibri" panose="020F0502020204030204" pitchFamily="34" charset="0"/>
              </a:rPr>
              <a:t>How to Research </a:t>
            </a:r>
            <a:r>
              <a:rPr lang="en-GB" sz="1200" dirty="0">
                <a:latin typeface="Calibri" panose="020F0502020204030204" pitchFamily="34" charset="0"/>
              </a:rPr>
              <a:t>(3rd Ed), Maidenhead, Open University </a:t>
            </a:r>
            <a:r>
              <a:rPr lang="en-GB" sz="1200" dirty="0" smtClean="0">
                <a:latin typeface="Calibri" panose="020F0502020204030204" pitchFamily="34" charset="0"/>
              </a:rPr>
              <a:t>Press</a:t>
            </a:r>
          </a:p>
          <a:p>
            <a:pPr algn="ctr"/>
            <a:r>
              <a:rPr lang="en-GB" sz="1200" b="1" dirty="0" smtClean="0">
                <a:latin typeface="Calibri" panose="020F0502020204030204" pitchFamily="34" charset="0"/>
              </a:rPr>
              <a:t>6. </a:t>
            </a:r>
            <a:r>
              <a:rPr lang="en-GB" sz="1200" dirty="0">
                <a:latin typeface="Calibri" panose="020F0502020204030204" pitchFamily="34" charset="0"/>
              </a:rPr>
              <a:t>Miller, J and </a:t>
            </a:r>
            <a:r>
              <a:rPr lang="en-GB" sz="1200" dirty="0" err="1">
                <a:latin typeface="Calibri" panose="020F0502020204030204" pitchFamily="34" charset="0"/>
              </a:rPr>
              <a:t>Glassner</a:t>
            </a:r>
            <a:r>
              <a:rPr lang="en-GB" sz="1200" dirty="0">
                <a:latin typeface="Calibri" panose="020F0502020204030204" pitchFamily="34" charset="0"/>
              </a:rPr>
              <a:t>, B (2004) ‘The “inside” and the “outside”: finding realities in interviews’, in Silverman, D (Ed) </a:t>
            </a:r>
            <a:r>
              <a:rPr lang="en-GB" sz="1200" i="1" dirty="0">
                <a:latin typeface="Calibri" panose="020F0502020204030204" pitchFamily="34" charset="0"/>
              </a:rPr>
              <a:t>Qualitative research: theory, method and practice </a:t>
            </a:r>
            <a:r>
              <a:rPr lang="en-GB" sz="1200" dirty="0">
                <a:latin typeface="Calibri" panose="020F0502020204030204" pitchFamily="34" charset="0"/>
              </a:rPr>
              <a:t>(pp 125-139), London, Sage</a:t>
            </a:r>
          </a:p>
          <a:p>
            <a:pPr algn="ctr"/>
            <a:r>
              <a:rPr lang="en-GB" sz="1200" b="1" dirty="0" smtClean="0">
                <a:latin typeface="Calibri" panose="020F0502020204030204" pitchFamily="34" charset="0"/>
              </a:rPr>
              <a:t>7. </a:t>
            </a:r>
            <a:r>
              <a:rPr lang="en-GB" sz="1200" dirty="0" err="1" smtClean="0">
                <a:latin typeface="Calibri" panose="020F0502020204030204" pitchFamily="34" charset="0"/>
              </a:rPr>
              <a:t>Kanu</a:t>
            </a:r>
            <a:r>
              <a:rPr lang="en-GB" sz="1200" dirty="0">
                <a:latin typeface="Calibri" panose="020F0502020204030204" pitchFamily="34" charset="0"/>
              </a:rPr>
              <a:t>, Y (2005) ‘Tensions and dilemmas of cross-cultural transfer of knowledge: post-structural/ postcolonial reflections on an innovative teacher education in Pakistan’, </a:t>
            </a:r>
            <a:r>
              <a:rPr lang="en-GB" sz="1200" i="1" dirty="0">
                <a:latin typeface="Calibri" panose="020F0502020204030204" pitchFamily="34" charset="0"/>
              </a:rPr>
              <a:t>International Journal of Educational Development </a:t>
            </a:r>
            <a:r>
              <a:rPr lang="en-GB" sz="1200" dirty="0">
                <a:latin typeface="Calibri" panose="020F0502020204030204" pitchFamily="34" charset="0"/>
              </a:rPr>
              <a:t>(25), pp </a:t>
            </a:r>
            <a:r>
              <a:rPr lang="en-GB" sz="1200" dirty="0" smtClean="0">
                <a:latin typeface="Calibri" panose="020F0502020204030204" pitchFamily="34" charset="0"/>
              </a:rPr>
              <a:t>493-513</a:t>
            </a:r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47327" y="18933419"/>
            <a:ext cx="13780558" cy="445492"/>
          </a:xfrm>
          <a:prstGeom prst="rect">
            <a:avLst/>
          </a:prstGeom>
          <a:noFill/>
          <a:ln>
            <a:noFill/>
          </a:ln>
        </p:spPr>
        <p:txBody>
          <a:bodyPr wrap="none" lIns="44541" tIns="22271" rIns="44541" bIns="22271" rtlCol="0" anchor="ctr" anchorCtr="0">
            <a:noAutofit/>
          </a:bodyPr>
          <a:lstStyle/>
          <a:p>
            <a:pPr algn="ctr"/>
            <a:r>
              <a:rPr lang="en-US" sz="2858" b="1" dirty="0">
                <a:latin typeface="Calibri" panose="020F0502020204030204" pitchFamily="34" charset="0"/>
              </a:rPr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978614" y="3382663"/>
            <a:ext cx="5939896" cy="493248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89083" tIns="89083" rIns="89083" bIns="89083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GB" dirty="0" smtClean="0">
              <a:latin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</a:rPr>
              <a:t>This </a:t>
            </a:r>
            <a:r>
              <a:rPr lang="en-GB" b="1" dirty="0" smtClean="0">
                <a:latin typeface="Calibri" panose="020F0502020204030204" pitchFamily="34" charset="0"/>
              </a:rPr>
              <a:t>empirical </a:t>
            </a:r>
            <a:r>
              <a:rPr lang="en-GB" b="1" dirty="0">
                <a:latin typeface="Calibri" panose="020F0502020204030204" pitchFamily="34" charset="0"/>
              </a:rPr>
              <a:t>research </a:t>
            </a:r>
            <a:r>
              <a:rPr lang="en-GB" dirty="0">
                <a:latin typeface="Calibri" panose="020F0502020204030204" pitchFamily="34" charset="0"/>
              </a:rPr>
              <a:t>project </a:t>
            </a:r>
            <a:r>
              <a:rPr lang="en-GB" dirty="0" smtClean="0">
                <a:latin typeface="Calibri" panose="020F0502020204030204" pitchFamily="34" charset="0"/>
              </a:rPr>
              <a:t>examined </a:t>
            </a:r>
            <a:r>
              <a:rPr lang="en-GB" dirty="0">
                <a:latin typeface="Calibri" panose="020F0502020204030204" pitchFamily="34" charset="0"/>
              </a:rPr>
              <a:t>the lived experience of local academics in transnational partnerships.  </a:t>
            </a:r>
            <a:r>
              <a:rPr lang="en-GB" dirty="0" smtClean="0">
                <a:latin typeface="Calibri" panose="020F0502020204030204" pitchFamily="34" charset="0"/>
              </a:rPr>
              <a:t>It explored: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dirty="0" smtClean="0">
              <a:latin typeface="Calibri" panose="020F050202020403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</a:rPr>
              <a:t>participants’ experience of working within the competing realities of their cultural </a:t>
            </a:r>
            <a:r>
              <a:rPr lang="en-GB" dirty="0" smtClean="0">
                <a:latin typeface="Calibri" panose="020F0502020204030204" pitchFamily="34" charset="0"/>
              </a:rPr>
              <a:t>universe</a:t>
            </a:r>
            <a:r>
              <a:rPr lang="en-GB" baseline="30000" dirty="0" smtClean="0">
                <a:latin typeface="Calibri" panose="020F0502020204030204" pitchFamily="34" charset="0"/>
              </a:rPr>
              <a:t>1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dirty="0" smtClean="0">
              <a:latin typeface="Calibri" panose="020F050202020403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</a:rPr>
              <a:t>development of sense-making ‘hybrid’ </a:t>
            </a:r>
            <a:r>
              <a:rPr lang="en-GB" dirty="0" smtClean="0">
                <a:latin typeface="Calibri" panose="020F0502020204030204" pitchFamily="34" charset="0"/>
              </a:rPr>
              <a:t>identities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dirty="0" smtClean="0">
              <a:latin typeface="Calibri" panose="020F0502020204030204" pitchFamily="34" charset="0"/>
            </a:endParaRPr>
          </a:p>
          <a:p>
            <a:pPr marL="1085850" lvl="1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</a:rPr>
              <a:t>implications for their </a:t>
            </a:r>
            <a:r>
              <a:rPr lang="en-GB" dirty="0" smtClean="0">
                <a:latin typeface="Calibri" panose="020F0502020204030204" pitchFamily="34" charset="0"/>
              </a:rPr>
              <a:t>practice</a:t>
            </a:r>
          </a:p>
          <a:p>
            <a:pPr lvl="1" indent="0"/>
            <a:endParaRPr lang="en-GB" dirty="0" smtClean="0">
              <a:latin typeface="Calibri" panose="020F0502020204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78614" y="2973911"/>
            <a:ext cx="5939896" cy="55960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541" tIns="22271" rIns="44541" bIns="22271" rtlCol="0" anchor="ctr"/>
          <a:lstStyle/>
          <a:p>
            <a:pPr algn="ctr"/>
            <a:r>
              <a:rPr lang="en-US" sz="2858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Introduction</a:t>
            </a:r>
            <a:endParaRPr lang="en-US" sz="2858" b="1" dirty="0">
              <a:solidFill>
                <a:schemeClr val="accent3">
                  <a:lumMod val="20000"/>
                  <a:lumOff val="80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78614" y="8646406"/>
            <a:ext cx="5945544" cy="9732952"/>
            <a:chOff x="1843940" y="7816721"/>
            <a:chExt cx="5945544" cy="9732952"/>
          </a:xfrm>
        </p:grpSpPr>
        <p:sp>
          <p:nvSpPr>
            <p:cNvPr id="33" name="Rectangle 32"/>
            <p:cNvSpPr/>
            <p:nvPr/>
          </p:nvSpPr>
          <p:spPr>
            <a:xfrm>
              <a:off x="1843940" y="7816721"/>
              <a:ext cx="5939896" cy="44549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4541" tIns="22271" rIns="44541" bIns="22271" rtlCol="0" anchor="ctr"/>
            <a:lstStyle/>
            <a:p>
              <a:pPr algn="ctr"/>
              <a:r>
                <a:rPr lang="en-US" sz="2858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</a:rPr>
                <a:t>Theoretical Context</a:t>
              </a:r>
            </a:p>
          </p:txBody>
        </p:sp>
        <p:sp>
          <p:nvSpPr>
            <p:cNvPr id="11" name="Text Box 190"/>
            <p:cNvSpPr txBox="1">
              <a:spLocks noChangeArrowheads="1"/>
            </p:cNvSpPr>
            <p:nvPr/>
          </p:nvSpPr>
          <p:spPr bwMode="auto">
            <a:xfrm>
              <a:off x="1843940" y="10955832"/>
              <a:ext cx="5945544" cy="65938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75000"/>
                </a:schemeClr>
              </a:solidFill>
            </a:ln>
            <a:effectLst/>
          </p:spPr>
          <p:txBody>
            <a:bodyPr wrap="square" lIns="89083" tIns="89083" rIns="89083" bIns="89083"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GB" dirty="0" smtClean="0">
                <a:latin typeface="Calibri" panose="020F0502020204030204" pitchFamily="34" charset="0"/>
              </a:endParaRPr>
            </a:p>
            <a:p>
              <a:r>
                <a:rPr lang="en-GB" dirty="0">
                  <a:latin typeface="Calibri" panose="020F0502020204030204" pitchFamily="34" charset="0"/>
                </a:rPr>
                <a:t>Social constructivist approach: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dirty="0">
                  <a:latin typeface="Calibri" panose="020F0502020204030204" pitchFamily="34" charset="0"/>
                </a:rPr>
                <a:t>The data offers subjective </a:t>
              </a:r>
              <a:r>
                <a:rPr lang="en-GB" dirty="0" smtClean="0">
                  <a:latin typeface="Calibri" panose="020F0502020204030204" pitchFamily="34" charset="0"/>
                </a:rPr>
                <a:t>perspectives</a:t>
              </a:r>
              <a:r>
                <a:rPr lang="en-GB" baseline="30000" dirty="0" smtClean="0">
                  <a:latin typeface="Calibri" panose="020F0502020204030204" pitchFamily="34" charset="0"/>
                </a:rPr>
                <a:t>2</a:t>
              </a:r>
              <a:endParaRPr lang="en-GB" dirty="0">
                <a:latin typeface="Calibri" panose="020F0502020204030204" pitchFamily="34" charset="0"/>
              </a:endParaRPr>
            </a:p>
            <a:p>
              <a:endParaRPr lang="en-GB" dirty="0">
                <a:latin typeface="Calibri" panose="020F0502020204030204" pitchFamily="34" charset="0"/>
              </a:endParaRPr>
            </a:p>
            <a:p>
              <a:r>
                <a:rPr lang="en-GB" dirty="0" smtClean="0">
                  <a:latin typeface="Calibri" panose="020F0502020204030204" pitchFamily="34" charset="0"/>
                </a:rPr>
                <a:t>Themes Identified in the literature: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b="1" dirty="0" smtClean="0">
                  <a:latin typeface="Calibri" panose="020F0502020204030204" pitchFamily="34" charset="0"/>
                </a:rPr>
                <a:t>Culture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b="1" dirty="0" smtClean="0">
                  <a:latin typeface="Calibri" panose="020F0502020204030204" pitchFamily="34" charset="0"/>
                </a:rPr>
                <a:t>Identity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b="1" dirty="0" smtClean="0">
                  <a:latin typeface="Calibri" panose="020F0502020204030204" pitchFamily="34" charset="0"/>
                </a:rPr>
                <a:t>Practice</a:t>
              </a:r>
            </a:p>
            <a:p>
              <a:endParaRPr lang="en-GB" dirty="0">
                <a:latin typeface="Calibri" panose="020F0502020204030204" pitchFamily="34" charset="0"/>
              </a:endParaRPr>
            </a:p>
            <a:p>
              <a:r>
                <a:rPr lang="en-GB" dirty="0" smtClean="0">
                  <a:latin typeface="Calibri" panose="020F0502020204030204" pitchFamily="34" charset="0"/>
                </a:rPr>
                <a:t>The </a:t>
              </a:r>
              <a:r>
                <a:rPr lang="en-GB" b="1" dirty="0">
                  <a:latin typeface="Calibri" panose="020F0502020204030204" pitchFamily="34" charset="0"/>
                </a:rPr>
                <a:t>cultural</a:t>
              </a:r>
              <a:r>
                <a:rPr lang="en-GB" dirty="0">
                  <a:latin typeface="Calibri" panose="020F0502020204030204" pitchFamily="34" charset="0"/>
                </a:rPr>
                <a:t> dimension which an individual accesses informs his or her </a:t>
              </a:r>
              <a:r>
                <a:rPr lang="en-GB" b="1" dirty="0">
                  <a:latin typeface="Calibri" panose="020F0502020204030204" pitchFamily="34" charset="0"/>
                </a:rPr>
                <a:t>identity</a:t>
              </a:r>
              <a:r>
                <a:rPr lang="en-GB" dirty="0">
                  <a:latin typeface="Calibri" panose="020F0502020204030204" pitchFamily="34" charset="0"/>
                </a:rPr>
                <a:t> </a:t>
              </a:r>
              <a:r>
                <a:rPr lang="en-GB" dirty="0" smtClean="0">
                  <a:latin typeface="Calibri" panose="020F0502020204030204" pitchFamily="34" charset="0"/>
                </a:rPr>
                <a:t>formation</a:t>
              </a:r>
              <a:r>
                <a:rPr lang="en-GB" baseline="30000" dirty="0" smtClean="0">
                  <a:latin typeface="Calibri" panose="020F0502020204030204" pitchFamily="34" charset="0"/>
                </a:rPr>
                <a:t>3</a:t>
              </a:r>
              <a:r>
                <a:rPr lang="en-GB" dirty="0" smtClean="0">
                  <a:latin typeface="Calibri" panose="020F0502020204030204" pitchFamily="34" charset="0"/>
                </a:rPr>
                <a:t>. This </a:t>
              </a:r>
              <a:r>
                <a:rPr lang="en-GB" dirty="0">
                  <a:latin typeface="Calibri" panose="020F0502020204030204" pitchFamily="34" charset="0"/>
                </a:rPr>
                <a:t>then forms the resources which shape </a:t>
              </a:r>
              <a:r>
                <a:rPr lang="en-GB" b="1" dirty="0">
                  <a:latin typeface="Calibri" panose="020F0502020204030204" pitchFamily="34" charset="0"/>
                </a:rPr>
                <a:t>practice</a:t>
              </a:r>
              <a:r>
                <a:rPr lang="en-GB" dirty="0">
                  <a:latin typeface="Calibri" panose="020F0502020204030204" pitchFamily="34" charset="0"/>
                </a:rPr>
                <a:t>, </a:t>
              </a:r>
              <a:r>
                <a:rPr lang="en-GB" dirty="0" err="1">
                  <a:latin typeface="Calibri" panose="020F0502020204030204" pitchFamily="34" charset="0"/>
                </a:rPr>
                <a:t>ie</a:t>
              </a:r>
              <a:r>
                <a:rPr lang="en-GB" dirty="0">
                  <a:latin typeface="Calibri" panose="020F0502020204030204" pitchFamily="34" charset="0"/>
                </a:rPr>
                <a:t> </a:t>
              </a:r>
              <a:r>
                <a:rPr lang="en-GB" dirty="0" smtClean="0">
                  <a:latin typeface="Calibri" panose="020F0502020204030204" pitchFamily="34" charset="0"/>
                </a:rPr>
                <a:t>behavioural norms</a:t>
              </a:r>
              <a:r>
                <a:rPr lang="en-GB" baseline="30000" dirty="0">
                  <a:latin typeface="Calibri" panose="020F0502020204030204" pitchFamily="34" charset="0"/>
                </a:rPr>
                <a:t>4</a:t>
              </a:r>
              <a:r>
                <a:rPr lang="en-GB" dirty="0" smtClean="0">
                  <a:latin typeface="Calibri" panose="020F0502020204030204" pitchFamily="34" charset="0"/>
                </a:rPr>
                <a:t>. </a:t>
              </a:r>
            </a:p>
            <a:p>
              <a:endParaRPr lang="en-GB" dirty="0" smtClean="0">
                <a:latin typeface="Calibri" panose="020F0502020204030204" pitchFamily="34" charset="0"/>
              </a:endParaRPr>
            </a:p>
            <a:p>
              <a:r>
                <a:rPr lang="en-GB" dirty="0">
                  <a:latin typeface="Calibri" panose="020F0502020204030204" pitchFamily="34" charset="0"/>
                </a:rPr>
                <a:t>R</a:t>
              </a:r>
              <a:r>
                <a:rPr lang="en-GB" dirty="0" smtClean="0">
                  <a:latin typeface="Calibri" panose="020F0502020204030204" pitchFamily="34" charset="0"/>
                </a:rPr>
                <a:t>esearch </a:t>
              </a:r>
              <a:r>
                <a:rPr lang="en-GB" dirty="0">
                  <a:latin typeface="Calibri" panose="020F0502020204030204" pitchFamily="34" charset="0"/>
                </a:rPr>
                <a:t>explores the ways in which the participants adapt their </a:t>
              </a:r>
              <a:r>
                <a:rPr lang="en-GB" b="1" dirty="0">
                  <a:latin typeface="Calibri" panose="020F0502020204030204" pitchFamily="34" charset="0"/>
                </a:rPr>
                <a:t>practice</a:t>
              </a:r>
              <a:r>
                <a:rPr lang="en-GB" dirty="0">
                  <a:latin typeface="Calibri" panose="020F0502020204030204" pitchFamily="34" charset="0"/>
                </a:rPr>
                <a:t> </a:t>
              </a:r>
              <a:r>
                <a:rPr lang="en-GB" dirty="0" smtClean="0">
                  <a:latin typeface="Calibri" panose="020F0502020204030204" pitchFamily="34" charset="0"/>
                </a:rPr>
                <a:t>to: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libri" panose="020F0502020204030204" pitchFamily="34" charset="0"/>
                </a:rPr>
                <a:t>Maintain an authentic sense of </a:t>
              </a:r>
              <a:r>
                <a:rPr lang="en-GB" b="1" dirty="0" smtClean="0">
                  <a:latin typeface="Calibri" panose="020F0502020204030204" pitchFamily="34" charset="0"/>
                </a:rPr>
                <a:t>identity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dirty="0">
                  <a:latin typeface="Calibri" panose="020F0502020204030204" pitchFamily="34" charset="0"/>
                </a:rPr>
                <a:t>A</a:t>
              </a:r>
              <a:r>
                <a:rPr lang="en-GB" dirty="0" smtClean="0">
                  <a:latin typeface="Calibri" panose="020F0502020204030204" pitchFamily="34" charset="0"/>
                </a:rPr>
                <a:t>ccommodate their </a:t>
              </a:r>
              <a:r>
                <a:rPr lang="en-GB" b="1" dirty="0">
                  <a:latin typeface="Calibri" panose="020F0502020204030204" pitchFamily="34" charset="0"/>
                </a:rPr>
                <a:t>cultural</a:t>
              </a:r>
              <a:r>
                <a:rPr lang="en-GB" dirty="0">
                  <a:latin typeface="Calibri" panose="020F0502020204030204" pitchFamily="34" charset="0"/>
                </a:rPr>
                <a:t> </a:t>
              </a:r>
              <a:r>
                <a:rPr lang="en-GB" dirty="0" smtClean="0">
                  <a:latin typeface="Calibri" panose="020F0502020204030204" pitchFamily="34" charset="0"/>
                </a:rPr>
                <a:t>universe </a:t>
              </a:r>
            </a:p>
            <a:p>
              <a:endParaRPr lang="en-US" sz="2079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358853" y="9006567"/>
            <a:ext cx="6103427" cy="4089542"/>
            <a:chOff x="33284160" y="4745004"/>
            <a:chExt cx="9785851" cy="5785159"/>
          </a:xfrm>
        </p:grpSpPr>
        <p:sp>
          <p:nvSpPr>
            <p:cNvPr id="12" name="Text Box 191"/>
            <p:cNvSpPr txBox="1">
              <a:spLocks noChangeArrowheads="1"/>
            </p:cNvSpPr>
            <p:nvPr/>
          </p:nvSpPr>
          <p:spPr bwMode="auto">
            <a:xfrm>
              <a:off x="33284160" y="5486399"/>
              <a:ext cx="9785851" cy="504376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75000"/>
                </a:schemeClr>
              </a:solidFill>
            </a:ln>
            <a:effectLst/>
          </p:spPr>
          <p:txBody>
            <a:bodyPr wrap="square" lIns="89083" tIns="89083" rIns="89083" bIns="89083">
              <a:spAutoFit/>
            </a:bodyPr>
            <a:lstStyle>
              <a:defPPr>
                <a:defRPr lang="en-US"/>
              </a:defPPr>
              <a:lvl1pPr eaLnBrk="0" hangingPunct="0">
                <a:defRPr sz="2200">
                  <a:latin typeface="Arial" charset="0"/>
                </a:defRPr>
              </a:lvl1pPr>
              <a:lvl2pPr marL="742950" indent="-285750" eaLnBrk="0" hangingPunct="0">
                <a:defRPr sz="2200">
                  <a:latin typeface="Arial" charset="0"/>
                </a:defRPr>
              </a:lvl2pPr>
              <a:lvl3pPr marL="1143000" indent="-228600" eaLnBrk="0" hangingPunct="0">
                <a:defRPr sz="2200">
                  <a:latin typeface="Arial" charset="0"/>
                </a:defRPr>
              </a:lvl3pPr>
              <a:lvl4pPr marL="1600200" indent="-228600" eaLnBrk="0" hangingPunct="0">
                <a:defRPr sz="2200">
                  <a:latin typeface="Arial" charset="0"/>
                </a:defRPr>
              </a:lvl4pPr>
              <a:lvl5pPr marL="2057400" indent="-228600" eaLnBrk="0" hangingPunct="0">
                <a:defRPr sz="2200"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latin typeface="Arial" charset="0"/>
                </a:defRPr>
              </a:lvl9pPr>
            </a:lstStyle>
            <a:p>
              <a:endParaRPr lang="en-GB" dirty="0" smtClean="0">
                <a:latin typeface="Calibri" panose="020F050202020403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b="1" dirty="0" smtClean="0">
                  <a:latin typeface="Calibri" panose="020F0502020204030204" pitchFamily="34" charset="0"/>
                </a:rPr>
                <a:t>Didactic</a:t>
              </a:r>
              <a:r>
                <a:rPr lang="en-GB" dirty="0" smtClean="0">
                  <a:latin typeface="Calibri" panose="020F0502020204030204" pitchFamily="34" charset="0"/>
                </a:rPr>
                <a:t> </a:t>
              </a:r>
              <a:r>
                <a:rPr lang="en-GB" dirty="0">
                  <a:latin typeface="Calibri" panose="020F0502020204030204" pitchFamily="34" charset="0"/>
                </a:rPr>
                <a:t>and </a:t>
              </a:r>
              <a:r>
                <a:rPr lang="en-GB" b="1" dirty="0">
                  <a:latin typeface="Calibri" panose="020F0502020204030204" pitchFamily="34" charset="0"/>
                </a:rPr>
                <a:t>externally-prescribed</a:t>
              </a:r>
              <a:r>
                <a:rPr lang="en-GB" dirty="0">
                  <a:latin typeface="Calibri" panose="020F0502020204030204" pitchFamily="34" charset="0"/>
                </a:rPr>
                <a:t> relationships </a:t>
              </a:r>
              <a:r>
                <a:rPr lang="en-GB" dirty="0" smtClean="0">
                  <a:latin typeface="Calibri" panose="020F0502020204030204" pitchFamily="34" charset="0"/>
                </a:rPr>
                <a:t>reflect </a:t>
              </a:r>
              <a:r>
                <a:rPr lang="en-GB" i="1" dirty="0">
                  <a:latin typeface="Calibri" panose="020F0502020204030204" pitchFamily="34" charset="0"/>
                </a:rPr>
                <a:t>cultural</a:t>
              </a:r>
              <a:r>
                <a:rPr lang="en-GB" dirty="0">
                  <a:latin typeface="Calibri" panose="020F0502020204030204" pitchFamily="34" charset="0"/>
                </a:rPr>
                <a:t> capital, </a:t>
              </a:r>
              <a:r>
                <a:rPr lang="en-GB" dirty="0" smtClean="0">
                  <a:latin typeface="Calibri" panose="020F0502020204030204" pitchFamily="34" charset="0"/>
                </a:rPr>
                <a:t>i.e. the behaviour expected </a:t>
              </a:r>
              <a:r>
                <a:rPr lang="en-GB" dirty="0">
                  <a:latin typeface="Calibri" panose="020F0502020204030204" pitchFamily="34" charset="0"/>
                </a:rPr>
                <a:t>by </a:t>
              </a:r>
              <a:r>
                <a:rPr lang="en-GB" dirty="0" smtClean="0">
                  <a:latin typeface="Calibri" panose="020F0502020204030204" pitchFamily="34" charset="0"/>
                </a:rPr>
                <a:t>dominant groups and constrained </a:t>
              </a:r>
              <a:r>
                <a:rPr lang="en-GB" dirty="0">
                  <a:latin typeface="Calibri" panose="020F0502020204030204" pitchFamily="34" charset="0"/>
                </a:rPr>
                <a:t>by the rules of their social </a:t>
              </a:r>
              <a:r>
                <a:rPr lang="en-GB" dirty="0" smtClean="0">
                  <a:latin typeface="Calibri" panose="020F0502020204030204" pitchFamily="34" charset="0"/>
                </a:rPr>
                <a:t>context</a:t>
              </a:r>
              <a:r>
                <a:rPr lang="en-GB" baseline="30000" dirty="0" smtClean="0">
                  <a:latin typeface="Calibri" panose="020F0502020204030204" pitchFamily="34" charset="0"/>
                </a:rPr>
                <a:t>7</a:t>
              </a:r>
              <a:endParaRPr lang="en-GB" baseline="30000" dirty="0">
                <a:latin typeface="Calibri" panose="020F050202020403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GB" dirty="0" smtClean="0">
                <a:latin typeface="Calibri" panose="020F050202020403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b="1" dirty="0" smtClean="0">
                  <a:latin typeface="Calibri" panose="020F0502020204030204" pitchFamily="34" charset="0"/>
                </a:rPr>
                <a:t>Enabling</a:t>
              </a:r>
              <a:r>
                <a:rPr lang="en-GB" dirty="0" smtClean="0">
                  <a:latin typeface="Calibri" panose="020F0502020204030204" pitchFamily="34" charset="0"/>
                </a:rPr>
                <a:t> and </a:t>
              </a:r>
              <a:r>
                <a:rPr lang="en-GB" b="1" dirty="0" smtClean="0">
                  <a:latin typeface="Calibri" panose="020F0502020204030204" pitchFamily="34" charset="0"/>
                </a:rPr>
                <a:t>self-prescribed</a:t>
              </a:r>
              <a:r>
                <a:rPr lang="en-GB" dirty="0" smtClean="0">
                  <a:latin typeface="Calibri" panose="020F0502020204030204" pitchFamily="34" charset="0"/>
                </a:rPr>
                <a:t> relationships reflect </a:t>
              </a:r>
              <a:r>
                <a:rPr lang="en-GB" dirty="0">
                  <a:latin typeface="Calibri" panose="020F0502020204030204" pitchFamily="34" charset="0"/>
                </a:rPr>
                <a:t>the participants’ </a:t>
              </a:r>
              <a:r>
                <a:rPr lang="en-GB" i="1" dirty="0">
                  <a:latin typeface="Calibri" panose="020F0502020204030204" pitchFamily="34" charset="0"/>
                </a:rPr>
                <a:t>social </a:t>
              </a:r>
              <a:r>
                <a:rPr lang="en-GB" dirty="0" smtClean="0">
                  <a:latin typeface="Calibri" panose="020F0502020204030204" pitchFamily="34" charset="0"/>
                </a:rPr>
                <a:t>capital, which enables reconciliation of behaviour and self-identity.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GB" dirty="0">
                <a:latin typeface="Calibri" panose="020F05020202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284160" y="4745004"/>
              <a:ext cx="9785851" cy="6857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4541" tIns="22271" rIns="44541" bIns="22271" rtlCol="0" anchor="ctr"/>
            <a:lstStyle/>
            <a:p>
              <a:pPr algn="ctr"/>
              <a:r>
                <a:rPr lang="en-US" sz="2858" b="1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</a:rPr>
                <a:t>Conclusion</a:t>
              </a:r>
              <a:endParaRPr lang="en-US" sz="2858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3277958" y="14463335"/>
            <a:ext cx="6097383" cy="39040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89083" tIns="89083" rIns="89083" bIns="89083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dirty="0" smtClean="0">
              <a:latin typeface="Calibri" panose="020F050202020403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Awarding institutions should:</a:t>
            </a:r>
          </a:p>
          <a:p>
            <a:pPr eaLnBrk="1" hangingPunct="1"/>
            <a:endParaRPr lang="en-GB" dirty="0" smtClean="0">
              <a:latin typeface="Calibri" panose="020F050202020403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A</a:t>
            </a:r>
            <a:r>
              <a:rPr lang="en-GB" dirty="0" smtClean="0">
                <a:latin typeface="Calibri" panose="020F0502020204030204" pitchFamily="34" charset="0"/>
              </a:rPr>
              <a:t>cknowledge the </a:t>
            </a:r>
            <a:r>
              <a:rPr lang="en-GB" dirty="0">
                <a:latin typeface="Calibri" panose="020F0502020204030204" pitchFamily="34" charset="0"/>
              </a:rPr>
              <a:t>competing cultural </a:t>
            </a:r>
            <a:r>
              <a:rPr lang="en-GB" dirty="0" smtClean="0">
                <a:latin typeface="Calibri" panose="020F0502020204030204" pitchFamily="34" charset="0"/>
              </a:rPr>
              <a:t>imperatives</a:t>
            </a:r>
          </a:p>
          <a:p>
            <a:pPr lvl="1" indent="0" eaLnBrk="1" hangingPunct="1"/>
            <a:endParaRPr lang="en-GB" dirty="0" smtClean="0">
              <a:latin typeface="Calibri" panose="020F050202020403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Encourage enabling </a:t>
            </a:r>
            <a:r>
              <a:rPr lang="en-GB" dirty="0">
                <a:latin typeface="Calibri" panose="020F0502020204030204" pitchFamily="34" charset="0"/>
              </a:rPr>
              <a:t>relationships, and </a:t>
            </a:r>
            <a:r>
              <a:rPr lang="en-GB" dirty="0" smtClean="0">
                <a:latin typeface="Calibri" panose="020F0502020204030204" pitchFamily="34" charset="0"/>
              </a:rPr>
              <a:t>extend </a:t>
            </a:r>
            <a:r>
              <a:rPr lang="en-GB" dirty="0">
                <a:latin typeface="Calibri" panose="020F0502020204030204" pitchFamily="34" charset="0"/>
              </a:rPr>
              <a:t>the opportunity for self-prescription, </a:t>
            </a:r>
            <a:r>
              <a:rPr lang="en-GB" dirty="0" smtClean="0">
                <a:latin typeface="Calibri" panose="020F0502020204030204" pitchFamily="34" charset="0"/>
              </a:rPr>
              <a:t>to enhance </a:t>
            </a:r>
            <a:r>
              <a:rPr lang="en-GB" dirty="0">
                <a:latin typeface="Calibri" panose="020F0502020204030204" pitchFamily="34" charset="0"/>
              </a:rPr>
              <a:t>the collaborative </a:t>
            </a:r>
            <a:r>
              <a:rPr lang="en-GB" dirty="0" smtClean="0">
                <a:latin typeface="Calibri" panose="020F0502020204030204" pitchFamily="34" charset="0"/>
              </a:rPr>
              <a:t>partnership </a:t>
            </a: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277957" y="13804598"/>
            <a:ext cx="6097383" cy="68310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541" tIns="22271" rIns="44541" bIns="22271" rtlCol="0" anchor="ctr"/>
          <a:lstStyle/>
          <a:p>
            <a:pPr algn="ctr"/>
            <a:r>
              <a:rPr lang="en-US" sz="2858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Implications for Policy/Practice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336111" y="3037911"/>
            <a:ext cx="6126170" cy="5270054"/>
            <a:chOff x="11259730" y="13269291"/>
            <a:chExt cx="21234127" cy="7047630"/>
          </a:xfrm>
        </p:grpSpPr>
        <p:sp>
          <p:nvSpPr>
            <p:cNvPr id="15" name="Text Box 194"/>
            <p:cNvSpPr txBox="1">
              <a:spLocks noChangeArrowheads="1"/>
            </p:cNvSpPr>
            <p:nvPr/>
          </p:nvSpPr>
          <p:spPr bwMode="auto">
            <a:xfrm>
              <a:off x="11338560" y="13996865"/>
              <a:ext cx="21155297" cy="6320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75000"/>
                </a:schemeClr>
              </a:solidFill>
            </a:ln>
            <a:effectLst/>
          </p:spPr>
          <p:txBody>
            <a:bodyPr lIns="89083" tIns="89083" rIns="89083" bIns="89083">
              <a:no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b="1" dirty="0" smtClean="0">
                  <a:latin typeface="Calibri" panose="020F0502020204030204" pitchFamily="34" charset="0"/>
                </a:rPr>
                <a:t>Key Themes:</a:t>
              </a:r>
            </a:p>
            <a:p>
              <a:pPr eaLnBrk="1" hangingPunct="1"/>
              <a:endParaRPr lang="en-GB" dirty="0">
                <a:latin typeface="Calibri" panose="020F0502020204030204" pitchFamily="34" charset="0"/>
              </a:endParaRPr>
            </a:p>
            <a:p>
              <a:pPr marL="342900" indent="-342900" eaLnBrk="1" hangingPunct="1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libri" panose="020F0502020204030204" pitchFamily="34" charset="0"/>
                </a:rPr>
                <a:t>The complex cultural </a:t>
              </a:r>
              <a:r>
                <a:rPr lang="en-GB" dirty="0">
                  <a:latin typeface="Calibri" panose="020F0502020204030204" pitchFamily="34" charset="0"/>
                </a:rPr>
                <a:t>universe of local </a:t>
              </a:r>
              <a:r>
                <a:rPr lang="en-GB" dirty="0" smtClean="0">
                  <a:latin typeface="Calibri" panose="020F0502020204030204" pitchFamily="34" charset="0"/>
                </a:rPr>
                <a:t>academics, </a:t>
              </a:r>
              <a:r>
                <a:rPr lang="en-GB" dirty="0">
                  <a:latin typeface="Calibri" panose="020F0502020204030204" pitchFamily="34" charset="0"/>
                </a:rPr>
                <a:t>which both defines and constrains their practice.  </a:t>
              </a:r>
            </a:p>
            <a:p>
              <a:pPr marL="342900" indent="-342900" eaLnBrk="1" hangingPunct="1">
                <a:buFont typeface="Arial" panose="020B0604020202020204" pitchFamily="34" charset="0"/>
                <a:buChar char="•"/>
              </a:pPr>
              <a:endParaRPr lang="en-GB" dirty="0" smtClean="0">
                <a:latin typeface="Calibri" panose="020F0502020204030204" pitchFamily="34" charset="0"/>
              </a:endParaRPr>
            </a:p>
            <a:p>
              <a:pPr marL="342900" indent="-342900" eaLnBrk="1" hangingPunct="1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libri" panose="020F0502020204030204" pitchFamily="34" charset="0"/>
                </a:rPr>
                <a:t>The </a:t>
              </a:r>
              <a:r>
                <a:rPr lang="en-GB" dirty="0">
                  <a:latin typeface="Calibri" panose="020F0502020204030204" pitchFamily="34" charset="0"/>
                </a:rPr>
                <a:t>role of relationships in influencing behaviours within this </a:t>
              </a:r>
              <a:r>
                <a:rPr lang="en-GB" dirty="0" smtClean="0">
                  <a:latin typeface="Calibri" panose="020F0502020204030204" pitchFamily="34" charset="0"/>
                </a:rPr>
                <a:t>environment</a:t>
              </a:r>
            </a:p>
            <a:p>
              <a:pPr marL="342900" indent="-342900" eaLnBrk="1" hangingPunct="1">
                <a:buFont typeface="Arial" panose="020B0604020202020204" pitchFamily="34" charset="0"/>
                <a:buChar char="•"/>
              </a:pPr>
              <a:endParaRPr lang="en-GB" dirty="0">
                <a:latin typeface="Calibri" panose="020F0502020204030204" pitchFamily="34" charset="0"/>
              </a:endParaRPr>
            </a:p>
            <a:p>
              <a:pPr eaLnBrk="1" hangingPunct="1"/>
              <a:r>
                <a:rPr lang="en-GB" dirty="0" smtClean="0">
                  <a:latin typeface="Calibri" panose="020F0502020204030204" pitchFamily="34" charset="0"/>
                </a:rPr>
                <a:t>Resulted in the creation of a </a:t>
              </a:r>
              <a:r>
                <a:rPr lang="en-GB" dirty="0">
                  <a:latin typeface="Calibri" panose="020F0502020204030204" pitchFamily="34" charset="0"/>
                </a:rPr>
                <a:t>typology of </a:t>
              </a:r>
              <a:r>
                <a:rPr lang="en-GB" dirty="0" smtClean="0">
                  <a:latin typeface="Calibri" panose="020F0502020204030204" pitchFamily="34" charset="0"/>
                </a:rPr>
                <a:t> participants’ relationships with </a:t>
              </a:r>
              <a:r>
                <a:rPr lang="en-GB" dirty="0">
                  <a:latin typeface="Calibri" panose="020F0502020204030204" pitchFamily="34" charset="0"/>
                </a:rPr>
                <a:t>institutions, colleagues and </a:t>
              </a:r>
              <a:r>
                <a:rPr lang="en-GB" dirty="0" smtClean="0">
                  <a:latin typeface="Calibri" panose="020F0502020204030204" pitchFamily="34" charset="0"/>
                </a:rPr>
                <a:t>students, categorised </a:t>
              </a:r>
              <a:r>
                <a:rPr lang="en-GB" dirty="0">
                  <a:latin typeface="Calibri" panose="020F0502020204030204" pitchFamily="34" charset="0"/>
                </a:rPr>
                <a:t>by </a:t>
              </a:r>
              <a:r>
                <a:rPr lang="en-GB" b="1" dirty="0">
                  <a:latin typeface="Calibri" panose="020F0502020204030204" pitchFamily="34" charset="0"/>
                </a:rPr>
                <a:t>locus of power </a:t>
              </a:r>
              <a:r>
                <a:rPr lang="en-GB" dirty="0">
                  <a:latin typeface="Calibri" panose="020F0502020204030204" pitchFamily="34" charset="0"/>
                </a:rPr>
                <a:t>and level of </a:t>
              </a:r>
              <a:r>
                <a:rPr lang="en-GB" b="1" dirty="0">
                  <a:latin typeface="Calibri" panose="020F0502020204030204" pitchFamily="34" charset="0"/>
                </a:rPr>
                <a:t>individual agency </a:t>
              </a:r>
              <a:r>
                <a:rPr lang="en-GB" dirty="0" smtClean="0">
                  <a:latin typeface="Calibri" panose="020F0502020204030204" pitchFamily="34" charset="0"/>
                </a:rPr>
                <a:t>(</a:t>
              </a:r>
              <a:r>
                <a:rPr lang="en-GB" i="1" dirty="0" smtClean="0">
                  <a:latin typeface="Calibri" panose="020F0502020204030204" pitchFamily="34" charset="0"/>
                </a:rPr>
                <a:t>see figure 1</a:t>
              </a:r>
              <a:r>
                <a:rPr lang="en-GB" dirty="0" smtClean="0">
                  <a:latin typeface="Calibri" panose="020F0502020204030204" pitchFamily="34" charset="0"/>
                </a:rPr>
                <a:t>)</a:t>
              </a:r>
              <a:endParaRPr lang="en-US" sz="2079" dirty="0">
                <a:latin typeface="Calibri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1259730" y="13269291"/>
              <a:ext cx="21155297" cy="7275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4541" tIns="22271" rIns="44541" bIns="22271" rtlCol="0" anchor="ctr"/>
            <a:lstStyle/>
            <a:p>
              <a:pPr algn="ctr"/>
              <a:r>
                <a:rPr lang="en-US" sz="2858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</a:rPr>
                <a:t>Findings</a:t>
              </a:r>
            </a:p>
          </p:txBody>
        </p:sp>
      </p:grp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2740583" y="8841796"/>
            <a:ext cx="4772837" cy="414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541" tIns="22271" rIns="44541" bIns="22271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400" b="1" dirty="0" smtClean="0">
                <a:latin typeface="Calibri" panose="020F0502020204030204" pitchFamily="34" charset="0"/>
              </a:rPr>
              <a:t>Figure 1: A </a:t>
            </a:r>
            <a:r>
              <a:rPr lang="en-GB" sz="2400" b="1" dirty="0">
                <a:latin typeface="Calibri" panose="020F0502020204030204" pitchFamily="34" charset="0"/>
              </a:rPr>
              <a:t>T</a:t>
            </a:r>
            <a:r>
              <a:rPr lang="en-GB" sz="2400" b="1" dirty="0" smtClean="0">
                <a:latin typeface="Calibri" panose="020F0502020204030204" pitchFamily="34" charset="0"/>
              </a:rPr>
              <a:t>ypology </a:t>
            </a:r>
            <a:r>
              <a:rPr lang="en-GB" sz="2400" b="1" dirty="0">
                <a:latin typeface="Calibri" panose="020F0502020204030204" pitchFamily="34" charset="0"/>
              </a:rPr>
              <a:t>of </a:t>
            </a:r>
            <a:r>
              <a:rPr lang="en-GB" sz="2400" b="1" dirty="0" smtClean="0">
                <a:latin typeface="Calibri" panose="020F0502020204030204" pitchFamily="34" charset="0"/>
              </a:rPr>
              <a:t>Relationships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598268" y="19522461"/>
            <a:ext cx="5456767" cy="14444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44541" tIns="22271" rIns="44541" bIns="22271" rtlCol="0">
            <a:noAutofit/>
          </a:bodyPr>
          <a:lstStyle/>
          <a:p>
            <a:pPr algn="ctr"/>
            <a:r>
              <a:rPr lang="en-US" sz="2200" dirty="0" smtClean="0">
                <a:latin typeface="Calibri" panose="020F0502020204030204" pitchFamily="34" charset="0"/>
              </a:rPr>
              <a:t>Prof Murray Saunders, PhD supervisor</a:t>
            </a:r>
            <a:endParaRPr lang="en-US" sz="2200" dirty="0">
              <a:latin typeface="Calibri" panose="020F0502020204030204" pitchFamily="34" charset="0"/>
            </a:endParaRPr>
          </a:p>
          <a:p>
            <a:pPr algn="ctr"/>
            <a:r>
              <a:rPr lang="en-US" sz="2200" dirty="0" smtClean="0">
                <a:latin typeface="Calibri" panose="020F0502020204030204" pitchFamily="34" charset="0"/>
              </a:rPr>
              <a:t>PhD awarded by</a:t>
            </a:r>
          </a:p>
          <a:p>
            <a:pPr algn="ctr"/>
            <a:endParaRPr lang="en-US" sz="1819" dirty="0">
              <a:latin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356704" y="18937393"/>
            <a:ext cx="5939896" cy="484823"/>
          </a:xfrm>
          <a:prstGeom prst="rect">
            <a:avLst/>
          </a:prstGeom>
          <a:noFill/>
        </p:spPr>
        <p:txBody>
          <a:bodyPr wrap="none" lIns="44541" tIns="22271" rIns="44541" bIns="22271" rtlCol="0">
            <a:noAutofit/>
          </a:bodyPr>
          <a:lstStyle/>
          <a:p>
            <a:pPr algn="ctr"/>
            <a:r>
              <a:rPr lang="en-US" sz="2858" b="1" dirty="0">
                <a:latin typeface="Calibri" panose="020F0502020204030204" pitchFamily="34" charset="0"/>
              </a:rPr>
              <a:t>Acknowledgements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20796135"/>
              </p:ext>
            </p:extLst>
          </p:nvPr>
        </p:nvGraphicFramePr>
        <p:xfrm>
          <a:off x="7772136" y="9552492"/>
          <a:ext cx="14730942" cy="8868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954" y="871740"/>
            <a:ext cx="4676678" cy="142755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1757" y="802542"/>
            <a:ext cx="4676678" cy="1427555"/>
          </a:xfrm>
          <a:prstGeom prst="rect">
            <a:avLst/>
          </a:prstGeom>
        </p:spPr>
      </p:pic>
      <p:pic>
        <p:nvPicPr>
          <p:cNvPr id="1028" name="Picture 4" descr="Lancaster Universit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9338" y="20330274"/>
            <a:ext cx="2714625" cy="85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840999" y="21041047"/>
            <a:ext cx="4572000" cy="278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</a:rPr>
              <a:t>Poster designed by Laurie Anne Campbell and Joan McLatchie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14" y="9099738"/>
            <a:ext cx="5939896" cy="2727253"/>
          </a:xfrm>
          <a:prstGeom prst="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</p:pic>
      <p:sp>
        <p:nvSpPr>
          <p:cNvPr id="34" name="Rectangle 33"/>
          <p:cNvSpPr/>
          <p:nvPr/>
        </p:nvSpPr>
        <p:spPr>
          <a:xfrm>
            <a:off x="8227245" y="3005934"/>
            <a:ext cx="13800639" cy="56497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541" tIns="22271" rIns="44541" bIns="22271" rtlCol="0" anchor="ctr"/>
          <a:lstStyle/>
          <a:p>
            <a:pPr algn="ctr"/>
            <a:r>
              <a:rPr lang="en-US" sz="2858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Methods</a:t>
            </a:r>
            <a:endParaRPr lang="en-US" sz="2858" b="1" dirty="0">
              <a:solidFill>
                <a:schemeClr val="accent3">
                  <a:lumMod val="20000"/>
                  <a:lumOff val="8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75756" y="3843644"/>
            <a:ext cx="6460473" cy="38164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Calibri" panose="020F0502020204030204" pitchFamily="34" charset="0"/>
              </a:rPr>
              <a:t>Sample</a:t>
            </a:r>
            <a:r>
              <a:rPr lang="en-GB" sz="2200" b="1" dirty="0">
                <a:latin typeface="Calibri" panose="020F0502020204030204" pitchFamily="34" charset="0"/>
              </a:rPr>
              <a:t>:</a:t>
            </a:r>
          </a:p>
          <a:p>
            <a:endParaRPr lang="en-GB" sz="2200" dirty="0" smtClean="0">
              <a:latin typeface="Calibri" panose="020F0502020204030204" pitchFamily="34" charset="0"/>
            </a:endParaRPr>
          </a:p>
          <a:p>
            <a:r>
              <a:rPr lang="en-GB" sz="2200" dirty="0" smtClean="0">
                <a:latin typeface="Calibri" panose="020F0502020204030204" pitchFamily="34" charset="0"/>
              </a:rPr>
              <a:t>Volunteers invited </a:t>
            </a:r>
            <a:r>
              <a:rPr lang="en-GB" sz="2200" dirty="0">
                <a:latin typeface="Calibri" panose="020F0502020204030204" pitchFamily="34" charset="0"/>
              </a:rPr>
              <a:t>from an Indian college working in partnership with a UK university.  </a:t>
            </a:r>
            <a:r>
              <a:rPr lang="en-GB" sz="2200" dirty="0" smtClean="0">
                <a:latin typeface="Calibri" panose="020F0502020204030204" pitchFamily="34" charset="0"/>
              </a:rPr>
              <a:t>13 </a:t>
            </a:r>
            <a:r>
              <a:rPr lang="en-GB" sz="2200" dirty="0">
                <a:latin typeface="Calibri" panose="020F0502020204030204" pitchFamily="34" charset="0"/>
              </a:rPr>
              <a:t>participants came forward, all </a:t>
            </a:r>
            <a:r>
              <a:rPr lang="en-GB" sz="2200" dirty="0" smtClean="0">
                <a:latin typeface="Calibri" panose="020F0502020204030204" pitchFamily="34" charset="0"/>
              </a:rPr>
              <a:t>experienced in transnational partnerships</a:t>
            </a:r>
          </a:p>
          <a:p>
            <a:endParaRPr lang="en-GB" sz="2200" dirty="0">
              <a:latin typeface="Calibri" panose="020F0502020204030204" pitchFamily="34" charset="0"/>
            </a:endParaRPr>
          </a:p>
          <a:p>
            <a:r>
              <a:rPr lang="en-GB" sz="2200" b="1" dirty="0">
                <a:latin typeface="Calibri" panose="020F0502020204030204" pitchFamily="34" charset="0"/>
              </a:rPr>
              <a:t>Qualitative Approach:</a:t>
            </a:r>
          </a:p>
          <a:p>
            <a:endParaRPr lang="en-GB" sz="2200" dirty="0" smtClean="0">
              <a:latin typeface="Calibri" panose="020F0502020204030204" pitchFamily="34" charset="0"/>
            </a:endParaRPr>
          </a:p>
          <a:p>
            <a:r>
              <a:rPr lang="en-GB" sz="2200" dirty="0" smtClean="0">
                <a:latin typeface="Calibri" panose="020F0502020204030204" pitchFamily="34" charset="0"/>
              </a:rPr>
              <a:t>To </a:t>
            </a:r>
            <a:r>
              <a:rPr lang="en-GB" sz="2200" dirty="0">
                <a:latin typeface="Calibri" panose="020F0502020204030204" pitchFamily="34" charset="0"/>
              </a:rPr>
              <a:t>elicit co-construction of meaningful </a:t>
            </a:r>
            <a:r>
              <a:rPr lang="en-GB" sz="2200" dirty="0" smtClean="0">
                <a:latin typeface="Calibri" panose="020F0502020204030204" pitchFamily="34" charset="0"/>
              </a:rPr>
              <a:t>data: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Depth </a:t>
            </a:r>
            <a:r>
              <a:rPr lang="en-GB" sz="2200" dirty="0">
                <a:latin typeface="Calibri" panose="020F0502020204030204" pitchFamily="34" charset="0"/>
              </a:rPr>
              <a:t>rather than </a:t>
            </a:r>
            <a:r>
              <a:rPr lang="en-GB" sz="2200" dirty="0" smtClean="0">
                <a:latin typeface="Calibri" panose="020F0502020204030204" pitchFamily="34" charset="0"/>
              </a:rPr>
              <a:t>breadth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Understanding </a:t>
            </a:r>
            <a:r>
              <a:rPr lang="en-GB" sz="2200" dirty="0">
                <a:latin typeface="Calibri" panose="020F0502020204030204" pitchFamily="34" charset="0"/>
              </a:rPr>
              <a:t>rather than </a:t>
            </a:r>
            <a:r>
              <a:rPr lang="en-GB" sz="2200" dirty="0" smtClean="0">
                <a:latin typeface="Calibri" panose="020F0502020204030204" pitchFamily="34" charset="0"/>
              </a:rPr>
              <a:t>explanation</a:t>
            </a:r>
            <a:r>
              <a:rPr lang="en-GB" sz="2200" baseline="30000" dirty="0" smtClean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984739" y="3841169"/>
            <a:ext cx="7000222" cy="34778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Calibri" panose="020F0502020204030204" pitchFamily="34" charset="0"/>
              </a:rPr>
              <a:t>Data Collection: </a:t>
            </a:r>
          </a:p>
          <a:p>
            <a:endParaRPr lang="en-GB" sz="22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</a:rPr>
              <a:t>Email dialogue, encouraging </a:t>
            </a:r>
            <a:r>
              <a:rPr lang="en-GB" sz="2200" dirty="0" smtClean="0">
                <a:latin typeface="Calibri" panose="020F0502020204030204" pitchFamily="34" charset="0"/>
              </a:rPr>
              <a:t>reflection </a:t>
            </a:r>
            <a:r>
              <a:rPr lang="en-GB" sz="2200" dirty="0">
                <a:latin typeface="Calibri" panose="020F0502020204030204" pitchFamily="34" charset="0"/>
              </a:rPr>
              <a:t>on </a:t>
            </a:r>
            <a:r>
              <a:rPr lang="en-GB" sz="2200" dirty="0" smtClean="0">
                <a:latin typeface="Calibri" panose="020F0502020204030204" pitchFamily="34" charset="0"/>
              </a:rPr>
              <a:t>practice</a:t>
            </a:r>
            <a:endParaRPr lang="en-GB" sz="22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Dialogic </a:t>
            </a:r>
            <a:r>
              <a:rPr lang="en-GB" sz="2200" dirty="0">
                <a:latin typeface="Calibri" panose="020F0502020204030204" pitchFamily="34" charset="0"/>
              </a:rPr>
              <a:t>interviews, which focused on issues of identity and culture, </a:t>
            </a:r>
            <a:r>
              <a:rPr lang="en-GB" sz="2200" dirty="0" smtClean="0">
                <a:latin typeface="Calibri" panose="020F0502020204030204" pitchFamily="34" charset="0"/>
              </a:rPr>
              <a:t>related to narratives of practice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Participants invited </a:t>
            </a:r>
            <a:r>
              <a:rPr lang="en-GB" sz="2200" dirty="0">
                <a:latin typeface="Calibri" panose="020F0502020204030204" pitchFamily="34" charset="0"/>
              </a:rPr>
              <a:t>to bring artefacts which represented their identity as </a:t>
            </a:r>
            <a:r>
              <a:rPr lang="en-GB" sz="2200" dirty="0" smtClean="0">
                <a:latin typeface="Calibri" panose="020F0502020204030204" pitchFamily="34" charset="0"/>
              </a:rPr>
              <a:t>teachers, enabling them to set the agenda, therefore generating meaningful dialogue</a:t>
            </a:r>
            <a:r>
              <a:rPr lang="en-GB" sz="2200" baseline="30000" dirty="0" smtClean="0">
                <a:latin typeface="Calibri" panose="020F0502020204030204" pitchFamily="34" charset="0"/>
              </a:rPr>
              <a:t>6</a:t>
            </a:r>
            <a:endParaRPr lang="en-GB" sz="2200" baseline="30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3581</TotalTime>
  <Words>740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Times New Roman</vt:lpstr>
      <vt:lpstr>Trebuchet MS</vt:lpstr>
      <vt:lpstr>Wingdings 3</vt:lpstr>
      <vt:lpstr>Facet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 Tri-Fold</dc:title>
  <dc:creator>Jay Larson</dc:creator>
  <dc:description>Quality poster printing
www.genigraphics.com
1-800-790-4001</dc:description>
  <cp:lastModifiedBy>McLatchie, Joan</cp:lastModifiedBy>
  <cp:revision>142</cp:revision>
  <cp:lastPrinted>2013-02-12T02:21:55Z</cp:lastPrinted>
  <dcterms:created xsi:type="dcterms:W3CDTF">2013-02-10T21:14:48Z</dcterms:created>
  <dcterms:modified xsi:type="dcterms:W3CDTF">2017-04-06T09:43:37Z</dcterms:modified>
</cp:coreProperties>
</file>