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99"/>
  </p:normalViewPr>
  <p:slideViewPr>
    <p:cSldViewPr snapToGrid="0" snapToObjects="1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AC35-E031-0743-832B-C4F413976E0E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79BBD-8CA9-C245-AF5B-65F0896AF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79BBD-8CA9-C245-AF5B-65F0896AF7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8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2F07-054C-D84F-AC57-88EE1A128FEA}" type="datetime1">
              <a:rPr lang="en-GB" smtClean="0"/>
              <a:t>25/05/2017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BC-2AC5-A949-9094-4DD7BC38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8E99-3005-F043-93DF-1B126552EC76}" type="datetime1">
              <a:rPr lang="en-GB" smtClean="0"/>
              <a:t>25/05/2017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BC-2AC5-A949-9094-4DD7BC38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8E3-03F4-B343-A2A4-0C4A0AFF40AC}" type="datetime1">
              <a:rPr lang="en-GB" smtClean="0"/>
              <a:t>25/05/2017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BC-2AC5-A949-9094-4DD7BC38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0831-DF71-1D47-809D-0B757F4AF402}" type="datetime1">
              <a:rPr lang="en-GB" smtClean="0"/>
              <a:t>25/05/2017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BC-2AC5-A949-9094-4DD7BC38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7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8E7-72C0-6B4F-8B0E-2446FBA5791A}" type="datetime1">
              <a:rPr lang="en-GB" smtClean="0"/>
              <a:t>25/05/2017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BC-2AC5-A949-9094-4DD7BC38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0EBF-FB37-DE4B-A882-1919D56853EF}" type="datetime1">
              <a:rPr lang="en-GB" smtClean="0"/>
              <a:t>25/05/2017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BC-2AC5-A949-9094-4DD7BC38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0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79DB-1881-2743-A750-9662DCD04907}" type="datetime1">
              <a:rPr lang="en-GB" smtClean="0"/>
              <a:t>25/05/2017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BC-2AC5-A949-9094-4DD7BC38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9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B936-09F4-2F48-8732-456FBBEBEA85}" type="datetime1">
              <a:rPr lang="en-GB" smtClean="0"/>
              <a:t>25/05/2017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BC-2AC5-A949-9094-4DD7BC38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6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1BA3-AEAB-6E47-88A1-7126E6A6FC1F}" type="datetime1">
              <a:rPr lang="en-GB" smtClean="0"/>
              <a:t>25/05/2017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BC-2AC5-A949-9094-4DD7BC38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2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8BBA-D51D-6343-9A03-C963F5EA2B21}" type="datetime1">
              <a:rPr lang="en-GB" smtClean="0"/>
              <a:t>25/05/2017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BC-2AC5-A949-9094-4DD7BC38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FC41-6293-8C4C-B681-208568869592}" type="datetime1">
              <a:rPr lang="en-GB" smtClean="0"/>
              <a:t>25/05/2017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BC-2AC5-A949-9094-4DD7BC38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9074-303B-1643-BF2F-782285C06875}" type="datetime1">
              <a:rPr lang="en-GB" smtClean="0"/>
              <a:t>25/05/2017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C.Thuemmler, IEEE ICC '17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98BC-2AC5-A949-9094-4DD7BC38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2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0201"/>
            <a:ext cx="10363200" cy="25781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BF Tiny Hand" charset="0"/>
                <a:ea typeface="BF Tiny Hand" charset="0"/>
                <a:cs typeface="BF Tiny Hand" charset="0"/>
              </a:rPr>
              <a:t>5G: What Architecture </a:t>
            </a:r>
            <a:r>
              <a:rPr lang="en-US" sz="4400" dirty="0" smtClean="0">
                <a:solidFill>
                  <a:schemeClr val="accent1"/>
                </a:solidFill>
                <a:latin typeface="BF Tiny Hand" charset="0"/>
                <a:ea typeface="BF Tiny Hand" charset="0"/>
                <a:cs typeface="BF Tiny Hand" charset="0"/>
              </a:rPr>
              <a:t>to Serve </a:t>
            </a:r>
            <a:r>
              <a:rPr lang="en-US" sz="4400" dirty="0">
                <a:solidFill>
                  <a:schemeClr val="accent1"/>
                </a:solidFill>
                <a:latin typeface="BF Tiny Hand" charset="0"/>
                <a:ea typeface="BF Tiny Hand" charset="0"/>
                <a:cs typeface="BF Tiny Hand" charset="0"/>
              </a:rPr>
              <a:t>Vertical Industries</a:t>
            </a:r>
            <a:r>
              <a:rPr lang="en-US" sz="4400" dirty="0" smtClean="0">
                <a:solidFill>
                  <a:schemeClr val="accent1"/>
                </a:solidFill>
                <a:latin typeface="BF Tiny Hand" charset="0"/>
                <a:ea typeface="BF Tiny Hand" charset="0"/>
                <a:cs typeface="BF Tiny Hand" charset="0"/>
              </a:rPr>
              <a:t>?</a:t>
            </a:r>
            <a:endParaRPr lang="en-US" sz="4400" dirty="0">
              <a:latin typeface="BF Tiny Hand" charset="0"/>
              <a:ea typeface="BF Tiny Hand" charset="0"/>
              <a:cs typeface="BF Tiny Han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154"/>
            <a:ext cx="9144000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/>
              <a:t>Prof. Christoph Thuemmler, PhD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Edinburgh Napier University, Edinburgh, UK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School of Computing</a:t>
            </a:r>
          </a:p>
          <a:p>
            <a:pPr>
              <a:lnSpc>
                <a:spcPct val="110000"/>
              </a:lnSpc>
            </a:pPr>
            <a:r>
              <a:rPr lang="en-US" sz="1800" dirty="0" err="1" smtClean="0"/>
              <a:t>c.thuemmler@napier.ac.uk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08051" y="5333742"/>
            <a:ext cx="505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58595B"/>
                </a:solidFill>
                <a:latin typeface="Oswald" charset="0"/>
              </a:rPr>
              <a:t>IEEE International Conference on </a:t>
            </a:r>
            <a:r>
              <a:rPr lang="en-US" dirty="0" smtClean="0">
                <a:solidFill>
                  <a:srgbClr val="58595B"/>
                </a:solidFill>
                <a:latin typeface="Oswald" charset="0"/>
              </a:rPr>
              <a:t>Communications 21-25 </a:t>
            </a:r>
            <a:r>
              <a:rPr lang="en-US" dirty="0">
                <a:solidFill>
                  <a:srgbClr val="58595B"/>
                </a:solidFill>
                <a:latin typeface="Oswald" charset="0"/>
              </a:rPr>
              <a:t>May 2017 // Paris // </a:t>
            </a:r>
            <a:r>
              <a:rPr lang="en-US" dirty="0" smtClean="0">
                <a:solidFill>
                  <a:srgbClr val="58595B"/>
                </a:solidFill>
                <a:latin typeface="Oswald" charset="0"/>
              </a:rPr>
              <a:t>France</a:t>
            </a:r>
          </a:p>
          <a:p>
            <a:pPr fontAlgn="base"/>
            <a:r>
              <a:rPr lang="en-US" dirty="0" smtClean="0">
                <a:solidFill>
                  <a:srgbClr val="58595B"/>
                </a:solidFill>
                <a:latin typeface="Oswald" charset="0"/>
              </a:rPr>
              <a:t>IEEE </a:t>
            </a:r>
            <a:r>
              <a:rPr lang="en-US" dirty="0">
                <a:solidFill>
                  <a:srgbClr val="58595B"/>
                </a:solidFill>
                <a:latin typeface="Oswald" charset="0"/>
              </a:rPr>
              <a:t>ICC'17: Bridging People, Communities, and Cultures, http://icc2017.ieee-icc.org</a:t>
            </a:r>
            <a:endParaRPr lang="en-US" b="1" i="0" dirty="0">
              <a:solidFill>
                <a:srgbClr val="404041"/>
              </a:solidFill>
              <a:effectLst/>
              <a:latin typeface="Source Sans Pr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42" y="5443622"/>
            <a:ext cx="3218477" cy="980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125" y="5469243"/>
            <a:ext cx="3035300" cy="929326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BF Tiny Hand" charset="0"/>
                <a:ea typeface="BF Tiny Hand" charset="0"/>
                <a:cs typeface="BF Tiny Hand" charset="0"/>
              </a:rPr>
              <a:t>What are the most important requirements for the future digital business models in your industrial sector and how do they impact future connectivity systems ?</a:t>
            </a:r>
            <a:endParaRPr lang="en-US" sz="2400" dirty="0">
              <a:solidFill>
                <a:schemeClr val="accent1"/>
              </a:solidFill>
              <a:latin typeface="BF Tiny Hand" charset="0"/>
              <a:ea typeface="BF Tiny Hand" charset="0"/>
              <a:cs typeface="BF Tiny Ha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0883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Scalability</a:t>
            </a:r>
            <a:r>
              <a:rPr lang="en-US" dirty="0" smtClean="0"/>
              <a:t> - to allow for rapid upscaling with regards to device numbers per square meter but also increase in granularity. Allow for customization and co-creation / co-design.</a:t>
            </a:r>
          </a:p>
          <a:p>
            <a:r>
              <a:rPr lang="en-US" b="1" dirty="0"/>
              <a:t>Resilience</a:t>
            </a:r>
            <a:r>
              <a:rPr lang="en-US" dirty="0"/>
              <a:t> - vital for “Critical Infrastructures”. Privacy, security, </a:t>
            </a:r>
            <a:r>
              <a:rPr lang="en-US" dirty="0" smtClean="0"/>
              <a:t>trust.</a:t>
            </a:r>
          </a:p>
          <a:p>
            <a:r>
              <a:rPr lang="en-US" b="1" dirty="0" smtClean="0"/>
              <a:t>Orchestration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to allow for multi-domain orchestration on IT and application level. Service aggregation among different providers (for example pharmaceutical industries, care providers, health insurers, </a:t>
            </a:r>
            <a:r>
              <a:rPr lang="en-US" dirty="0" err="1" smtClean="0"/>
              <a:t>telcos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Network slicing </a:t>
            </a:r>
            <a:r>
              <a:rPr lang="en-US" dirty="0" smtClean="0"/>
              <a:t>- </a:t>
            </a:r>
            <a:r>
              <a:rPr lang="en-US" dirty="0"/>
              <a:t>S</a:t>
            </a:r>
            <a:r>
              <a:rPr lang="en-US" dirty="0" smtClean="0"/>
              <a:t>ervice aggregation between different network slices, network slice as a business model, network slices to support open markets and guarantee choice for users and consumers. Guaranteed </a:t>
            </a:r>
            <a:r>
              <a:rPr lang="en-US" dirty="0" err="1" smtClean="0"/>
              <a:t>QoS</a:t>
            </a:r>
            <a:r>
              <a:rPr lang="en-US" dirty="0" smtClean="0"/>
              <a:t> and SLA</a:t>
            </a:r>
          </a:p>
          <a:p>
            <a:r>
              <a:rPr lang="en-US" b="1" dirty="0" smtClean="0"/>
              <a:t>Low latency </a:t>
            </a:r>
            <a:r>
              <a:rPr lang="mr-IN" dirty="0" smtClean="0"/>
              <a:t>–</a:t>
            </a:r>
            <a:r>
              <a:rPr lang="en-US" dirty="0" smtClean="0"/>
              <a:t> Driver monitoring, social robotics, medical robotics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C.Thuemmler</a:t>
            </a:r>
            <a:r>
              <a:rPr lang="en-US" dirty="0" smtClean="0"/>
              <a:t>, IEEE ICC '17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854" y="6114412"/>
            <a:ext cx="1677091" cy="513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591" y="6062512"/>
            <a:ext cx="2026063" cy="617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27" y="5872686"/>
            <a:ext cx="3200400" cy="8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BF Tiny Hand" charset="0"/>
                <a:ea typeface="BF Tiny Hand" charset="0"/>
                <a:cs typeface="BF Tiny Hand" charset="0"/>
              </a:rPr>
              <a:t>How do you see that 5G can address requirements from vertical sectors better than existing and planned evolutions of 4G/LTE ?</a:t>
            </a:r>
            <a:endParaRPr lang="en-US" sz="2400" dirty="0">
              <a:solidFill>
                <a:schemeClr val="accent1"/>
              </a:solidFill>
              <a:latin typeface="BF Tiny Hand" charset="0"/>
              <a:ea typeface="BF Tiny Hand" charset="0"/>
              <a:cs typeface="BF Tiny Ha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8133"/>
            <a:ext cx="10515600" cy="417883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Multi-domain orchestration and service aggregation vital for virtualization of care. Care will be delivered more and more outside the hospitals. </a:t>
            </a:r>
          </a:p>
          <a:p>
            <a:r>
              <a:rPr lang="en-US" dirty="0" smtClean="0"/>
              <a:t>In health it’s not going to be any more what network provider are comfortable with </a:t>
            </a:r>
            <a:r>
              <a:rPr lang="mr-IN" dirty="0" smtClean="0"/>
              <a:t>–</a:t>
            </a:r>
            <a:r>
              <a:rPr lang="en-US" dirty="0" smtClean="0"/>
              <a:t> it will be what the customer / end-user is comfortable with (end-user empowerment, GDPR, </a:t>
            </a:r>
          </a:p>
          <a:p>
            <a:r>
              <a:rPr lang="en-US" dirty="0" smtClean="0"/>
              <a:t>Social robotics will require low latency which cannot be delivered by 4G LTE</a:t>
            </a:r>
          </a:p>
          <a:p>
            <a:r>
              <a:rPr lang="en-US" dirty="0" smtClean="0"/>
              <a:t>Requirement to connect far more devices per square meter </a:t>
            </a:r>
          </a:p>
          <a:p>
            <a:r>
              <a:rPr lang="en-US" dirty="0" smtClean="0"/>
              <a:t>Extension of the spectrum (28, 29, 37 GHz)</a:t>
            </a:r>
          </a:p>
          <a:p>
            <a:r>
              <a:rPr lang="en-US" dirty="0" smtClean="0"/>
              <a:t>Integration of LPWA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27" y="5872686"/>
            <a:ext cx="3200400" cy="84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854" y="6114412"/>
            <a:ext cx="1677091" cy="513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591" y="6062512"/>
            <a:ext cx="2026063" cy="6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226"/>
            <a:ext cx="10515600" cy="11383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BF Tiny Hand" charset="0"/>
                <a:ea typeface="BF Tiny Hand" charset="0"/>
                <a:cs typeface="BF Tiny Hand" charset="0"/>
              </a:rPr>
              <a:t>What are the main architectural impacts of vertical use cases on 5G architecture</a:t>
            </a:r>
            <a:endParaRPr lang="en-US" sz="2400" dirty="0">
              <a:solidFill>
                <a:schemeClr val="accent1"/>
              </a:solidFill>
              <a:latin typeface="BF Tiny Hand" charset="0"/>
              <a:ea typeface="BF Tiny Hand" charset="0"/>
              <a:cs typeface="BF Tiny Ha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206875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Reduce burden on core network</a:t>
            </a:r>
          </a:p>
          <a:p>
            <a:r>
              <a:rPr lang="en-US" sz="3600" dirty="0" smtClean="0"/>
              <a:t>Gain detailed insight in SDN / NFV functional requirements (separation of data and transport plane in multi-edge-cloud environments)</a:t>
            </a:r>
          </a:p>
          <a:p>
            <a:r>
              <a:rPr lang="en-US" sz="3600" dirty="0" smtClean="0"/>
              <a:t>Boosting distribution and parallelization</a:t>
            </a:r>
          </a:p>
          <a:p>
            <a:r>
              <a:rPr lang="en-US" sz="3600" dirty="0" smtClean="0"/>
              <a:t>Enhancing intelligence and processing power in the network</a:t>
            </a:r>
          </a:p>
          <a:p>
            <a:r>
              <a:rPr lang="en-US" sz="3600" dirty="0" smtClean="0"/>
              <a:t>Enhancing and re-enforcing bi-directional security concepts (to prevent DDOS and ransom threats)</a:t>
            </a:r>
          </a:p>
          <a:p>
            <a:r>
              <a:rPr lang="en-US" sz="3600" dirty="0" smtClean="0"/>
              <a:t>Offer alternatives to OTT </a:t>
            </a:r>
            <a:r>
              <a:rPr lang="en-US" sz="3600" dirty="0"/>
              <a:t>(</a:t>
            </a:r>
            <a:r>
              <a:rPr lang="en-US" sz="3600" dirty="0" err="1" smtClean="0"/>
              <a:t>QoS</a:t>
            </a:r>
            <a:r>
              <a:rPr lang="en-US" sz="3600" dirty="0" smtClean="0"/>
              <a:t>, SLA, data owner control)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27" y="5872686"/>
            <a:ext cx="3200400" cy="84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854" y="6114412"/>
            <a:ext cx="1677091" cy="513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591" y="6062512"/>
            <a:ext cx="2026063" cy="6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BF Tiny Hand" charset="0"/>
                <a:ea typeface="BF Tiny Hand" charset="0"/>
                <a:cs typeface="BF Tiny Hand" charset="0"/>
              </a:rPr>
              <a:t>Is slicing the right answer to serving vertical use cases? How should we define slicing at 3G PP SA level</a:t>
            </a:r>
            <a:endParaRPr lang="en-US" sz="2400" dirty="0">
              <a:solidFill>
                <a:schemeClr val="accent1"/>
              </a:solidFill>
              <a:latin typeface="BF Tiny Hand" charset="0"/>
              <a:ea typeface="BF Tiny Hand" charset="0"/>
              <a:cs typeface="BF Tiny Ha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1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Slicing may be a viable and extremely beneficial model to support the ongoing, global changes in the health domain (hospital and specialist focused model </a:t>
            </a:r>
            <a:r>
              <a:rPr lang="en-GB" dirty="0" smtClean="0"/>
              <a:t>vs.</a:t>
            </a:r>
            <a:r>
              <a:rPr lang="en-US" dirty="0" smtClean="0"/>
              <a:t> distributed, patient centered care model)</a:t>
            </a:r>
          </a:p>
          <a:p>
            <a:r>
              <a:rPr lang="en-US" dirty="0" smtClean="0"/>
              <a:t>5G Health Association is currently under discussion and might be instrumental to formulate a set of requirements with a conceptual focus (SA WG1). This might then be turned into a definition based on purpose, quality and quantity. Network slicing is likely to be a cross cutting topic TSG SA Plenary </a:t>
            </a:r>
            <a:r>
              <a:rPr lang="mr-IN" dirty="0" smtClean="0"/>
              <a:t>–</a:t>
            </a:r>
            <a:r>
              <a:rPr lang="en-US" dirty="0" smtClean="0"/>
              <a:t> TSG SA WG6</a:t>
            </a:r>
          </a:p>
          <a:p>
            <a:r>
              <a:rPr lang="en-US" dirty="0" smtClean="0"/>
              <a:t>There are ongoing 3GPP activities (Siemens) which might be instrumental to this.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27" y="5872686"/>
            <a:ext cx="3200400" cy="84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854" y="6114412"/>
            <a:ext cx="1677091" cy="513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591" y="6062512"/>
            <a:ext cx="2026063" cy="6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601"/>
            <a:ext cx="10515600" cy="133508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BF Tiny Hand" charset="0"/>
                <a:ea typeface="BF Tiny Hand" charset="0"/>
                <a:cs typeface="BF Tiny Hand" charset="0"/>
              </a:rPr>
              <a:t>How existing frameworks (e.g. ETSI MANO, ETSI-NFV) need to evolve to serve vertical applications?</a:t>
            </a:r>
            <a:br>
              <a:rPr lang="en-US" sz="2400" dirty="0" smtClean="0">
                <a:solidFill>
                  <a:schemeClr val="accent1"/>
                </a:solidFill>
                <a:latin typeface="BF Tiny Hand" charset="0"/>
                <a:ea typeface="BF Tiny Hand" charset="0"/>
                <a:cs typeface="BF Tiny Hand" charset="0"/>
              </a:rPr>
            </a:br>
            <a:endParaRPr lang="en-US" sz="2400" dirty="0">
              <a:solidFill>
                <a:schemeClr val="accent1"/>
              </a:solidFill>
              <a:latin typeface="BF Tiny Hand" charset="0"/>
              <a:ea typeface="BF Tiny Hand" charset="0"/>
              <a:cs typeface="BF Tiny Ha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8975"/>
          </a:xfrm>
        </p:spPr>
        <p:txBody>
          <a:bodyPr/>
          <a:lstStyle/>
          <a:p>
            <a:r>
              <a:rPr lang="en-US" dirty="0" smtClean="0"/>
              <a:t>User centricity</a:t>
            </a:r>
          </a:p>
          <a:p>
            <a:r>
              <a:rPr lang="en-US" dirty="0" smtClean="0"/>
              <a:t>Allow for co-creation and co-design</a:t>
            </a:r>
          </a:p>
          <a:p>
            <a:r>
              <a:rPr lang="en-US" dirty="0" smtClean="0"/>
              <a:t>Allow for (informal) representation of verticals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C.Thuemmler, IEEE ICC '17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27" y="5872686"/>
            <a:ext cx="3200400" cy="84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854" y="6114412"/>
            <a:ext cx="1677091" cy="513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591" y="6062512"/>
            <a:ext cx="2026063" cy="6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582</Words>
  <Application>Microsoft Office PowerPoint</Application>
  <PresentationFormat>Widescreen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BF Tiny Hand</vt:lpstr>
      <vt:lpstr>Calibri</vt:lpstr>
      <vt:lpstr>Calibri Light</vt:lpstr>
      <vt:lpstr>Mangal</vt:lpstr>
      <vt:lpstr>Oswald</vt:lpstr>
      <vt:lpstr>Source Sans Pro</vt:lpstr>
      <vt:lpstr>Office Theme</vt:lpstr>
      <vt:lpstr>5G: What Architecture to Serve Vertical Industries?</vt:lpstr>
      <vt:lpstr>What are the most important requirements for the future digital business models in your industrial sector and how do they impact future connectivity systems ?</vt:lpstr>
      <vt:lpstr>How do you see that 5G can address requirements from vertical sectors better than existing and planned evolutions of 4G/LTE ?</vt:lpstr>
      <vt:lpstr>What are the main architectural impacts of vertical use cases on 5G architecture</vt:lpstr>
      <vt:lpstr>Is slicing the right answer to serving vertical use cases? How should we define slicing at 3G PP SA level</vt:lpstr>
      <vt:lpstr>How existing frameworks (e.g. ETSI MANO, ETSI-NFV) need to evolve to serve vertical applications?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c.thuemmler@napier.ac.uk</dc:creator>
  <cp:lastModifiedBy>Gibson, Lyn</cp:lastModifiedBy>
  <cp:revision>57</cp:revision>
  <dcterms:created xsi:type="dcterms:W3CDTF">2017-05-20T14:53:08Z</dcterms:created>
  <dcterms:modified xsi:type="dcterms:W3CDTF">2017-05-25T11:18:37Z</dcterms:modified>
</cp:coreProperties>
</file>