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sldIdLst>
    <p:sldId id="257" r:id="rId6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08" autoAdjust="0"/>
    <p:restoredTop sz="94660"/>
  </p:normalViewPr>
  <p:slideViewPr>
    <p:cSldViewPr snapToGrid="0" showGuides="1">
      <p:cViewPr varScale="1">
        <p:scale>
          <a:sx n="23" d="100"/>
          <a:sy n="23" d="100"/>
        </p:scale>
        <p:origin x="2958" y="54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8BDC-F429-46C4-9B2F-E320AAF59B34}" type="datetimeFigureOut">
              <a:rPr lang="en-GB" smtClean="0"/>
              <a:t>28/07/2017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D97-DDD8-4730-AC3B-8768653A7B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59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8BDC-F429-46C4-9B2F-E320AAF59B34}" type="datetimeFigureOut">
              <a:rPr lang="en-GB" smtClean="0"/>
              <a:t>28/07/2017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D97-DDD8-4730-AC3B-8768653A7B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98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8BDC-F429-46C4-9B2F-E320AAF59B34}" type="datetimeFigureOut">
              <a:rPr lang="en-GB" smtClean="0"/>
              <a:t>28/07/2017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D97-DDD8-4730-AC3B-8768653A7B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6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8BDC-F429-46C4-9B2F-E320AAF59B34}" type="datetimeFigureOut">
              <a:rPr lang="en-GB" smtClean="0"/>
              <a:t>28/07/2017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D97-DDD8-4730-AC3B-8768653A7B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97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8BDC-F429-46C4-9B2F-E320AAF59B34}" type="datetimeFigureOut">
              <a:rPr lang="en-GB" smtClean="0"/>
              <a:t>28/07/2017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D97-DDD8-4730-AC3B-8768653A7B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24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8BDC-F429-46C4-9B2F-E320AAF59B34}" type="datetimeFigureOut">
              <a:rPr lang="en-GB" smtClean="0"/>
              <a:t>28/07/2017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D97-DDD8-4730-AC3B-8768653A7B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8BDC-F429-46C4-9B2F-E320AAF59B34}" type="datetimeFigureOut">
              <a:rPr lang="en-GB" smtClean="0"/>
              <a:t>28/07/2017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D97-DDD8-4730-AC3B-8768653A7B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73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8BDC-F429-46C4-9B2F-E320AAF59B34}" type="datetimeFigureOut">
              <a:rPr lang="en-GB" smtClean="0"/>
              <a:t>28/07/2017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D97-DDD8-4730-AC3B-8768653A7B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5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8BDC-F429-46C4-9B2F-E320AAF59B34}" type="datetimeFigureOut">
              <a:rPr lang="en-GB" smtClean="0"/>
              <a:t>28/07/2017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D97-DDD8-4730-AC3B-8768653A7B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99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8BDC-F429-46C4-9B2F-E320AAF59B34}" type="datetimeFigureOut">
              <a:rPr lang="en-GB" smtClean="0"/>
              <a:t>28/07/2017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D97-DDD8-4730-AC3B-8768653A7B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8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8BDC-F429-46C4-9B2F-E320AAF59B34}" type="datetimeFigureOut">
              <a:rPr lang="en-GB" smtClean="0"/>
              <a:t>28/07/2017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D97-DDD8-4730-AC3B-8768653A7B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38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8BDC-F429-46C4-9B2F-E320AAF59B34}" type="datetimeFigureOut">
              <a:rPr lang="en-GB" smtClean="0"/>
              <a:t>28/07/2017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D97-DDD8-4730-AC3B-8768653A7B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47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hyperlink" Target="https://pixabay.com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jpg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search.gold.ac.uk/8731/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joom.ag/yDip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18088" r="28856" b="172"/>
          <a:stretch/>
        </p:blipFill>
        <p:spPr>
          <a:xfrm>
            <a:off x="-74396" y="-21265"/>
            <a:ext cx="21458021" cy="302964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8794" y="165764"/>
            <a:ext cx="1464812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b="1" dirty="0" smtClean="0">
                <a:solidFill>
                  <a:schemeClr val="bg1"/>
                </a:solidFill>
                <a:latin typeface="Titillium" panose="00000500000000000000" pitchFamily="50" charset="0"/>
              </a:rPr>
              <a:t>Are we there yet? Well…not quite</a:t>
            </a:r>
          </a:p>
          <a:p>
            <a:r>
              <a:rPr lang="en-GB" sz="4000" i="1" dirty="0" smtClean="0">
                <a:solidFill>
                  <a:schemeClr val="bg1"/>
                </a:solidFill>
                <a:latin typeface="Titillium" panose="00000500000000000000" pitchFamily="50" charset="0"/>
              </a:rPr>
              <a:t>Celebrating the progress </a:t>
            </a:r>
            <a:r>
              <a:rPr lang="en-GB" sz="4000" i="1" dirty="0">
                <a:solidFill>
                  <a:schemeClr val="bg1"/>
                </a:solidFill>
                <a:latin typeface="Titillium" panose="00000500000000000000" pitchFamily="50" charset="0"/>
              </a:rPr>
              <a:t>we have made </a:t>
            </a:r>
            <a:r>
              <a:rPr lang="en-GB" sz="4000" i="1" dirty="0" smtClean="0">
                <a:solidFill>
                  <a:schemeClr val="bg1"/>
                </a:solidFill>
                <a:latin typeface="Titillium" panose="00000500000000000000" pitchFamily="50" charset="0"/>
              </a:rPr>
              <a:t>with our institutional repository over </a:t>
            </a:r>
            <a:r>
              <a:rPr lang="en-GB" sz="4000" i="1" dirty="0">
                <a:solidFill>
                  <a:schemeClr val="bg1"/>
                </a:solidFill>
                <a:latin typeface="Titillium" panose="00000500000000000000" pitchFamily="50" charset="0"/>
              </a:rPr>
              <a:t>the last </a:t>
            </a:r>
            <a:r>
              <a:rPr lang="en-GB" sz="4000" i="1" dirty="0" smtClean="0">
                <a:solidFill>
                  <a:schemeClr val="bg1"/>
                </a:solidFill>
                <a:latin typeface="Titillium" panose="00000500000000000000" pitchFamily="50" charset="0"/>
              </a:rPr>
              <a:t>9 </a:t>
            </a:r>
            <a:r>
              <a:rPr lang="en-GB" sz="4000" i="1" dirty="0">
                <a:solidFill>
                  <a:schemeClr val="bg1"/>
                </a:solidFill>
                <a:latin typeface="Titillium" panose="00000500000000000000" pitchFamily="50" charset="0"/>
              </a:rPr>
              <a:t>years </a:t>
            </a:r>
            <a:r>
              <a:rPr lang="en-GB" sz="4000" i="1" dirty="0" smtClean="0">
                <a:solidFill>
                  <a:schemeClr val="bg1"/>
                </a:solidFill>
                <a:latin typeface="Titillium" panose="00000500000000000000" pitchFamily="50" charset="0"/>
              </a:rPr>
              <a:t>and looking at the challenges still to come.</a:t>
            </a:r>
            <a:endParaRPr lang="en-GB" sz="4000" i="1" dirty="0" smtClean="0">
              <a:solidFill>
                <a:schemeClr val="bg1"/>
              </a:solidFill>
              <a:highlight>
                <a:srgbClr val="FFFF00"/>
              </a:highlight>
              <a:latin typeface="Titillium" panose="00000500000000000000" pitchFamily="50" charset="0"/>
              <a:ea typeface="Times New Roman" panose="02020603050405020304" pitchFamily="18" charset="0"/>
            </a:endParaRPr>
          </a:p>
          <a:p>
            <a:endParaRPr lang="en-GB" dirty="0">
              <a:solidFill>
                <a:srgbClr val="373737"/>
              </a:solidFill>
              <a:highlight>
                <a:srgbClr val="FFFF00"/>
              </a:highlight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Titillium" panose="00000500000000000000" pitchFamily="50" charset="0"/>
              </a:rPr>
              <a:t>Lyn Gibson - Repository Administrator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Titillium" panose="00000500000000000000" pitchFamily="50" charset="0"/>
              </a:rPr>
              <a:t>Joyce Templeton – Assistant Information Services Advisor  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Titillium" panose="00000500000000000000" pitchFamily="50" charset="0"/>
              </a:rPr>
              <a:t>Laura Ennis – Information Services Advisor</a:t>
            </a:r>
            <a:endParaRPr lang="en-GB" sz="2400" b="1" dirty="0">
              <a:solidFill>
                <a:schemeClr val="bg1"/>
              </a:solidFill>
              <a:latin typeface="Titillium" panose="00000500000000000000" pitchFamily="50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719785" y="4558262"/>
            <a:ext cx="10038448" cy="4083413"/>
            <a:chOff x="5534219" y="5412554"/>
            <a:chExt cx="10231929" cy="2340582"/>
          </a:xfrm>
        </p:grpSpPr>
        <p:sp>
          <p:nvSpPr>
            <p:cNvPr id="38" name="Rectangle 37"/>
            <p:cNvSpPr/>
            <p:nvPr/>
          </p:nvSpPr>
          <p:spPr>
            <a:xfrm rot="16200000">
              <a:off x="9471826" y="1474947"/>
              <a:ext cx="2340582" cy="10215795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33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bg1">
                  <a:lumMod val="65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97433" y="5491027"/>
              <a:ext cx="10168715" cy="915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GB" sz="3200" b="1" dirty="0">
                  <a:solidFill>
                    <a:srgbClr val="373737"/>
                  </a:solidFill>
                  <a:latin typeface="Titillium" panose="00000500000000000000" pitchFamily="50" charset="0"/>
                  <a:ea typeface="Calibri" panose="020F0502020204030204" pitchFamily="34" charset="0"/>
                  <a:cs typeface="Helvetica" panose="020B0604020202020204" pitchFamily="34" charset="0"/>
                </a:rPr>
                <a:t>We’ve come a long way since 2008 when</a:t>
              </a:r>
              <a:r>
                <a:rPr lang="en-GB" sz="3200" b="1" dirty="0" smtClean="0">
                  <a:solidFill>
                    <a:srgbClr val="373737"/>
                  </a:solidFill>
                  <a:latin typeface="Titillium" panose="00000500000000000000" pitchFamily="50" charset="0"/>
                  <a:ea typeface="Calibri" panose="020F0502020204030204" pitchFamily="34" charset="0"/>
                  <a:cs typeface="Helvetica" panose="020B0604020202020204" pitchFamily="34" charset="0"/>
                </a:rPr>
                <a:t>…</a:t>
              </a:r>
              <a:r>
                <a:rPr lang="en-GB" sz="3200" b="1" dirty="0">
                  <a:solidFill>
                    <a:srgbClr val="373737"/>
                  </a:solidFill>
                  <a:latin typeface="Titillium" panose="00000500000000000000" pitchFamily="50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 </a:t>
              </a:r>
              <a:endParaRPr lang="en-GB" sz="3200" dirty="0">
                <a:latin typeface="Titillium" panose="00000500000000000000" pitchFamily="50" charset="0"/>
                <a:ea typeface="Times New Roman" panose="02020603050405020304" pitchFamily="18" charset="0"/>
              </a:endParaRPr>
            </a:p>
            <a:p>
              <a:pPr marL="342900" lvl="0" indent="-342900" fontAlgn="base">
                <a:lnSpc>
                  <a:spcPct val="106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sz="2000" dirty="0">
                  <a:solidFill>
                    <a:srgbClr val="373737"/>
                  </a:solidFill>
                  <a:latin typeface="Titillium" panose="00000500000000000000" pitchFamily="50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The Global Economic Crisis was underway</a:t>
              </a:r>
              <a:endParaRPr lang="en-GB" sz="2000" dirty="0">
                <a:latin typeface="Titillium" panose="00000500000000000000" pitchFamily="50" charset="0"/>
                <a:ea typeface="Times New Roman" panose="02020603050405020304" pitchFamily="18" charset="0"/>
              </a:endParaRPr>
            </a:p>
            <a:p>
              <a:pPr marL="342900" lvl="0" indent="-342900" fontAlgn="base">
                <a:lnSpc>
                  <a:spcPct val="106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sz="2000" dirty="0">
                  <a:solidFill>
                    <a:srgbClr val="373737"/>
                  </a:solidFill>
                  <a:latin typeface="Titillium" panose="00000500000000000000" pitchFamily="50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Barak Obama was elected the first African-American President </a:t>
              </a:r>
              <a:r>
                <a:rPr lang="en-GB" sz="2000" dirty="0" smtClean="0">
                  <a:solidFill>
                    <a:srgbClr val="373737"/>
                  </a:solidFill>
                  <a:latin typeface="Titillium" panose="00000500000000000000" pitchFamily="50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of the </a:t>
              </a:r>
              <a:r>
                <a:rPr lang="en-GB" sz="2000" dirty="0">
                  <a:solidFill>
                    <a:srgbClr val="373737"/>
                  </a:solidFill>
                  <a:latin typeface="Titillium" panose="00000500000000000000" pitchFamily="50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USA</a:t>
              </a:r>
              <a:endParaRPr lang="en-GB" sz="2000" dirty="0">
                <a:latin typeface="Titillium" panose="00000500000000000000" pitchFamily="50" charset="0"/>
                <a:ea typeface="Times New Roman" panose="02020603050405020304" pitchFamily="18" charset="0"/>
              </a:endParaRPr>
            </a:p>
            <a:p>
              <a:pPr marL="342900" lvl="0" indent="-342900" fontAlgn="base">
                <a:lnSpc>
                  <a:spcPct val="106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sz="2000" dirty="0">
                  <a:solidFill>
                    <a:srgbClr val="373737"/>
                  </a:solidFill>
                  <a:latin typeface="Titillium" panose="00000500000000000000" pitchFamily="50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…and Edinburgh Napier University got its first institutional repository</a:t>
              </a:r>
              <a:endParaRPr lang="en-GB" sz="2000" dirty="0">
                <a:latin typeface="Titillium" panose="00000500000000000000" pitchFamily="50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799168" y="9516707"/>
            <a:ext cx="19732408" cy="729029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3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 rot="16200000">
            <a:off x="-1340401" y="20367210"/>
            <a:ext cx="8755984" cy="4465278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3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1192627" y="10242632"/>
            <a:ext cx="961913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itillium" panose="00000500000000000000" pitchFamily="50" charset="0"/>
              </a:rPr>
              <a:t>There have been challenges </a:t>
            </a:r>
            <a:r>
              <a:rPr lang="en-GB" sz="2000" dirty="0" smtClean="0">
                <a:latin typeface="Titillium" panose="00000500000000000000" pitchFamily="50" charset="0"/>
              </a:rPr>
              <a:t>along the way since 2008: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</a:rPr>
              <a:t>Getting the message across that the repository benefits the academic researcher.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</a:rPr>
              <a:t>Open access: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</a:rPr>
              <a:t>Spreading the word about the benefits of open access and why it’s important.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</a:rPr>
              <a:t>Helping academics understand how they can achieve open access.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anose="00000500000000000000" pitchFamily="50" charset="0"/>
              </a:rPr>
              <a:t>T</a:t>
            </a:r>
            <a:r>
              <a:rPr lang="en-GB" sz="2000" dirty="0" smtClean="0">
                <a:latin typeface="Titillium" panose="00000500000000000000" pitchFamily="50" charset="0"/>
              </a:rPr>
              <a:t>he implications for REF2021. </a:t>
            </a:r>
            <a:endParaRPr lang="en-GB" sz="2000" dirty="0">
              <a:latin typeface="Titillium" panose="00000500000000000000" pitchFamily="50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</a:rPr>
              <a:t>Awareness of the benefits of open access is growing but it needs more promotion.</a:t>
            </a:r>
            <a:endParaRPr lang="en-GB" sz="2000" i="1" dirty="0" smtClean="0">
              <a:latin typeface="Titillium" panose="00000500000000000000" pitchFamily="50" charset="0"/>
            </a:endParaRPr>
          </a:p>
          <a:p>
            <a:endParaRPr lang="en-GB" sz="2000" i="1" dirty="0">
              <a:latin typeface="Titillium" panose="00000500000000000000" pitchFamily="50" charset="0"/>
            </a:endParaRPr>
          </a:p>
          <a:p>
            <a:r>
              <a:rPr lang="en-GB" sz="2000" dirty="0" smtClean="0">
                <a:latin typeface="Titillium" panose="00000500000000000000" pitchFamily="50" charset="0"/>
              </a:rPr>
              <a:t>The </a:t>
            </a:r>
            <a:r>
              <a:rPr lang="en-GB" sz="2000" dirty="0">
                <a:latin typeface="Titillium" panose="00000500000000000000" pitchFamily="50" charset="0"/>
              </a:rPr>
              <a:t>repository is established and </a:t>
            </a:r>
            <a:r>
              <a:rPr lang="en-GB" sz="2000" dirty="0" smtClean="0">
                <a:latin typeface="Titillium" panose="00000500000000000000" pitchFamily="50" charset="0"/>
              </a:rPr>
              <a:t>growing. Statistics gathered by the repository demonstrate: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</a:rPr>
              <a:t>Researcher engagement demonstrated by increasing deposits.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</a:rPr>
              <a:t>Worldwide discovery of our research.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Titillium" panose="00000500000000000000" pitchFamily="50" charset="0"/>
            </a:endParaRPr>
          </a:p>
          <a:p>
            <a:r>
              <a:rPr lang="en-GB" sz="2000" dirty="0" smtClean="0">
                <a:latin typeface="Titillium" panose="00000500000000000000" pitchFamily="50" charset="0"/>
              </a:rPr>
              <a:t>New Research Management System (RMS) in 2016: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</a:rPr>
              <a:t>A one-stop-shop with data from the RMS populating the University’s external website (see diagram on right)</a:t>
            </a: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.</a:t>
            </a:r>
            <a:r>
              <a:rPr lang="en-GB" sz="2000" b="1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tillium" panose="00000500000000000000" pitchFamily="50" charset="0"/>
              </a:rPr>
              <a:t>This helps with advocacy.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effectLst/>
                <a:latin typeface="Titillium" panose="00000500000000000000" pitchFamily="50" charset="0"/>
              </a:rPr>
              <a:t>The RMS and its workflow and processes </a:t>
            </a:r>
            <a:r>
              <a:rPr lang="en-GB" sz="2000" dirty="0" smtClean="0">
                <a:latin typeface="Titillium" panose="00000500000000000000" pitchFamily="50" charset="0"/>
              </a:rPr>
              <a:t>contribute to the institution’s shift in focus towards research and supports the University’s Strategy 2020 (Edinburgh Napier University, 2013).</a:t>
            </a:r>
            <a:r>
              <a:rPr lang="en-GB" sz="2000" u="sng" dirty="0" smtClean="0">
                <a:solidFill>
                  <a:srgbClr val="FF0000"/>
                </a:solidFill>
                <a:effectLst/>
                <a:latin typeface="Titillium" panose="00000500000000000000" pitchFamily="50" charset="0"/>
              </a:rPr>
              <a:t> </a:t>
            </a:r>
          </a:p>
          <a:p>
            <a:endParaRPr lang="en-GB" sz="2000" u="sng" dirty="0">
              <a:latin typeface="Titillium" panose="00000500000000000000" pitchFamily="50" charset="0"/>
            </a:endParaRPr>
          </a:p>
        </p:txBody>
      </p:sp>
      <p:sp>
        <p:nvSpPr>
          <p:cNvPr id="42" name="Rectangle 41"/>
          <p:cNvSpPr/>
          <p:nvPr/>
        </p:nvSpPr>
        <p:spPr>
          <a:xfrm rot="16200000">
            <a:off x="3747121" y="20361759"/>
            <a:ext cx="8755988" cy="4476171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3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 rot="16200000">
            <a:off x="8807172" y="20367208"/>
            <a:ext cx="8755984" cy="4465278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3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16090799" y="18221857"/>
            <a:ext cx="4446560" cy="8755982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3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/>
          <p:cNvSpPr/>
          <p:nvPr/>
        </p:nvSpPr>
        <p:spPr>
          <a:xfrm>
            <a:off x="16090799" y="27205808"/>
            <a:ext cx="4446560" cy="2893192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3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chemeClr val="tx1"/>
                </a:solidFill>
                <a:latin typeface="Titillium" panose="00000500000000000000" pitchFamily="50" charset="0"/>
              </a:rPr>
              <a:t>Reference and acknowledgements</a:t>
            </a:r>
          </a:p>
          <a:p>
            <a:endParaRPr lang="en-GB" sz="700" b="1" dirty="0" smtClean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Titillium" panose="00000500000000000000" pitchFamily="50" charset="0"/>
              </a:rPr>
              <a:t>Edinburgh Napier University (2013). Strategy 2020. Retrieved July 19, </a:t>
            </a:r>
            <a:r>
              <a:rPr lang="en-GB" sz="1600" dirty="0">
                <a:solidFill>
                  <a:schemeClr val="tx1"/>
                </a:solidFill>
                <a:latin typeface="Titillium" panose="00000500000000000000" pitchFamily="50" charset="0"/>
              </a:rPr>
              <a:t>2017 from </a:t>
            </a:r>
            <a:r>
              <a:rPr lang="en-GB" sz="1600" dirty="0">
                <a:solidFill>
                  <a:schemeClr val="tx1"/>
                </a:solidFill>
                <a:latin typeface="Titillium" panose="00000500000000000000" pitchFamily="50" charset="0"/>
                <a:hlinkClick r:id="rId5"/>
              </a:rPr>
              <a:t>http://joom.ag/yDip</a:t>
            </a:r>
            <a:endParaRPr lang="en-GB" sz="1600" dirty="0" smtClean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endParaRPr lang="en-GB" sz="700" dirty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r>
              <a:rPr lang="en-GB" sz="1600" dirty="0" err="1" smtClean="0">
                <a:solidFill>
                  <a:schemeClr val="tx1"/>
                </a:solidFill>
                <a:latin typeface="Titillium" panose="00000500000000000000" pitchFamily="50" charset="0"/>
              </a:rPr>
              <a:t>Nadim</a:t>
            </a:r>
            <a:r>
              <a:rPr lang="en-GB" sz="1600" dirty="0" smtClean="0">
                <a:solidFill>
                  <a:schemeClr val="tx1"/>
                </a:solidFill>
                <a:latin typeface="Titillium" panose="00000500000000000000" pitchFamily="50" charset="0"/>
              </a:rPr>
              <a:t>, T. and Randall, R. (2013). Defiant Objects Project Report. Retrieved July 14, 2017 from </a:t>
            </a:r>
            <a:r>
              <a:rPr lang="en-GB" sz="1600" dirty="0" smtClean="0">
                <a:solidFill>
                  <a:schemeClr val="tx1"/>
                </a:solidFill>
                <a:latin typeface="Titillium" panose="00000500000000000000" pitchFamily="50" charset="0"/>
                <a:hlinkClick r:id="rId6"/>
              </a:rPr>
              <a:t>http</a:t>
            </a:r>
            <a:r>
              <a:rPr lang="en-GB" sz="1600" dirty="0">
                <a:solidFill>
                  <a:schemeClr val="tx1"/>
                </a:solidFill>
                <a:latin typeface="Titillium" panose="00000500000000000000" pitchFamily="50" charset="0"/>
                <a:hlinkClick r:id="rId6"/>
              </a:rPr>
              <a:t>://research.gold.ac.uk/8731</a:t>
            </a:r>
            <a:r>
              <a:rPr lang="en-GB" sz="1600" dirty="0" smtClean="0">
                <a:solidFill>
                  <a:schemeClr val="tx1"/>
                </a:solidFill>
                <a:latin typeface="Titillium" panose="00000500000000000000" pitchFamily="50" charset="0"/>
                <a:hlinkClick r:id="rId6"/>
              </a:rPr>
              <a:t>/</a:t>
            </a:r>
            <a:endParaRPr lang="en-GB" sz="1600" dirty="0" smtClean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endParaRPr lang="en-GB" sz="700" dirty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Titillium" panose="00000500000000000000" pitchFamily="50" charset="0"/>
              </a:rPr>
              <a:t>Background and additional images from </a:t>
            </a:r>
            <a:r>
              <a:rPr lang="en-GB" sz="1600" dirty="0" smtClean="0">
                <a:solidFill>
                  <a:schemeClr val="tx1"/>
                </a:solidFill>
                <a:latin typeface="Titillium" panose="00000500000000000000" pitchFamily="50" charset="0"/>
                <a:hlinkClick r:id="rId7"/>
              </a:rPr>
              <a:t>https</a:t>
            </a:r>
            <a:r>
              <a:rPr lang="en-GB" sz="1600" dirty="0">
                <a:solidFill>
                  <a:schemeClr val="tx1"/>
                </a:solidFill>
                <a:latin typeface="Titillium" panose="00000500000000000000" pitchFamily="50" charset="0"/>
                <a:hlinkClick r:id="rId7"/>
              </a:rPr>
              <a:t>://</a:t>
            </a:r>
            <a:r>
              <a:rPr lang="en-GB" sz="1600" dirty="0" smtClean="0">
                <a:solidFill>
                  <a:schemeClr val="tx1"/>
                </a:solidFill>
                <a:latin typeface="Titillium" panose="00000500000000000000" pitchFamily="50" charset="0"/>
                <a:hlinkClick r:id="rId7"/>
              </a:rPr>
              <a:t>pixabay.com</a:t>
            </a:r>
            <a:endParaRPr lang="en-GB" sz="1600" dirty="0" smtClean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endParaRPr lang="en-GB" sz="700" dirty="0">
              <a:solidFill>
                <a:schemeClr val="tx1"/>
              </a:solidFill>
              <a:latin typeface="Titillium" panose="00000500000000000000" pitchFamily="50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Titillium" panose="00000500000000000000" pitchFamily="50" charset="0"/>
              </a:rPr>
              <a:t>Diagram created by Joyce Templeton</a:t>
            </a:r>
            <a:endParaRPr lang="en-GB" sz="1200" dirty="0">
              <a:solidFill>
                <a:schemeClr val="tx1"/>
              </a:solidFill>
              <a:latin typeface="Titillium" panose="00000500000000000000" pitchFamily="50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253691" y="18449826"/>
            <a:ext cx="4079009" cy="8052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6000"/>
              </a:lnSpc>
              <a:spcAft>
                <a:spcPts val="0"/>
              </a:spcAft>
            </a:pPr>
            <a:r>
              <a:rPr lang="en-GB" sz="2400" b="1" i="1" dirty="0" smtClean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continuing challenges? </a:t>
            </a:r>
          </a:p>
          <a:p>
            <a:pPr fontAlgn="base">
              <a:lnSpc>
                <a:spcPct val="106000"/>
              </a:lnSpc>
              <a:spcAft>
                <a:spcPts val="0"/>
              </a:spcAft>
            </a:pPr>
            <a:endParaRPr lang="en-GB" sz="2000" b="1" i="1" dirty="0">
              <a:latin typeface="Titillium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GB" sz="2000" dirty="0" smtClean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are working </a:t>
            </a:r>
            <a:r>
              <a:rPr lang="en-GB" sz="2000" dirty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 uncertain times with budget cuts and reductions in staff numbers</a:t>
            </a:r>
            <a:r>
              <a:rPr lang="en-GB" sz="2000" dirty="0" smtClean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base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Sharing best practice across institutions.</a:t>
            </a:r>
          </a:p>
          <a:p>
            <a:pPr marL="342900" indent="-342900" fontAlgn="base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Still a long way to go to make systems ‘talk’ to each other so we can harvest metadata from others and they can harvest ours.</a:t>
            </a:r>
          </a:p>
          <a:p>
            <a:pPr marL="342900" indent="-342900" fontAlgn="base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repository </a:t>
            </a:r>
            <a:r>
              <a:rPr lang="en-GB" sz="2000" dirty="0" smtClean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should </a:t>
            </a:r>
            <a:r>
              <a:rPr lang="en-GB" sz="2000" dirty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external systems to deliver a fully automated </a:t>
            </a:r>
            <a:r>
              <a:rPr lang="en-GB" sz="2000" dirty="0" smtClean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process that eliminates the </a:t>
            </a:r>
            <a:r>
              <a:rPr lang="en-GB" sz="2000" dirty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burden </a:t>
            </a:r>
            <a:r>
              <a:rPr lang="en-GB" sz="2000" dirty="0" smtClean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GB" sz="2000" dirty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researcher</a:t>
            </a:r>
            <a:r>
              <a:rPr lang="en-GB" sz="2000" dirty="0" smtClean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base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Publishers policies are complex and navigating them is increasingly challenging.</a:t>
            </a:r>
          </a:p>
          <a:p>
            <a:pPr marL="342900" indent="-342900" fontAlgn="base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Responsibility for APCs and offsetting deals require multi-disciplinary teams to manage them.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077353" y="18449826"/>
            <a:ext cx="4138957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Titillium" panose="00000500000000000000" pitchFamily="50" charset="0"/>
                <a:ea typeface="Times New Roman" panose="02020603050405020304" pitchFamily="18" charset="0"/>
              </a:rPr>
              <a:t>How do we demonstrate the repository’s value? </a:t>
            </a:r>
            <a:endParaRPr lang="en-GB" sz="2400" b="1" i="1" dirty="0" smtClean="0">
              <a:latin typeface="Titillium" panose="00000500000000000000" pitchFamily="50" charset="0"/>
              <a:ea typeface="Times New Roman" panose="02020603050405020304" pitchFamily="18" charset="0"/>
            </a:endParaRPr>
          </a:p>
          <a:p>
            <a:endParaRPr lang="en-GB" sz="2400" b="1" i="1" dirty="0">
              <a:latin typeface="Titillium" panose="00000500000000000000" pitchFamily="50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anose="00000500000000000000" pitchFamily="50" charset="0"/>
                <a:ea typeface="Times New Roman" panose="02020603050405020304" pitchFamily="18" charset="0"/>
              </a:rPr>
              <a:t>Repository software enables  uploading and gathering of information for REF submission</a:t>
            </a: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.</a:t>
            </a:r>
            <a:endParaRPr lang="en-GB" sz="2000" dirty="0">
              <a:latin typeface="Titillium" panose="00000500000000000000" pitchFamily="50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Promote the benefits of repository deposit so it becomes embedded in research culture</a:t>
            </a:r>
            <a:r>
              <a:rPr lang="en-GB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anose="00000500000000000000" pitchFamily="50" charset="0"/>
                <a:ea typeface="Times New Roman" panose="02020603050405020304" pitchFamily="18" charset="0"/>
              </a:rPr>
              <a:t>The RMS populates Researcher Profiles which are prominent on the University’s external </a:t>
            </a: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website.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Statistics </a:t>
            </a:r>
            <a:r>
              <a:rPr lang="en-GB" sz="2000" dirty="0">
                <a:latin typeface="Titillium" panose="00000500000000000000" pitchFamily="50" charset="0"/>
                <a:ea typeface="Times New Roman" panose="02020603050405020304" pitchFamily="18" charset="0"/>
              </a:rPr>
              <a:t>show the reach of the researcher through download counts, referrer graphs and geographical reach diagrams</a:t>
            </a: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anose="00000500000000000000" pitchFamily="50" charset="0"/>
                <a:ea typeface="Times New Roman" panose="02020603050405020304" pitchFamily="18" charset="0"/>
              </a:rPr>
              <a:t>Use repository data to create reports of activity for Heads of Schools and Directors of Research</a:t>
            </a: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.</a:t>
            </a:r>
            <a:endParaRPr lang="en-GB" sz="2000" dirty="0">
              <a:latin typeface="Titillium" panose="00000500000000000000" pitchFamily="50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Encourage academics to add links to repository records in all communications, social media blog posts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Ensure data is suitable for RDF, text and data mining.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167350" y="18434766"/>
            <a:ext cx="4120775" cy="8377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How do we use our new repository?</a:t>
            </a:r>
          </a:p>
          <a:p>
            <a:endParaRPr lang="en-GB" sz="2400" dirty="0">
              <a:latin typeface="Titillium" panose="00000500000000000000" pitchFamily="50" charset="0"/>
              <a:ea typeface="Times New Roman" panose="02020603050405020304" pitchFamily="18" charset="0"/>
            </a:endParaRPr>
          </a:p>
          <a:p>
            <a:pPr marL="342900" indent="-342900" fontAlgn="base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anose="00000500000000000000" pitchFamily="50" charset="0"/>
                <a:ea typeface="Times New Roman" panose="02020603050405020304" pitchFamily="18" charset="0"/>
              </a:rPr>
              <a:t>Deposits </a:t>
            </a: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are not limited to journal </a:t>
            </a:r>
            <a:r>
              <a:rPr lang="en-GB" sz="2000" dirty="0">
                <a:latin typeface="Titillium" panose="00000500000000000000" pitchFamily="50" charset="0"/>
                <a:ea typeface="Times New Roman" panose="02020603050405020304" pitchFamily="18" charset="0"/>
              </a:rPr>
              <a:t>articles but </a:t>
            </a: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include </a:t>
            </a:r>
            <a:r>
              <a:rPr lang="en-GB" sz="2000" dirty="0">
                <a:latin typeface="Titillium" panose="00000500000000000000" pitchFamily="50" charset="0"/>
                <a:ea typeface="Times New Roman" panose="02020603050405020304" pitchFamily="18" charset="0"/>
              </a:rPr>
              <a:t>other types of outputs</a:t>
            </a: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.</a:t>
            </a:r>
          </a:p>
          <a:p>
            <a:pPr marL="342900" indent="-342900" fontAlgn="base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Target non-traditional research outputs and “defiant objects” (Nadim &amp; Randall, 2013).</a:t>
            </a:r>
          </a:p>
          <a:p>
            <a:pPr marL="342900" indent="-342900" fontAlgn="base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The repository is used to store the research data underpinning the outputs thus ensuring long term preservation and accessibility. </a:t>
            </a:r>
          </a:p>
          <a:p>
            <a:pPr marL="342900" indent="-342900" fontAlgn="base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anose="00000500000000000000" pitchFamily="50" charset="0"/>
                <a:ea typeface="Times New Roman" panose="02020603050405020304" pitchFamily="18" charset="0"/>
              </a:rPr>
              <a:t>Academics use Worktribe to build their profile with projects, news, activities and a short biography.</a:t>
            </a:r>
          </a:p>
          <a:p>
            <a:pPr marL="342900" indent="-342900" fontAlgn="base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Outputs are linked to projects.</a:t>
            </a:r>
          </a:p>
          <a:p>
            <a:pPr marL="342900" indent="-342900" fontAlgn="base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Projects, outputs and people are tagged with research areas, themes and centres, creating interlinked information.</a:t>
            </a:r>
          </a:p>
          <a:p>
            <a:pPr marL="342900" indent="-342900" fontAlgn="base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New </a:t>
            </a:r>
            <a:r>
              <a:rPr lang="en-GB" sz="2000" dirty="0">
                <a:latin typeface="Titillium" panose="00000500000000000000" pitchFamily="50" charset="0"/>
                <a:ea typeface="Times New Roman" panose="02020603050405020304" pitchFamily="18" charset="0"/>
              </a:rPr>
              <a:t>researchers to the University should add their publications to the repository. </a:t>
            </a:r>
            <a:endParaRPr lang="en-GB" sz="2000" dirty="0" smtClean="0">
              <a:latin typeface="Titillium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72637" y="18434766"/>
            <a:ext cx="4153676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Academics are depositing </a:t>
            </a:r>
            <a:r>
              <a:rPr lang="en-GB" sz="2400" b="1" i="1" dirty="0">
                <a:latin typeface="Titillium" panose="00000500000000000000" pitchFamily="50" charset="0"/>
                <a:ea typeface="Times New Roman" panose="02020603050405020304" pitchFamily="18" charset="0"/>
              </a:rPr>
              <a:t>work in the repository but how do we keep the momentum going</a:t>
            </a:r>
            <a:r>
              <a:rPr lang="en-GB" sz="2400" b="1" i="1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?</a:t>
            </a:r>
          </a:p>
          <a:p>
            <a:r>
              <a:rPr lang="en-GB" sz="2400" b="1" i="1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Continue promoting to academics the importance of depositing within 3 months of acceptance to comply with REF2021 rules.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Repository awareness is embedded </a:t>
            </a:r>
            <a:r>
              <a:rPr lang="en-GB" sz="2000" dirty="0">
                <a:latin typeface="Titillium" panose="00000500000000000000" pitchFamily="50" charset="0"/>
                <a:ea typeface="Times New Roman" panose="02020603050405020304" pitchFamily="18" charset="0"/>
              </a:rPr>
              <a:t>into staff induction</a:t>
            </a: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Continuous promotion of the repository and related areas.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anose="00000500000000000000" pitchFamily="50" charset="0"/>
                <a:ea typeface="Times New Roman" panose="02020603050405020304" pitchFamily="18" charset="0"/>
              </a:rPr>
              <a:t>The open access message still needs more promotion</a:t>
            </a: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</a:t>
            </a:r>
            <a:r>
              <a:rPr lang="en-GB" sz="2000" dirty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academics to take ownership of </a:t>
            </a:r>
            <a:r>
              <a:rPr lang="en-GB" sz="2000" dirty="0" smtClean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repository </a:t>
            </a:r>
            <a:r>
              <a:rPr lang="en-GB" sz="2000" dirty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GB" sz="2000" dirty="0" smtClean="0">
                <a:latin typeface="Titillium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and recognise the benefit to their academic reputation.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</a:rPr>
              <a:t>Streamline </a:t>
            </a:r>
            <a:r>
              <a:rPr lang="en-GB" sz="2000" dirty="0">
                <a:latin typeface="Titillium" panose="00000500000000000000" pitchFamily="50" charset="0"/>
              </a:rPr>
              <a:t>the workflow </a:t>
            </a:r>
            <a:r>
              <a:rPr lang="en-GB" sz="2000" dirty="0" smtClean="0">
                <a:latin typeface="Titillium" panose="00000500000000000000" pitchFamily="50" charset="0"/>
              </a:rPr>
              <a:t>for adding an output.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Clear lines of communication and points of contact between repository staff and academics.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Support information must be easy to access by researchers.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99169" y="17010822"/>
            <a:ext cx="19732407" cy="102561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3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922756" y="17055824"/>
            <a:ext cx="19463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Titillium" panose="00000500000000000000" pitchFamily="50" charset="0"/>
                <a:ea typeface="Times New Roman" panose="02020603050405020304" pitchFamily="18" charset="0"/>
              </a:rPr>
              <a:t>The repository is a substantial university resource and </a:t>
            </a:r>
            <a:r>
              <a:rPr lang="en-GB" sz="2800" b="1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ripe </a:t>
            </a:r>
            <a:r>
              <a:rPr lang="en-GB" sz="2800" b="1" dirty="0">
                <a:latin typeface="Titillium" panose="00000500000000000000" pitchFamily="50" charset="0"/>
                <a:ea typeface="Times New Roman" panose="02020603050405020304" pitchFamily="18" charset="0"/>
              </a:rPr>
              <a:t>for </a:t>
            </a:r>
            <a:r>
              <a:rPr lang="en-GB" sz="2800" b="1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exploiting </a:t>
            </a:r>
          </a:p>
          <a:p>
            <a:pPr algn="ctr"/>
            <a:r>
              <a:rPr lang="en-GB" sz="2800" b="1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but </a:t>
            </a:r>
            <a:r>
              <a:rPr lang="en-GB" sz="2800" b="1" dirty="0">
                <a:latin typeface="Titillium" panose="00000500000000000000" pitchFamily="50" charset="0"/>
                <a:ea typeface="Times New Roman" panose="02020603050405020304" pitchFamily="18" charset="0"/>
              </a:rPr>
              <a:t>there are challenges to making the most of this showcase of university </a:t>
            </a:r>
            <a:r>
              <a:rPr lang="en-GB" sz="2800" b="1" dirty="0" smtClean="0">
                <a:latin typeface="Titillium" panose="00000500000000000000" pitchFamily="50" charset="0"/>
                <a:ea typeface="Times New Roman" panose="02020603050405020304" pitchFamily="18" charset="0"/>
              </a:rPr>
              <a:t>research.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919537" y="9742294"/>
            <a:ext cx="3638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tillium" panose="00000500000000000000" pitchFamily="50" charset="0"/>
              </a:rPr>
              <a:t>Where are we now?</a:t>
            </a:r>
            <a:endParaRPr lang="en-GB" sz="3200" dirty="0">
              <a:effectLst/>
            </a:endParaRPr>
          </a:p>
        </p:txBody>
      </p:sp>
      <p:grpSp>
        <p:nvGrpSpPr>
          <p:cNvPr id="64" name="Group 63"/>
          <p:cNvGrpSpPr>
            <a:grpSpLocks noChangeAspect="1"/>
          </p:cNvGrpSpPr>
          <p:nvPr/>
        </p:nvGrpSpPr>
        <p:grpSpPr>
          <a:xfrm rot="20478061">
            <a:off x="6423716" y="6866222"/>
            <a:ext cx="1200298" cy="1159097"/>
            <a:chOff x="1715866" y="5414189"/>
            <a:chExt cx="2058125" cy="1987482"/>
          </a:xfrm>
        </p:grpSpPr>
        <p:sp>
          <p:nvSpPr>
            <p:cNvPr id="58" name="Rectangle 57"/>
            <p:cNvSpPr/>
            <p:nvPr/>
          </p:nvSpPr>
          <p:spPr>
            <a:xfrm rot="392896">
              <a:off x="1715866" y="5414189"/>
              <a:ext cx="2058125" cy="1987482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33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bg1">
                  <a:lumMod val="65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 rot="398728">
              <a:off x="1848577" y="5568023"/>
              <a:ext cx="1810112" cy="1669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4706">
              <a:off x="2049660" y="5707347"/>
              <a:ext cx="1390537" cy="1390537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9"/>
          <a:srcRect l="598" t="12213" r="2011" b="14072"/>
          <a:stretch/>
        </p:blipFill>
        <p:spPr>
          <a:xfrm>
            <a:off x="8219216" y="6398536"/>
            <a:ext cx="4897988" cy="208534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599" y="689702"/>
            <a:ext cx="5536959" cy="16962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39010" y="10670017"/>
            <a:ext cx="9647462" cy="23466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13826300" y="6853587"/>
            <a:ext cx="1207008" cy="1173846"/>
            <a:chOff x="3367336" y="7170284"/>
            <a:chExt cx="2054806" cy="1998352"/>
          </a:xfrm>
        </p:grpSpPr>
        <p:sp>
          <p:nvSpPr>
            <p:cNvPr id="57" name="Rectangle 56"/>
            <p:cNvSpPr/>
            <p:nvPr/>
          </p:nvSpPr>
          <p:spPr>
            <a:xfrm rot="203346">
              <a:off x="3367336" y="7170284"/>
              <a:ext cx="2054806" cy="1998352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33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bg1">
                  <a:lumMod val="65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4" r="18821" b="5290"/>
            <a:stretch/>
          </p:blipFill>
          <p:spPr>
            <a:xfrm rot="210207">
              <a:off x="3507390" y="7297193"/>
              <a:ext cx="1774698" cy="172662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64" y="27478170"/>
            <a:ext cx="3381615" cy="238071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025740" y="12265046"/>
            <a:ext cx="290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tillium" panose="00000500000000000000" pitchFamily="50" charset="0"/>
              </a:rPr>
              <a:t>r</a:t>
            </a:r>
            <a:r>
              <a:rPr lang="en-GB" sz="2000" dirty="0" smtClean="0">
                <a:latin typeface="Titillium" panose="00000500000000000000" pitchFamily="50" charset="0"/>
              </a:rPr>
              <a:t>epository </a:t>
            </a:r>
            <a:r>
              <a:rPr lang="en-GB" sz="2000" dirty="0">
                <a:latin typeface="Titillium" panose="00000500000000000000" pitchFamily="50" charset="0"/>
              </a:rPr>
              <a:t>items downloaded since 2008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031560" y="11595143"/>
            <a:ext cx="2403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latin typeface="Titillium" panose="00000500000000000000" pitchFamily="50" charset="0"/>
              </a:rPr>
              <a:t>997,652</a:t>
            </a:r>
            <a:endParaRPr lang="en-GB" sz="4400" b="1" dirty="0">
              <a:latin typeface="Titillium" panose="00000500000000000000" pitchFamily="50" charset="0"/>
            </a:endParaRPr>
          </a:p>
        </p:txBody>
      </p:sp>
      <p:sp>
        <p:nvSpPr>
          <p:cNvPr id="4" name="Lightning Bolt 3"/>
          <p:cNvSpPr>
            <a:spLocks noChangeAspect="1"/>
          </p:cNvSpPr>
          <p:nvPr/>
        </p:nvSpPr>
        <p:spPr>
          <a:xfrm rot="20898201">
            <a:off x="6629258" y="7046992"/>
            <a:ext cx="704088" cy="704088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14529479" y="11631567"/>
            <a:ext cx="20585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latin typeface="Titillium" panose="00000500000000000000" pitchFamily="50" charset="0"/>
              </a:rPr>
              <a:t>10,873</a:t>
            </a:r>
            <a:endParaRPr lang="en-GB" sz="8000" b="1" dirty="0">
              <a:latin typeface="Titillium" panose="00000500000000000000" pitchFamily="50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529479" y="12288070"/>
            <a:ext cx="3432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itillium" panose="00000500000000000000" pitchFamily="50" charset="0"/>
              </a:rPr>
              <a:t>items in the Repository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7586965" y="11595144"/>
            <a:ext cx="1713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latin typeface="Titillium" panose="00000500000000000000" pitchFamily="50" charset="0"/>
              </a:rPr>
              <a:t>2,994</a:t>
            </a:r>
            <a:endParaRPr lang="en-GB" sz="8000" b="1" dirty="0">
              <a:latin typeface="Titillium" panose="00000500000000000000" pitchFamily="50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586965" y="12257619"/>
            <a:ext cx="2623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itillium" panose="00000500000000000000" pitchFamily="50" charset="0"/>
              </a:rPr>
              <a:t>Items deposited in the last 12 months</a:t>
            </a:r>
            <a:endParaRPr lang="en-GB" sz="2000" dirty="0">
              <a:latin typeface="Titillium" panose="00000500000000000000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324" y="10787462"/>
            <a:ext cx="823693" cy="936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851" y="10762225"/>
            <a:ext cx="779431" cy="853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078" y="10888018"/>
            <a:ext cx="713314" cy="6806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39008" y="16367183"/>
            <a:ext cx="9687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tillium" panose="00000500000000000000" pitchFamily="50" charset="0"/>
              </a:rPr>
              <a:t>Diagram illustrating the RMS modular structure and the information selected to display on the University’s external website.</a:t>
            </a:r>
            <a:endParaRPr lang="en-GB" sz="1400" dirty="0">
              <a:latin typeface="Titillium" panose="00000500000000000000" pitchFamily="5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35364" r="4277" b="24906"/>
          <a:stretch/>
        </p:blipFill>
        <p:spPr>
          <a:xfrm>
            <a:off x="10739008" y="13179744"/>
            <a:ext cx="9675583" cy="31279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8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43</rca:property>
    <rca:property rca:type="SelectedPageField">f55c4d88-1f2e-4ad9-aaa8-819af4ee7ee8</rca:property>
    <rca:property rca:type="SelectedStylesField">00000000-0000-0000-0000-000000000000</rca:property>
    <rca:property rca:type="CreatePageWithSourceDocument">True</rca:property>
    <rca:property rca:type="AllowChangeLocationConfig">True</rca:property>
    <rca:property rca:type="ConfiguredPageLocation">https://isg-doc.napier.ac.uk/virtualisation</rca:property>
    <rca:property rca:type="CreateSynchronously">True</rca:property>
    <rca:property rca:type="AllowChangeProcessingConfig">True</rca:property>
    <rca:property rca:type="ConverterSpecificSettings"/>
  </rca:Converter>
</rca:RCAuthoring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F2BC6E761D641BDDEF501A57824E2" ma:contentTypeVersion="0" ma:contentTypeDescription="Create a new document." ma:contentTypeScope="" ma:versionID="ccef230a6a5c92a441419c0eb8877ab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C9469-B968-41AA-9103-977343979F3D}">
  <ds:schemaRefs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0B3CCE5-7033-4079-8650-48149EDB3F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4587BA-F292-45E4-ABCA-1211BF32A9E6}">
  <ds:schemaRefs>
    <ds:schemaRef ds:uri="urn:sharePointPublishingRcaProperties"/>
  </ds:schemaRefs>
</ds:datastoreItem>
</file>

<file path=customXml/itemProps4.xml><?xml version="1.0" encoding="utf-8"?>
<ds:datastoreItem xmlns:ds="http://schemas.openxmlformats.org/officeDocument/2006/customXml" ds:itemID="{2ABBB8AE-AE73-4EDE-8296-C84890CC22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1155</TotalTime>
  <Words>783</Words>
  <Application>Microsoft Office PowerPoint</Application>
  <PresentationFormat>Custom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Symbol</vt:lpstr>
      <vt:lpstr>Times New Roman</vt:lpstr>
      <vt:lpstr>Titillium</vt:lpstr>
      <vt:lpstr>Office Theme</vt:lpstr>
      <vt:lpstr>PowerPoint Presentation</vt:lpstr>
    </vt:vector>
  </TitlesOfParts>
  <Company>Edinburgh Napier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Templeton, Joyce</dc:creator>
  <cp:lastModifiedBy>Gibson, Lyn</cp:lastModifiedBy>
  <cp:revision>254</cp:revision>
  <dcterms:created xsi:type="dcterms:W3CDTF">2017-07-03T14:50:50Z</dcterms:created>
  <dcterms:modified xsi:type="dcterms:W3CDTF">2017-07-28T08:41:03Z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0x0101005D0F2BC6E761D641BDDEF501A57824E2</vt:lpwstr>
  </property>
</Properties>
</file>