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9900"/>
    <a:srgbClr val="990033"/>
    <a:srgbClr val="FFFF66"/>
    <a:srgbClr val="FF9933"/>
    <a:srgbClr val="A50021"/>
    <a:srgbClr val="33CCCC"/>
    <a:srgbClr val="D60093"/>
    <a:srgbClr val="FF66FF"/>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804"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F941FF-34DB-44DD-A8B4-A9A437DC9689}" type="datetimeFigureOut">
              <a:rPr lang="es-ES" smtClean="0"/>
              <a:pPr/>
              <a:t>06/05/2014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BC83418-225D-414D-9259-E2E749DBA46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941FF-34DB-44DD-A8B4-A9A437DC9689}" type="datetimeFigureOut">
              <a:rPr lang="es-ES" smtClean="0"/>
              <a:pPr/>
              <a:t>06/05/2014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3418-225D-414D-9259-E2E749DBA46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5.pn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1988840"/>
            <a:ext cx="9144000" cy="1800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Rectángulo redondeado"/>
          <p:cNvSpPr/>
          <p:nvPr/>
        </p:nvSpPr>
        <p:spPr>
          <a:xfrm>
            <a:off x="179512" y="2060848"/>
            <a:ext cx="8712968" cy="180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angle 1"/>
          <p:cNvSpPr>
            <a:spLocks noChangeArrowheads="1"/>
          </p:cNvSpPr>
          <p:nvPr/>
        </p:nvSpPr>
        <p:spPr bwMode="auto">
          <a:xfrm>
            <a:off x="107504" y="2509446"/>
            <a:ext cx="8784976" cy="830997"/>
          </a:xfrm>
          <a:prstGeom prst="rect">
            <a:avLst/>
          </a:prstGeom>
          <a:no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4000" b="1" i="0" u="none" strike="noStrike" cap="none" normalizeH="0" baseline="0" dirty="0" smtClean="0">
                <a:ln>
                  <a:noFill/>
                </a:ln>
                <a:solidFill>
                  <a:schemeClr val="bg1"/>
                </a:solidFill>
                <a:effectLst/>
                <a:latin typeface="Arial Black" pitchFamily="34" charset="0"/>
                <a:ea typeface="Calibri" pitchFamily="34" charset="0"/>
                <a:cs typeface="Arial" pitchFamily="34" charset="0"/>
              </a:rPr>
              <a:t>XYLAN-CELLULOSE FILMS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E" sz="800" b="1" i="0" u="none" strike="noStrike" cap="none" normalizeH="0" baseline="0" dirty="0" smtClean="0">
              <a:ln>
                <a:noFill/>
              </a:ln>
              <a:solidFill>
                <a:schemeClr val="bg1"/>
              </a:solidFill>
              <a:effectLst/>
              <a:latin typeface="Arial Black" pitchFamily="34" charset="0"/>
              <a:ea typeface="Calibri" pitchFamily="34" charset="0"/>
              <a:cs typeface="Arial" pitchFamily="34" charset="0"/>
            </a:endParaRPr>
          </a:p>
        </p:txBody>
      </p:sp>
      <p:pic>
        <p:nvPicPr>
          <p:cNvPr id="5" name="Picture 1"/>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tretch>
            <a:fillRect/>
          </a:stretch>
        </p:blipFill>
        <p:spPr>
          <a:xfrm>
            <a:off x="3779912" y="332656"/>
            <a:ext cx="3170744" cy="814006"/>
          </a:xfrm>
          <a:prstGeom prst="rect">
            <a:avLst/>
          </a:prstGeom>
        </p:spPr>
      </p:pic>
      <p:pic>
        <p:nvPicPr>
          <p:cNvPr id="6" name="Picture 4"/>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tretch>
            <a:fillRect/>
          </a:stretch>
        </p:blipFill>
        <p:spPr>
          <a:xfrm>
            <a:off x="6948264" y="332656"/>
            <a:ext cx="2022123" cy="812233"/>
          </a:xfrm>
          <a:prstGeom prst="rect">
            <a:avLst/>
          </a:prstGeom>
        </p:spPr>
      </p:pic>
      <p:pic>
        <p:nvPicPr>
          <p:cNvPr id="7" name="Picture 6" descr="LOGOUPV"/>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67544" y="188640"/>
            <a:ext cx="1368152" cy="1210570"/>
          </a:xfrm>
          <a:prstGeom prst="rect">
            <a:avLst/>
          </a:prstGeom>
          <a:noFill/>
          <a:ln w="9525">
            <a:noFill/>
            <a:miter lim="800000"/>
            <a:headEnd/>
            <a:tailEnd/>
          </a:ln>
        </p:spPr>
      </p:pic>
      <p:sp>
        <p:nvSpPr>
          <p:cNvPr id="8" name="7 CuadroTexto"/>
          <p:cNvSpPr txBox="1"/>
          <p:nvPr/>
        </p:nvSpPr>
        <p:spPr>
          <a:xfrm>
            <a:off x="683568" y="5661248"/>
            <a:ext cx="7776864" cy="954107"/>
          </a:xfrm>
          <a:prstGeom prst="rect">
            <a:avLst/>
          </a:prstGeom>
          <a:solidFill>
            <a:schemeClr val="bg1"/>
          </a:solidFill>
          <a:ln w="28575">
            <a:solidFill>
              <a:schemeClr val="tx1"/>
            </a:solidFill>
          </a:ln>
        </p:spPr>
        <p:txBody>
          <a:bodyPr wrap="square" rtlCol="0">
            <a:spAutoFit/>
          </a:bodyPr>
          <a:lstStyle/>
          <a:p>
            <a:pPr algn="ctr"/>
            <a:r>
              <a:rPr lang="en-US" sz="1400" b="1" dirty="0" err="1" smtClean="0">
                <a:solidFill>
                  <a:schemeClr val="tx1"/>
                </a:solidFill>
              </a:rPr>
              <a:t>Biorefinery</a:t>
            </a:r>
            <a:r>
              <a:rPr lang="en-US" sz="1400" b="1" dirty="0" smtClean="0">
                <a:solidFill>
                  <a:schemeClr val="tx1"/>
                </a:solidFill>
              </a:rPr>
              <a:t> Processes Group </a:t>
            </a:r>
          </a:p>
          <a:p>
            <a:pPr algn="ctr"/>
            <a:r>
              <a:rPr lang="en-US" sz="1400" b="1" dirty="0" smtClean="0">
                <a:solidFill>
                  <a:schemeClr val="tx1"/>
                </a:solidFill>
              </a:rPr>
              <a:t>Department of Chemical and Environmental Engineering. University of the Basque Country, </a:t>
            </a:r>
            <a:r>
              <a:rPr lang="en-US" sz="1400" b="1" dirty="0" err="1" smtClean="0">
                <a:solidFill>
                  <a:schemeClr val="tx1"/>
                </a:solidFill>
              </a:rPr>
              <a:t>Pza</a:t>
            </a:r>
            <a:r>
              <a:rPr lang="en-US" sz="1400" b="1" dirty="0" smtClean="0">
                <a:solidFill>
                  <a:schemeClr val="tx1"/>
                </a:solidFill>
              </a:rPr>
              <a:t>. Europa 1, 20018 San </a:t>
            </a:r>
            <a:r>
              <a:rPr lang="es-ES" sz="1400" b="1" dirty="0" err="1" smtClean="0">
                <a:solidFill>
                  <a:schemeClr val="tx1"/>
                </a:solidFill>
              </a:rPr>
              <a:t>Sebastian</a:t>
            </a:r>
            <a:r>
              <a:rPr lang="es-ES" sz="1400" b="1" dirty="0" smtClean="0">
                <a:solidFill>
                  <a:schemeClr val="tx1"/>
                </a:solidFill>
              </a:rPr>
              <a:t>, </a:t>
            </a:r>
            <a:r>
              <a:rPr lang="es-ES" sz="1400" b="1" dirty="0" err="1" smtClean="0">
                <a:solidFill>
                  <a:schemeClr val="tx1"/>
                </a:solidFill>
              </a:rPr>
              <a:t>Spain</a:t>
            </a:r>
            <a:endParaRPr lang="es-ES" sz="1400" b="1" dirty="0" smtClean="0">
              <a:solidFill>
                <a:schemeClr val="tx1"/>
              </a:solidFill>
            </a:endParaRPr>
          </a:p>
          <a:p>
            <a:pPr algn="ctr"/>
            <a:r>
              <a:rPr lang="es-ES" sz="1400" b="1" dirty="0" smtClean="0">
                <a:solidFill>
                  <a:schemeClr val="tx1"/>
                </a:solidFill>
              </a:rPr>
              <a:t>jalel.labidi@ehu.es</a:t>
            </a:r>
            <a:endParaRPr lang="es-ES" sz="1400" dirty="0"/>
          </a:p>
        </p:txBody>
      </p:sp>
      <p:sp>
        <p:nvSpPr>
          <p:cNvPr id="9" name="Rectangle 1"/>
          <p:cNvSpPr>
            <a:spLocks noChangeArrowheads="1"/>
          </p:cNvSpPr>
          <p:nvPr/>
        </p:nvSpPr>
        <p:spPr bwMode="auto">
          <a:xfrm>
            <a:off x="1115616" y="4293096"/>
            <a:ext cx="687625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effectLst/>
                <a:latin typeface="Arial Black" pitchFamily="34" charset="0"/>
                <a:ea typeface="Calibri" pitchFamily="34" charset="0"/>
                <a:cs typeface="Times New Roman" pitchFamily="18" charset="0"/>
              </a:rPr>
              <a:t>Oihana </a:t>
            </a:r>
            <a:r>
              <a:rPr kumimoji="0" lang="es-ES" sz="2000" b="1" i="0" u="none" strike="noStrike" cap="none" normalizeH="0" baseline="0" dirty="0" err="1" smtClean="0">
                <a:ln>
                  <a:noFill/>
                </a:ln>
                <a:effectLst/>
                <a:latin typeface="Arial Black" pitchFamily="34" charset="0"/>
                <a:ea typeface="Calibri" pitchFamily="34" charset="0"/>
                <a:cs typeface="Times New Roman" pitchFamily="18" charset="0"/>
              </a:rPr>
              <a:t>Gordobil</a:t>
            </a:r>
            <a:r>
              <a:rPr kumimoji="0" lang="es-ES" sz="2000" b="1" i="0" u="none" strike="noStrike" cap="none" normalizeH="0" baseline="0" dirty="0" smtClean="0">
                <a:ln>
                  <a:noFill/>
                </a:ln>
                <a:effectLst/>
                <a:latin typeface="Arial Black" pitchFamily="34"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effectLst/>
                <a:latin typeface="Arial Black" pitchFamily="34" charset="0"/>
                <a:ea typeface="Calibri" pitchFamily="34" charset="0"/>
                <a:cs typeface="Times New Roman" pitchFamily="18" charset="0"/>
              </a:rPr>
              <a:t>Itziar </a:t>
            </a:r>
            <a:r>
              <a:rPr kumimoji="0" lang="es-ES" sz="2000" b="1" i="0" u="none" strike="noStrike" cap="none" normalizeH="0" baseline="0" dirty="0" err="1" smtClean="0">
                <a:ln>
                  <a:noFill/>
                </a:ln>
                <a:effectLst/>
                <a:latin typeface="Arial Black" pitchFamily="34" charset="0"/>
                <a:ea typeface="Calibri" pitchFamily="34" charset="0"/>
                <a:cs typeface="Times New Roman" pitchFamily="18" charset="0"/>
              </a:rPr>
              <a:t>Egüés</a:t>
            </a:r>
            <a:r>
              <a:rPr kumimoji="0" lang="es-ES" sz="2000" b="1" i="0" u="none" strike="noStrike" cap="none" normalizeH="0" baseline="0" dirty="0" smtClean="0">
                <a:ln>
                  <a:noFill/>
                </a:ln>
                <a:effectLst/>
                <a:latin typeface="Arial Black" pitchFamily="34" charset="0"/>
                <a:ea typeface="Calibri" pitchFamily="34" charset="0"/>
                <a:cs typeface="Times New Roman" pitchFamily="18" charset="0"/>
              </a:rPr>
              <a:t>, Rodrigo Llano-Ponte, </a:t>
            </a:r>
            <a:r>
              <a:rPr kumimoji="0" lang="es-ES" sz="2000" b="1" i="0" u="none" strike="noStrike" cap="none" normalizeH="0" baseline="0" dirty="0" err="1" smtClean="0">
                <a:ln>
                  <a:noFill/>
                </a:ln>
                <a:effectLst/>
                <a:latin typeface="Arial Black" pitchFamily="34" charset="0"/>
                <a:ea typeface="Calibri" pitchFamily="34" charset="0"/>
                <a:cs typeface="Times New Roman" pitchFamily="18" charset="0"/>
              </a:rPr>
              <a:t>Jalel</a:t>
            </a:r>
            <a:r>
              <a:rPr kumimoji="0" lang="es-ES" sz="2000" b="1" i="0" u="none" strike="noStrike" cap="none" normalizeH="0" baseline="0" dirty="0" smtClean="0">
                <a:ln>
                  <a:noFill/>
                </a:ln>
                <a:effectLst/>
                <a:latin typeface="Arial Black" pitchFamily="34" charset="0"/>
                <a:ea typeface="Calibri" pitchFamily="34" charset="0"/>
                <a:cs typeface="Times New Roman" pitchFamily="18" charset="0"/>
              </a:rPr>
              <a:t> </a:t>
            </a:r>
            <a:r>
              <a:rPr kumimoji="0" lang="es-ES" sz="2000" b="1" i="0" u="none" strike="noStrike" cap="none" normalizeH="0" baseline="0" dirty="0" err="1" smtClean="0">
                <a:ln>
                  <a:noFill/>
                </a:ln>
                <a:effectLst/>
                <a:latin typeface="Arial Black" pitchFamily="34" charset="0"/>
                <a:ea typeface="Calibri" pitchFamily="34" charset="0"/>
                <a:cs typeface="Times New Roman" pitchFamily="18" charset="0"/>
              </a:rPr>
              <a:t>Labidi</a:t>
            </a:r>
            <a:endParaRPr kumimoji="0" lang="es-ES" sz="2000" b="1" i="0" u="none" strike="noStrike" cap="none" normalizeH="0" baseline="0" dirty="0" smtClean="0">
              <a:ln>
                <a:noFill/>
              </a:ln>
              <a:effectLst/>
              <a:latin typeface="Arial Black" pitchFamily="34" charset="0"/>
              <a:cs typeface="Times New Roman" pitchFamily="18" charset="0"/>
            </a:endParaRPr>
          </a:p>
        </p:txBody>
      </p:sp>
      <p:sp>
        <p:nvSpPr>
          <p:cNvPr id="124930" name="AutoShape 2" descr="data:image/jpeg;base64,/9j/4AAQSkZJRgABAQAAAQABAAD/2wCEAAkGBxQTEhUUEhQVFhUXGBcXFxcYGBgYFhgXGBwXGBgVGBgcHCggGBolHBcXITEhJSkrLi4uFx8zODMsNygtLisBCgoKDg0OGxAQGzQkICQtLC4sLiw0LDQsLDQsLCwsLCwsLC80LCwsLCwsLCwsLCwsLCwsLCwsLCwsLCwsLCwsLP/AABEIAMIBAwMBIgACEQEDEQH/xAAbAAACAwEBAQAAAAAAAAAAAAACAwABBAUGB//EAD0QAAEDAgQDBQcDAwIGAwAAAAEAAhEDIQQSMUEFUWETInGBkQYyobHB0fAUQlJicvEj4QcVQ5Ky0hYzgv/EABoBAAMBAQEBAAAAAAAAAAAAAAABAgMEBQb/xAAxEQACAgEDAgIJBAIDAAAAAAAAAQIRAxIhMQRBE1EUIjJhcYGRobFSweHwBdEVovH/2gAMAwEAAhEDEQA/AOU1G0KBqY1q+lbPlYwZbU1qANTWhQ2bxiWEYKEBGEikiwiCgCKFNlpEARgKgEYCVlKJIRBSFcJWVpIFYVK0rCiKK4UQPSUqKtRAUCVFaolOw0gqirJQlAqBJQFGQgIVC0guSymOCWQnZOkApZKaQluCpMlxEuSnlOcEtzVSZjKDMrylkrS9gWd4WqZyyxtAqKKJmZ1EQVKwuaz1NIwI2pYRhS2WkMCMJbUYSspIYCiBQBGErKosFGCgVgqbKoOVcoZUlA6ClSVSiAoKVSpRFhRFFFSLDSRRUVE7CiiqIVlCUWGkohCVZQlFioopZRkJTnDmPVUmS0U5LcUwQdCluammQ0KcQkvcP5QnuaEtzQrTRlKLM7hP7iUHZrQ8gdEh1dvNWmYSgu4PZdVamdvMK1WpmWhG5WChVrk1Hq6BgKIFLajAUuQ1AY0owVixOOp0/ecPAXPouVW489zopNgaXEnx5BFg6Wx6UKzUA1IHiQF42viqzpD6hEbTE+TfBZajY5nrESgiWSux7n9bTAntGR/cPuhPEaQ/6jPJwK8X2JguAlo1PiYFlVJ4BuAddZjTpB/wjbzJ8Vrse3/XM2M+CE47+n4rxBd4fRaaLnmGszuJ/aATpy52S2Q1mb7HsmY5p6fFNbiGn9wXkqFOsZIDvCCYHMjUeiMYkgC4cN4kQTNuqnVHszaMpd0euVrzlDibrRm8NfJb28Sd+8Fvi0i6lyo1irOmqJSMO41GktIIGsRbQXvpcBX2XN7NJ94TziOfRT4sfMvwZeQ4lA6oEDcM4ztG501j1kxdWzAl1g5ug/e2TN7NzXQ88Fyxrp8j4RRrBAcQOqOngQTrLR70PpyNt3aSk400GEB1Qi24b13CF1EG6TB9PkStlOxPT4pbsWeQ9U1lLDuYXduwBokgnveQiTsfNIrNw7ACa7XE6ZWuIkATMgc+fqqWeHv+jMpYZruvqhNSqTqlEpdbFMyTTqBz9MnZvDtdb2069FzHcReNRfrYei3jkT4OSap7nSdTlKdUyH3jPiuc7iDze3gLBV22aSYt1HoOavxDBwXY6DuJmNPNJdjidysPajdOLYaHWg84v5TKNaRLjOQfbSdCSl1KxFoI8VdOm54JaCY1jZSox/8A1Mw5F0/XxR43vCOHa6f7Cu0PNRTIOfy+6iPGXmPwn5HVzv8AwFC+uR7xhLdWPOFnqUg4yST5NP0WNs6dvMc7iQH7jPgsVTilQ6OjyCN9Om33iB4hv2WLE46QQwOjmY31sAocq5Gt+BOMxAG8u3J58uvistPFvBkOI8DCU5if+kc1ud1h+0fyP2Czc75NYxS3RpNKoGCq4uykwCQbnWJ8Lo8Pjps4x8lipB0xmFzuQB5zYBaanDjkzBzDzAcLfSekqNdcsHjUuEesp+y1cjvNgbTP0Bg7eS10fY2q4BvZRB1EknSZvtHxK89w32irMhjnAzADiGuAtFzBPJeuoYDiAcHSRImzsre6Q24bC8/N1GTG/Wkl5Hp4On6fIrjH4ianss6mZq03wABIbIiORB6+nJc93DKYPd7QjSCACDb1+Gy7b6XEQ8gVX3sS6q6JMG1yMvekdL7Jf/K67C1xqAvaBaWuB3LSNdSNeYXMutl3kmdfomP9JhoUKdMg9lNoOZ7SSTqYg2+y2YcuJy9g1zYLSWsJJkWuCLxC7WFHbscavZU6jZEioaVssQRczP2WbhHDmvLqVdzm0yczSytm/wBTS7ZJJi0xoFK6pyu1x/dinijBbHMxnBHx2uTsgSYaG5SfCTPqsbqNdtxTgHLncBOp6WDo23XqsbRw1N72tbVLWsDoAflhxa2TfS/KLwslbDUIqTh3w12XukDLuCAYv4DzQusnxT+n8jXT43vwcniXaOYGCoWsBGYlrGQOgA8NdUOHxzmMcym8vLoLs5pimYMxDdB5r01H2eoF7GdhUAeIhxpzZrSTIqTMOHJdKrwag12R1LMJDP2ZgTAEmSSb6nmp9L7aX9h+Gn3PntN1Rxd2xw4ZB9wxEdSY9b3KKng2kxFM+7HebHWZIIiwAv8ARe7x/CMPLQMPHdJHuyQIvAKx0+B4YgzRIPeMyTpmBkTB0+cLWPVpruifC28zzH6H3svZwH5SWZRcgGx2+nqsfGYqURkph5nLLHXB173PUD8kesp+ytBzTdwBa492Q4C4JB3gzrayPFcEoUSWsL2THae97vSdDJHLVOPWVK9/oOeBSjpPllQObDRRgmwJMmTYEEEDVbqeCqZbsovykAkvLXCTPe7w2MefmvUngVEOGZ/dFx3jnAi0dZ3Fk6h7L03APa9odMulwIb6mATvddMuuX9s449BFd/weI/R12z/AKWa0gtvqY13vaEYNTTsb2PvHztK9nX9mwHZ6dQuItIhzxobak6eceg4b2eruD3ZhqLODpgw0kAEEixNwd1H/Ix7/uUv8ZW6/Y8s2vTBy1MPfLtWAM7GAD6b6JlHiOGzZWYZxkwXVHkAQ0Egd0xeb9RK3O4dXpOa3BuzkdoYJDjLXBpcCQJiRA67hZeHuxrK5dU7Qhru/oBqATLdTaIQ+pUl7X3EullF+z/1X5DxuLpgsbgyTUjM4ZHOBAEljbAu01Gt1nx7KRph9R7WPBzOw4pNZVGxzO7pc3eLGD5rrcbbZpptdTALg45nMDmkguA72b3mi2p1WHEcI7VgHaaAk5+64gm0ucQXCAIudIWcc/HrfM0n07dqvkc+nRYAH0zlDz74fGUCJGXOZtO/qgZSqQOzaXuIdIaw1HASbCbARr0WWrxF9Nzf9MhoAyl7Q5wFjmZIygkAXhOxPE3hmIbUrOeXU6b2kue7VzbTa+U3nkrk5sw1Y1sa6GPcGgPw7Mwse+xt/wC0tkKLBgON0WU2tcXEgX/02fdRQ8bv/wB/2aKca5/Buyn+Q9E3Bksqg1GiowEGA9ozdI1XNKjDBBXuyg2qs+eWZJ3R16+Dw5e51elXZd0wD3ZFgBtl69dVKHs/h6zHOpVw3LFnnfu22/q9AOZWelj3Cr2mpkG97gRKezEio8dqxrgGkAZQb3g3GoK4pdPNcM6I9Vjb9aP0MeL9nGsfAfLcskkgd6BLRJ0m0/huvg6dQNz1mG9wXxlaNMpuJN9lmxBBLTlbIEHutv1NrlYsTWLWCmAIzZpgWtGuoRLDKKuUi4dTFuox+50qWBwrDldWbrMgF4A5WF1b8Tgye65wHd1ZBmIO9lxm0ZNoG06j46rLiGEG9/L4LFK3yb+JXCR7OnUwYf2nZuNJxdDWOuSALSRYSRId5Lpv9qCBTbRpOY1gLWg1LQXB1xeTYi9rmy+fcLrhr4Jsbeey9HTG/wAFoulxyjctxekTUqiqPV4Li/aBjaxgEmQxrR3ZZeXA37p0A2XNPZCtU7ucHOAHEuAkEevVYe0uLaIKtTvKY9LBPZGyzySO97OcU7IVRThpc3QCGzOhGsQAsnDeJuZVa5hhwJvGk+Bvbw1XOwVSCSgpuh0mw5wYnlotFhjctiXmlpR6LifGXve4mTLcl4mA7NbpKyHirzmuRJk33iJWFz5cOsa/5HzSKlUSY5nb8snHFHiillaXJ3MNxep2jDmuDr6D5ALZiuNP/UOcDq4HzEfZebo1YMkgRe+/QWTK2Il0qJYI3x2NY53XPc7HEuMvLmnNo3Lus2G4y9sX/a8f90z8yuTXqadEttTr8FcenjpqiZdRLVyek4bxt9wSIFJ7R/8Aoz9Sq4x7QPfUeZEGNuRaef8ASuDh6l9TpCDEOkqV00Nd0N9TLRydulxo9oHOItTa30y/+q6fBuOsz02VAwtygGQDoW8+krxo1TsM3vBE+kx1wEOqnZ63FV6NMN7N5zOc2e9o0gEtEdSfRb2GiTVIc4U51a+5eXmCTMmGQV5DE6tvyXYwJ/0Xy798+PVcWXAlFbnbjytto61GkKj8lOu+crYzd4d5zWgSQY1+CKphcTRglpe05YNMuaYh0CO82Tcnu9VwuH8Wp0qsvqEe6OtiHaAdJXTq+2z87aeGpB0EDtKhys3nKJB0J1jwK8/P06TqrOiGd0RmJ7Rrj2rTEDJUY0HNsJAykdZGmyPilVzKNV1TDMBAMvYBeJHuklroFyQd9LIuJcPxdcFzHUaRGoYC6zbSXGwmN4n0XhsRxTFCm+karjTkgscIvoTEToIhciwpv1JV7jWWVpboLihw76Ra6q+WuJaHNggEb5ZFxyXBpVKdmdu5rZH7XFoNhJteB8krGVcxkgj5FZzgySIaQSJGwIO8nbqvTxxpVf4PMySjquMV9zV+ra3uhwIBIBDAARsbhRV/yOr/ABPkQR5EGIUW3zMrn+k0khSUKpfRnzlUOz+KNtWNNfBZ1cpNCNOLws0g5z3NJ91gIGf+o2lrfwLBi+HmdSXXJi4JtbpAv/hU6hPvGYMjaD0VVGH+TpiJzE28yuTJgnN2ejjz4ox0mapSdOXKdPKdh8VqwFIN98Hwv6SljOJh7763WZ2FJ1cT4klYvpZtUaxz407Om7BsqHutgi8ySDfTxg7cl08PiQ0ObUc1sG2Zwkx02XG4XXfRdLD5EAied1prVS4ydfwADkE8XTTWzewZerxreK3+x0v1THEQ9p6SCqNaNYtsBFvJc+kYKZUeea6FirY5vSb3HMfeTPTaCdOeiZnO5F7xax0uNtFiYUQF1WhErO6N1V4EkG+tpmfFKbiOmupsfpb1QOKUAkoovxX2NYcCR4ytb3CVzmEbAjzm/PQQOifKmUTaE9jVUpSJGW39QHzKzByB7ZUDU0glNtj6LkNYiUDWoHtRW4OewecJlF91nbTJXQwmBcdlM2ktyseqT2RHmSIXXwdM5Mp5+aOhgw0XH3/2TC0mwsByXnZsyeyPUxYmt5DKOCpj3iPzqtTuH4d7S3KAOYAB8ZWSnQM+6D5rThqRc+AD8/Erzszb3bOvGlwkeh4fimU8H2eIfLQ4U88G4EFsj+0gTzbK5ONwdKqx7mZHMcQ4ZTHegm4NtxfYE2Wb2jxtEMZh88OJa8DboCTZsxHmFw8bxF7X5Kdn5muGUFpa46AH91ouA2V5eWDk1sdUJKKdM6WI9i+0ZmcAzLlDC0Xucoa9sC+pzdE2v7M4c5mB7C9jYc2QSwAcpBAuF6GvixhMI0OBc8NaCRdxe8yQPLT+5fMK/HjQe6qwVKdVxIcKpa6Wky6SGicxEeR8tMOLJNVGVNL7kZJxW8kd1nBGi0i3I2VLxx4xUNwXNBvDG5W3vYAWF1Fr4HV/rOfXj8jVTwtRrabq9OqQWjMQJynQa7Rfz6IeLtpU8ha4gPB94EGWmCBYTqNE6hxyrVpvpF4LnB5OYDu3MtGZxzdA6AI3hBxPCU69PD06lZoqtY4kkhsucBAiLzlbcL6HFnlF0l+TyM+GM1bf4sZT4USwPJABmCS0C3K8m4IiFlr4ZzfDnb6aKOx1bCjMHOytLgCD3m5u6+5bJF94kHyWJ3EaxzAOJDssl097KIBh1x/stMXVZVP1t0Rn6LE41BU/7+RrghQ4NtVzgwhpsL89vWY9Vpq4CsG53UagaBLjaImARzXVLrcEeZHFHoc7dUZiEMLRToywR2jn/u7kMHODMn0SnsI1BHjZa48sMiuLM8uCeJ1JAhMBQAI2NJ0VvYxe5AVZeVCFA1LYRGuRhyEBE0J0CY6VAETGJraazZ0xBphaGhRlNMDmtIBIHispM6IrYoMRsoqquPpsMTJ5D7rgcQ9qXZiKQAaNzMk81lLKlwWoNnp2YdaqPCXOuBA5nReUd7YOgFrBmi4N2zzC10P+IFaWgsp5AACBIceZBLreHRZvMbQxruepo4RrIAALuZHyXSw1GBOvXqg4BjaFemHtqNcZgg2cHG+Ug6GOXJcf2v45UpZBh3NjvZ4yugggRfe65JZHkkkeglHHGzuOF0is5w0YT6fdcNntzSa27Hl4aAfdALovoTAlBwX20Gaa2Ysy/wAWk5xrpEDSFk4y3VB48PM9Vwqi+oYdTNMczcHwjVVxP2ip4cZKYD6veabWbIgFx3/ttrdeb4x7bUqzXU6WaIBDmhwPgL7noPNBwziYoSSzTMC0hrXGdQba3cIGw6rzs7l+k6YSi+GFVxBa0Pe6o5zwCIpgGRIJL3AyBp3dei7PsTgzVrB7mQ1hzF5963+CdNQuFX41SrSWd0ZjlaZhjRcknl5rtcL9q8Hh8O8NqF1R0S05wDu5ocRY6D1WGmdbxLU4t7SVGn/iPiqhc0U2zlmo+0gZpAmRAAAi/JfNcZiiXt7UQJkWaJIv4G8DzXQPtg81XvAntIDs0v7omBJ2Ern8Xd29Rj3OptaBbJLTe9xETO/JdvTY5R9tGGbOpKoP/QxjjFqLz4THyUWujwqsWgitUj+9v2Vrf1SKn5P7HBrV2Nc80h3T7syHCRca9Y6gdUGBxEOBc4iNCJJHUR6rE6m5C6pHRdUYo850+D1tDGMe1ufJVLnl72kkQ1pAaDl0JgTEaLPWxlKmZdTpOtOXLmA6nNN1xODYxtJ5c9ucFrhl/qMZTqNCFqxWIovzHI5ji5xBFwAXAgXdaBI0Og6oa9ay3lklpX1OljaYqUzWYGtcyxpthpGkua0aRbTRegdxfE08FRe5/e/1O8WtuGuNngjvNIdrzabWXkq1VtMhtKq5waQWkCBPLQOjvFO4x7QVa5a14aAxmUMYDlIkaibkR6zzWccSyUpq1u917hLJKF6Xv7vyem4bxsVaefEMkl1qgYBYTtYOtAW39PTxI0c6QWsqTIa4AuytAtEDRYMHhqRpdxzs8B0lpaSTlF2k91rZAA2Ak6pdXE/ocsZn5n9o0gX7pBBiLXA8JVqSVKDo6lFtPxFa7lYXhlGo5+eo6jB3Y0ibSAARETPgvY+zPsrTytqUKnaODjLzSflgfty3G+86DTfPWfh24p1OoG5C1lWmHAQO0IJE8hmA8AsOM9oqlKuBgC2xEsDw1jgYtIdEyD+BZzn1GSG09n7l/ALD0+KVpbrv/HmdrD+wb21O0LqTwZlrmvAuI/jY38kjBexjqRzE0ahIeC1ziAJENIkCTJ/yvU4j21czIHUHnM0SWkuGYe9BDbjqtND2vploPYVROxFz4SFyel5HxPb4fyUsEU/Z3R4Wh7HPZ3nMY8nOMudogx3XTN7nTouSz2WrZgOzPWCxxA5wHL6Rifa2xcKLezAJcXagbnSLRpfyXy/i/tv2dao6kynUDswa8hwImctpGlrcwtcP+Q6ic6xrV5vdUY9R0uGKWvby4JjeFOpAioHMdBLJaTmggECJAMGbrLgaJyNfmmc2ZmV2ZsaEmIgwYjkV5XH8SfXqF7oBvOsTuQCbTyCz4OqQTmc6I0Bgug6dPFelryvdumcahjTpLY9Th+MB1Oo8MIDN9RJ0B5StFKvh61Ck+SKoqQ+m97GMIkOlsjvDKCNRcrjHilMUXMY1rQ6MzYBnl1PmsFUktAymPjz5qMyclWouElDlWXxjKarhTgNA2mCbnuzeLrk1KJC6Aol2pyjry6AXW7D8NG52tGm9/qp1RhGm+CXN3aXJxKWDqGMrSZmPLVaafDSJz25X3XepQyAPT5rPXptJ15mbi6x8XejRN0cuMh7syZFybBDRLiTl0GpT8VhD+0yeXT6rRToQyAWmDOlydvzolKS5E0zHVpHMJjLt5/LzVYeq5hJBsTGsDxBG62PcC2+4mwt0B5xCx4ioIgD88vNJNsEagxv/ANkmdbnUned0x1MOb33GD7uxn5LLhyTbNHjvGwS6tZ1jM6nS4Ouu6dMNzTIDSxsjSQTreb8+asUTuCRO+g8Fkovc5wPnsPh4haTWkd7Qm/jzB2UNtD34sGqIPcblkXB2PIBJqX1tzEb9Nk7KTcyRGvlzSHPny69N+aItlUNZjKgENe4AaXP3USBa0lROy7ZptbXqjFAOFxI+Sukwax5brYAQDaB4D8CqWSjhpt2kc/DcMa54boHECbyCdI81jxWFLHFp1aSCI3Fl0HYzK9rokggwBa0HQarVj6Dn1HPYMzajy7lBJJ70aRJ9VvGSrdlapHngTPLxWvgtQNrNLnAAkgkmBedTBgTF116HACSP1Dw2TZoIJ/7tB8VzeK8Lax+Wm/ML2OrY2JFj80vEi9kdKjKC1PY96eGPB7uU83AgAc5nQeCCtjMhqUy4u7uWQIg/uF9pjQDRcfA8VxDGgsLXEiO8TEEaQNTpofmuS5+JfVzOa+/vZBaZnQ2BUTjjdqJ0w6l7OR2/aiscVVbVpgNhjGFr/wCgRsCOabwTBNcyYAyl4MCXtLRJaGWM+ErhsbigbMDtf3X2vc625blb+F4nF0e0zMzZyXySCS8iCXd7Q7qYpKOlPYTnFT1JOz1Iq1aTXHt3NYyTAvo3NBaTDdvtdeUxXtniXDLTe9o5Ab8+c/fom8W4vUr0eyqgUxGVxDZnrY/PkFxsdxlziAHECI7thH1WmPDBq2jHP1Mm6T/Y08U9qMTVpClVqOI3FodpBNpmy4rtoNwNIufBW15eRqmmtB2zc4+H0VrTBVFHK3Kb9YKjgSRmecoiY3P2WzC0aF7Tpckx6Ln18Y49Uhr9JMdFLbZSg+538VimMs0ASNQAuXiKul4I/LIqVN2u1xfXw89FrpU2aGLjfy15bLJ7clKNHPqPmI+P5ddHAuflBM7enh8VmZhmhwjvdTEDfZNxFf8Aj69Nh8US3VIqkONXYnXxHlfwSqziDBP5a6yvqlwHz0P5Kmtz4C++s/55qdI0Oo1xJJ2t0g7wmMIMmfDp6rAQZIcY/OSJjjpoPL8KHEdDqjiDIm3ONEkYcuIOkyLJvZB3kLjYpdeoBob8+nLoq+AJCa1FzTfb/HmqguvFvh4J/b5hBtr94+AT8OxkBupg9T4obpCbojGgWjwm1tIPVUGwLEnrueUBKyuktbeBefpKU553UaQQxr7Oto35wN9Nfgkhp1Agfmp+yZTfZ0O2G5B1FuWyoggTP1TqjSwMzf4qKqgEmGn4/QqJ7Fm2hUE6xY6DUplSrzNufysuc2tl1v6x4Qmsq5/dAEX0G2wJ+SzlDezNKkbKQAEgSbibz+fZMwZJMguHnp8PFYmVSSR7u0afPRMFRwMAbba+vNS0xaEdXE1XwCXNmIkgTaSLnoFjbjW+N7nclY6lRxB3PyE3MDbRIo1GkkEnpsmotrcNJ0qBBLMohouIkSZ8VqdWIgWBJ1BAvrr1XLFYts0WvB5K6DiTDdrk7joJ3RKPcFZ1hUqRma2I5EdNeaZheLuNiB9Vzs5ewmTLd+ccuafwxnf1Bm8ESCCNDPUhZ7JNsrfsDiab8Q8hmgsTGhQf/G4I7SqADNwLQNSXGw8IK0YrGMnK9uQgu79MmDMC7ZM2A0PhCyYriT3gZjnsGjNpAmLbG/8Aldql6qoyTSt8syUMPb3gBfobaTyCsYYEd1wkC82B6AqVHAk3jwEQkZWi8+A5nyS3ZIbsBUHLxR0MI+xMCdiAZ5fJVRxoAjfSUGIxTpvy9E9yk2aMZWAGUEG1zbnsszaxi2qS+qXRJQMqEG0JspIeKpBN+Y9VZsASYny8VnYe9p+bXRPqi4+2v2SoKNIqgOF+6Re4kbmVHVYv4Wvva3oshAtBnb6x8UT6hLgTqI/PilQ9Ib3G0yNdZ8ZUaClh0k/fVGa0bSUFDC8Dn+ckqsZMgyfz1QPqzyQtcNk6FuFSO/ldbMPXLQYMT6FYzdXTqkIkrJas3vqWMGdyRNht+dVlFVs3PkdPXZJ7a8j4oXuB/PyVKiUomkvGW4gk7bxP/t8FmNUg28OaKuTDQDMDnzv9VnPVVRSQ4VD/ACjzKiEOGwEdW3URQBvkcvsUT6znan868lKkSeXl8ksmdJhSM0OBMbDp81DWHNxOkn5AbCEhoPO/npum4UDMCR7vxSaENEuMAGBymCOZdPPaFCxobPeEQOnmel/VN7WMxsBy573AWapi3O+smb7fJSrYFPcRz8JtzWtuJb2ZaWCTHe0tN/Nc9refr1T6TPmnKKB0dKhUa4gDu6a2GkRIWnhcMJbEmfl8CuVSfe/PbfZMqYosylhG5PraVjLG3shF4tgD4BneeU7eiS6pMjfnus4qE6nUz66z5q6jTEkRt5810rZUzOtwnuFtT+fnogrv/PzRJLvgrm3VUVQeHeBIItz6jTyR1Gtjr+fBXTY0C5knYKq0kX/OSB1vYloQs1vpKFqGUx0aso5ab6JJ6R6hU9/U+CFpSBIaW7Eg8oQ5tFMyElAwmGAhlTNZDKAChUTyQkq2hMYbaiPOFVPDOJgC4TmYNwflcIg3UuSJbRnLkBctNej3jGnNVhsPnadO7fqjUqsE1Vi8Sb+Q+QSU/F04I5QEgKilwRRNAUSsVhZ/VH2giI1Higc0A2PkrqW8QPip2GFSq+CtljNuUbrO15BndHn5IoKHspZhubb87ShcNdI2+CBzjGmsqfNIQ5jba/4urzAkDdKZP4PFJa+DdNKwNrn84H50VPfF7EyNCNI3A8FlfWl2YWT30+7P8oMCNASD4XlFUKh3YufzJifT6p9R/dym/KNZWdrAPcdIne35eUxtXYG+nJZPcEYKjIMb7j/dFTYQbhPxJke6CZN5+HVHJcBNosPJaW6ARihDrXtr1QZSRM7xCdVo3/PVNFDuGRcaGNT9bboukDMLgYQgXWgd0HNqbD6nqkB11aYxZCJpQuNyo1MfYIlUSo5Eyi4hxAJDfeOw8UAUhKINnQTaT5aqwyUBYARN1sjFPmiotvvIKRLkqOjhW5rtsbgzpG6bWqhzhFjqep0SsM+GujWNPHcJTW2LhGum4XM+TnSs3V3NgOIiRpHwWTKGGWiJ9OoQVcRmdJ05dUsm3O5Qk63LUaAxgloJjUgBYyIWxzp8tFnqOBPwW8fI1i+wOZUqIUVUFDaSrEe8VFFPcvuA3RNYNfBRRNgMw5+RSWaeqpRLuIKqbeiSooqQIe4WV4bUK1FPYSDae4f7j9FqeO4P7h8gooofPzExFUf+X1Wgmw8AoomPsAfe80dM2UURIRmx37fBZHbqKK48AgeatiiiorsEvQ4toGDECJa2Y37x15qKLDNzH4mOTt8Tj4G1RkWkCfOZQ4gd939yii1XIP2/kVX953ifmUWG9/yKpRLsD9n5DaHv+nzCJv7/AM3UUWc+QXAkizfP5pZ0KtRUjQjUqrqqUVLkRSiiis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24932" name="AutoShape 4" descr="data:image/jpeg;base64,/9j/4AAQSkZJRgABAQAAAQABAAD/2wCEAAkGBxQTEhUUEhQVFhUXGBcXFxcYGBgYFhgXGBwXGBgVGBgcHCggGBolHBcXITEhJSkrLi4uFx8zODMsNygtLisBCgoKDg0OGxAQGzQkICQtLC4sLiw0LDQsLDQsLCwsLCwsLC80LCwsLCwsLCwsLCwsLCwsLCwsLCwsLCwsLCwsLP/AABEIAMIBAwMBIgACEQEDEQH/xAAbAAACAwEBAQAAAAAAAAAAAAACAwABBAUGB//EAD0QAAEDAgQDBQcDAwIGAwAAAAEAAhEDIQQSMUEFUWETInGBkQYyobHB0fAUQlJicvEj4QcVQ5Ky0hYzgv/EABoBAAMBAQEBAAAAAAAAAAAAAAABAgMEBQb/xAAxEQACAgEDAgIJBAIDAAAAAAAAAQIRAxIhMQRBE1EUIjJhcYGRobFSweHwBdEVovH/2gAMAwEAAhEDEQA/AOU1G0KBqY1q+lbPlYwZbU1qANTWhQ2bxiWEYKEBGEikiwiCgCKFNlpEARgKgEYCVlKJIRBSFcJWVpIFYVK0rCiKK4UQPSUqKtRAUCVFaolOw0gqirJQlAqBJQFGQgIVC0guSymOCWQnZOkApZKaQluCpMlxEuSnlOcEtzVSZjKDMrylkrS9gWd4WqZyyxtAqKKJmZ1EQVKwuaz1NIwI2pYRhS2WkMCMJbUYSspIYCiBQBGErKosFGCgVgqbKoOVcoZUlA6ClSVSiAoKVSpRFhRFFFSLDSRRUVE7CiiqIVlCUWGkohCVZQlFioopZRkJTnDmPVUmS0U5LcUwQdCluammQ0KcQkvcP5QnuaEtzQrTRlKLM7hP7iUHZrQ8gdEh1dvNWmYSgu4PZdVamdvMK1WpmWhG5WChVrk1Hq6BgKIFLajAUuQ1AY0owVixOOp0/ecPAXPouVW489zopNgaXEnx5BFg6Wx6UKzUA1IHiQF42viqzpD6hEbTE+TfBZajY5nrESgiWSux7n9bTAntGR/cPuhPEaQ/6jPJwK8X2JguAlo1PiYFlVJ4BuAddZjTpB/wjbzJ8Vrse3/XM2M+CE47+n4rxBd4fRaaLnmGszuJ/aATpy52S2Q1mb7HsmY5p6fFNbiGn9wXkqFOsZIDvCCYHMjUeiMYkgC4cN4kQTNuqnVHszaMpd0euVrzlDibrRm8NfJb28Sd+8Fvi0i6lyo1irOmqJSMO41GktIIGsRbQXvpcBX2XN7NJ94TziOfRT4sfMvwZeQ4lA6oEDcM4ztG501j1kxdWzAl1g5ug/e2TN7NzXQ88Fyxrp8j4RRrBAcQOqOngQTrLR70PpyNt3aSk400GEB1Qi24b13CF1EG6TB9PkStlOxPT4pbsWeQ9U1lLDuYXduwBokgnveQiTsfNIrNw7ACa7XE6ZWuIkATMgc+fqqWeHv+jMpYZruvqhNSqTqlEpdbFMyTTqBz9MnZvDtdb2069FzHcReNRfrYei3jkT4OSap7nSdTlKdUyH3jPiuc7iDze3gLBV22aSYt1HoOavxDBwXY6DuJmNPNJdjidysPajdOLYaHWg84v5TKNaRLjOQfbSdCSl1KxFoI8VdOm54JaCY1jZSox/8A1Mw5F0/XxR43vCOHa6f7Cu0PNRTIOfy+6iPGXmPwn5HVzv8AwFC+uR7xhLdWPOFnqUg4yST5NP0WNs6dvMc7iQH7jPgsVTilQ6OjyCN9Om33iB4hv2WLE46QQwOjmY31sAocq5Gt+BOMxAG8u3J58uvistPFvBkOI8DCU5if+kc1ud1h+0fyP2Czc75NYxS3RpNKoGCq4uykwCQbnWJ8Lo8Pjps4x8lipB0xmFzuQB5zYBaanDjkzBzDzAcLfSekqNdcsHjUuEesp+y1cjvNgbTP0Bg7eS10fY2q4BvZRB1EknSZvtHxK89w32irMhjnAzADiGuAtFzBPJeuoYDiAcHSRImzsre6Q24bC8/N1GTG/Wkl5Hp4On6fIrjH4ianss6mZq03wABIbIiORB6+nJc93DKYPd7QjSCACDb1+Gy7b6XEQ8gVX3sS6q6JMG1yMvekdL7Jf/K67C1xqAvaBaWuB3LSNdSNeYXMutl3kmdfomP9JhoUKdMg9lNoOZ7SSTqYg2+y2YcuJy9g1zYLSWsJJkWuCLxC7WFHbscavZU6jZEioaVssQRczP2WbhHDmvLqVdzm0yczSytm/wBTS7ZJJi0xoFK6pyu1x/dinijBbHMxnBHx2uTsgSYaG5SfCTPqsbqNdtxTgHLncBOp6WDo23XqsbRw1N72tbVLWsDoAflhxa2TfS/KLwslbDUIqTh3w12XukDLuCAYv4DzQusnxT+n8jXT43vwcniXaOYGCoWsBGYlrGQOgA8NdUOHxzmMcym8vLoLs5pimYMxDdB5r01H2eoF7GdhUAeIhxpzZrSTIqTMOHJdKrwag12R1LMJDP2ZgTAEmSSb6nmp9L7aX9h+Gn3PntN1Rxd2xw4ZB9wxEdSY9b3KKng2kxFM+7HebHWZIIiwAv8ARe7x/CMPLQMPHdJHuyQIvAKx0+B4YgzRIPeMyTpmBkTB0+cLWPVpruifC28zzH6H3svZwH5SWZRcgGx2+nqsfGYqURkph5nLLHXB173PUD8kesp+ytBzTdwBa492Q4C4JB3gzrayPFcEoUSWsL2THae97vSdDJHLVOPWVK9/oOeBSjpPllQObDRRgmwJMmTYEEEDVbqeCqZbsovykAkvLXCTPe7w2MefmvUngVEOGZ/dFx3jnAi0dZ3Fk6h7L03APa9odMulwIb6mATvddMuuX9s449BFd/weI/R12z/AKWa0gtvqY13vaEYNTTsb2PvHztK9nX9mwHZ6dQuItIhzxobak6eceg4b2eruD3ZhqLODpgw0kAEEixNwd1H/Ix7/uUv8ZW6/Y8s2vTBy1MPfLtWAM7GAD6b6JlHiOGzZWYZxkwXVHkAQ0Egd0xeb9RK3O4dXpOa3BuzkdoYJDjLXBpcCQJiRA67hZeHuxrK5dU7Qhru/oBqATLdTaIQ+pUl7X3EullF+z/1X5DxuLpgsbgyTUjM4ZHOBAEljbAu01Gt1nx7KRph9R7WPBzOw4pNZVGxzO7pc3eLGD5rrcbbZpptdTALg45nMDmkguA72b3mi2p1WHEcI7VgHaaAk5+64gm0ucQXCAIudIWcc/HrfM0n07dqvkc+nRYAH0zlDz74fGUCJGXOZtO/qgZSqQOzaXuIdIaw1HASbCbARr0WWrxF9Nzf9MhoAyl7Q5wFjmZIygkAXhOxPE3hmIbUrOeXU6b2kue7VzbTa+U3nkrk5sw1Y1sa6GPcGgPw7Mwse+xt/wC0tkKLBgON0WU2tcXEgX/02fdRQ8bv/wB/2aKca5/Buyn+Q9E3Bksqg1GiowEGA9ozdI1XNKjDBBXuyg2qs+eWZJ3R16+Dw5e51elXZd0wD3ZFgBtl69dVKHs/h6zHOpVw3LFnnfu22/q9AOZWelj3Cr2mpkG97gRKezEio8dqxrgGkAZQb3g3GoK4pdPNcM6I9Vjb9aP0MeL9nGsfAfLcskkgd6BLRJ0m0/huvg6dQNz1mG9wXxlaNMpuJN9lmxBBLTlbIEHutv1NrlYsTWLWCmAIzZpgWtGuoRLDKKuUi4dTFuox+50qWBwrDldWbrMgF4A5WF1b8Tgye65wHd1ZBmIO9lxm0ZNoG06j46rLiGEG9/L4LFK3yb+JXCR7OnUwYf2nZuNJxdDWOuSALSRYSRId5Lpv9qCBTbRpOY1gLWg1LQXB1xeTYi9rmy+fcLrhr4Jsbeey9HTG/wAFoulxyjctxekTUqiqPV4Li/aBjaxgEmQxrR3ZZeXA37p0A2XNPZCtU7ucHOAHEuAkEevVYe0uLaIKtTvKY9LBPZGyzySO97OcU7IVRThpc3QCGzOhGsQAsnDeJuZVa5hhwJvGk+Bvbw1XOwVSCSgpuh0mw5wYnlotFhjctiXmlpR6LifGXve4mTLcl4mA7NbpKyHirzmuRJk33iJWFz5cOsa/5HzSKlUSY5nb8snHFHiillaXJ3MNxep2jDmuDr6D5ALZiuNP/UOcDq4HzEfZebo1YMkgRe+/QWTK2Il0qJYI3x2NY53XPc7HEuMvLmnNo3Lus2G4y9sX/a8f90z8yuTXqadEttTr8FcenjpqiZdRLVyek4bxt9wSIFJ7R/8Aoz9Sq4x7QPfUeZEGNuRaef8ASuDh6l9TpCDEOkqV00Nd0N9TLRydulxo9oHOItTa30y/+q6fBuOsz02VAwtygGQDoW8+krxo1TsM3vBE+kx1wEOqnZ63FV6NMN7N5zOc2e9o0gEtEdSfRb2GiTVIc4U51a+5eXmCTMmGQV5DE6tvyXYwJ/0Xy798+PVcWXAlFbnbjytto61GkKj8lOu+crYzd4d5zWgSQY1+CKphcTRglpe05YNMuaYh0CO82Tcnu9VwuH8Wp0qsvqEe6OtiHaAdJXTq+2z87aeGpB0EDtKhys3nKJB0J1jwK8/P06TqrOiGd0RmJ7Rrj2rTEDJUY0HNsJAykdZGmyPilVzKNV1TDMBAMvYBeJHuklroFyQd9LIuJcPxdcFzHUaRGoYC6zbSXGwmN4n0XhsRxTFCm+karjTkgscIvoTEToIhciwpv1JV7jWWVpboLihw76Ra6q+WuJaHNggEb5ZFxyXBpVKdmdu5rZH7XFoNhJteB8krGVcxkgj5FZzgySIaQSJGwIO8nbqvTxxpVf4PMySjquMV9zV+ra3uhwIBIBDAARsbhRV/yOr/ABPkQR5EGIUW3zMrn+k0khSUKpfRnzlUOz+KNtWNNfBZ1cpNCNOLws0g5z3NJ91gIGf+o2lrfwLBi+HmdSXXJi4JtbpAv/hU6hPvGYMjaD0VVGH+TpiJzE28yuTJgnN2ejjz4ox0mapSdOXKdPKdh8VqwFIN98Hwv6SljOJh7763WZ2FJ1cT4klYvpZtUaxz407Om7BsqHutgi8ySDfTxg7cl08PiQ0ObUc1sG2Zwkx02XG4XXfRdLD5EAied1prVS4ydfwADkE8XTTWzewZerxreK3+x0v1THEQ9p6SCqNaNYtsBFvJc+kYKZUeea6FirY5vSb3HMfeTPTaCdOeiZnO5F7xax0uNtFiYUQF1WhErO6N1V4EkG+tpmfFKbiOmupsfpb1QOKUAkoovxX2NYcCR4ytb3CVzmEbAjzm/PQQOifKmUTaE9jVUpSJGW39QHzKzByB7ZUDU0glNtj6LkNYiUDWoHtRW4OewecJlF91nbTJXQwmBcdlM2ktyseqT2RHmSIXXwdM5Mp5+aOhgw0XH3/2TC0mwsByXnZsyeyPUxYmt5DKOCpj3iPzqtTuH4d7S3KAOYAB8ZWSnQM+6D5rThqRc+AD8/Erzszb3bOvGlwkeh4fimU8H2eIfLQ4U88G4EFsj+0gTzbK5ONwdKqx7mZHMcQ4ZTHegm4NtxfYE2Wb2jxtEMZh88OJa8DboCTZsxHmFw8bxF7X5Kdn5muGUFpa46AH91ouA2V5eWDk1sdUJKKdM6WI9i+0ZmcAzLlDC0Xucoa9sC+pzdE2v7M4c5mB7C9jYc2QSwAcpBAuF6GvixhMI0OBc8NaCRdxe8yQPLT+5fMK/HjQe6qwVKdVxIcKpa6Wky6SGicxEeR8tMOLJNVGVNL7kZJxW8kd1nBGi0i3I2VLxx4xUNwXNBvDG5W3vYAWF1Fr4HV/rOfXj8jVTwtRrabq9OqQWjMQJynQa7Rfz6IeLtpU8ha4gPB94EGWmCBYTqNE6hxyrVpvpF4LnB5OYDu3MtGZxzdA6AI3hBxPCU69PD06lZoqtY4kkhsucBAiLzlbcL6HFnlF0l+TyM+GM1bf4sZT4USwPJABmCS0C3K8m4IiFlr4ZzfDnb6aKOx1bCjMHOytLgCD3m5u6+5bJF94kHyWJ3EaxzAOJDssl097KIBh1x/stMXVZVP1t0Rn6LE41BU/7+RrghQ4NtVzgwhpsL89vWY9Vpq4CsG53UagaBLjaImARzXVLrcEeZHFHoc7dUZiEMLRToywR2jn/u7kMHODMn0SnsI1BHjZa48sMiuLM8uCeJ1JAhMBQAI2NJ0VvYxe5AVZeVCFA1LYRGuRhyEBE0J0CY6VAETGJraazZ0xBphaGhRlNMDmtIBIHispM6IrYoMRsoqquPpsMTJ5D7rgcQ9qXZiKQAaNzMk81lLKlwWoNnp2YdaqPCXOuBA5nReUd7YOgFrBmi4N2zzC10P+IFaWgsp5AACBIceZBLreHRZvMbQxruepo4RrIAALuZHyXSw1GBOvXqg4BjaFemHtqNcZgg2cHG+Ug6GOXJcf2v45UpZBh3NjvZ4yugggRfe65JZHkkkeglHHGzuOF0is5w0YT6fdcNntzSa27Hl4aAfdALovoTAlBwX20Gaa2Ysy/wAWk5xrpEDSFk4y3VB48PM9Vwqi+oYdTNMczcHwjVVxP2ip4cZKYD6veabWbIgFx3/ttrdeb4x7bUqzXU6WaIBDmhwPgL7noPNBwziYoSSzTMC0hrXGdQba3cIGw6rzs7l+k6YSi+GFVxBa0Pe6o5zwCIpgGRIJL3AyBp3dei7PsTgzVrB7mQ1hzF5963+CdNQuFX41SrSWd0ZjlaZhjRcknl5rtcL9q8Hh8O8NqF1R0S05wDu5ocRY6D1WGmdbxLU4t7SVGn/iPiqhc0U2zlmo+0gZpAmRAAAi/JfNcZiiXt7UQJkWaJIv4G8DzXQPtg81XvAntIDs0v7omBJ2Ern8Xd29Rj3OptaBbJLTe9xETO/JdvTY5R9tGGbOpKoP/QxjjFqLz4THyUWujwqsWgitUj+9v2Vrf1SKn5P7HBrV2Nc80h3T7syHCRca9Y6gdUGBxEOBc4iNCJJHUR6rE6m5C6pHRdUYo850+D1tDGMe1ufJVLnl72kkQ1pAaDl0JgTEaLPWxlKmZdTpOtOXLmA6nNN1xODYxtJ5c9ucFrhl/qMZTqNCFqxWIovzHI5ji5xBFwAXAgXdaBI0Og6oa9ay3lklpX1OljaYqUzWYGtcyxpthpGkua0aRbTRegdxfE08FRe5/e/1O8WtuGuNngjvNIdrzabWXkq1VtMhtKq5waQWkCBPLQOjvFO4x7QVa5a14aAxmUMYDlIkaibkR6zzWccSyUpq1u917hLJKF6Xv7vyem4bxsVaefEMkl1qgYBYTtYOtAW39PTxI0c6QWsqTIa4AuytAtEDRYMHhqRpdxzs8B0lpaSTlF2k91rZAA2Ak6pdXE/ocsZn5n9o0gX7pBBiLXA8JVqSVKDo6lFtPxFa7lYXhlGo5+eo6jB3Y0ibSAARETPgvY+zPsrTytqUKnaODjLzSflgfty3G+86DTfPWfh24p1OoG5C1lWmHAQO0IJE8hmA8AsOM9oqlKuBgC2xEsDw1jgYtIdEyD+BZzn1GSG09n7l/ALD0+KVpbrv/HmdrD+wb21O0LqTwZlrmvAuI/jY38kjBexjqRzE0ahIeC1ziAJENIkCTJ/yvU4j21czIHUHnM0SWkuGYe9BDbjqtND2vploPYVROxFz4SFyel5HxPb4fyUsEU/Z3R4Wh7HPZ3nMY8nOMudogx3XTN7nTouSz2WrZgOzPWCxxA5wHL6Rifa2xcKLezAJcXagbnSLRpfyXy/i/tv2dao6kynUDswa8hwImctpGlrcwtcP+Q6ic6xrV5vdUY9R0uGKWvby4JjeFOpAioHMdBLJaTmggECJAMGbrLgaJyNfmmc2ZmV2ZsaEmIgwYjkV5XH8SfXqF7oBvOsTuQCbTyCz4OqQTmc6I0Bgug6dPFelryvdumcahjTpLY9Th+MB1Oo8MIDN9RJ0B5StFKvh61Ck+SKoqQ+m97GMIkOlsjvDKCNRcrjHilMUXMY1rQ6MzYBnl1PmsFUktAymPjz5qMyclWouElDlWXxjKarhTgNA2mCbnuzeLrk1KJC6Aol2pyjry6AXW7D8NG52tGm9/qp1RhGm+CXN3aXJxKWDqGMrSZmPLVaafDSJz25X3XepQyAPT5rPXptJ15mbi6x8XejRN0cuMh7syZFybBDRLiTl0GpT8VhD+0yeXT6rRToQyAWmDOlydvzolKS5E0zHVpHMJjLt5/LzVYeq5hJBsTGsDxBG62PcC2+4mwt0B5xCx4ioIgD88vNJNsEagxv/ANkmdbnUned0x1MOb33GD7uxn5LLhyTbNHjvGwS6tZ1jM6nS4Ouu6dMNzTIDSxsjSQTreb8+asUTuCRO+g8Fkovc5wPnsPh4haTWkd7Qm/jzB2UNtD34sGqIPcblkXB2PIBJqX1tzEb9Nk7KTcyRGvlzSHPny69N+aItlUNZjKgENe4AaXP3USBa0lROy7ZptbXqjFAOFxI+Sukwax5brYAQDaB4D8CqWSjhpt2kc/DcMa54boHECbyCdI81jxWFLHFp1aSCI3Fl0HYzK9rokggwBa0HQarVj6Dn1HPYMzajy7lBJJ70aRJ9VvGSrdlapHngTPLxWvgtQNrNLnAAkgkmBedTBgTF116HACSP1Dw2TZoIJ/7tB8VzeK8Lax+Wm/ML2OrY2JFj80vEi9kdKjKC1PY96eGPB7uU83AgAc5nQeCCtjMhqUy4u7uWQIg/uF9pjQDRcfA8VxDGgsLXEiO8TEEaQNTpofmuS5+JfVzOa+/vZBaZnQ2BUTjjdqJ0w6l7OR2/aiscVVbVpgNhjGFr/wCgRsCOabwTBNcyYAyl4MCXtLRJaGWM+ErhsbigbMDtf3X2vc625blb+F4nF0e0zMzZyXySCS8iCXd7Q7qYpKOlPYTnFT1JOz1Iq1aTXHt3NYyTAvo3NBaTDdvtdeUxXtniXDLTe9o5Ab8+c/fom8W4vUr0eyqgUxGVxDZnrY/PkFxsdxlziAHECI7thH1WmPDBq2jHP1Mm6T/Y08U9qMTVpClVqOI3FodpBNpmy4rtoNwNIufBW15eRqmmtB2zc4+H0VrTBVFHK3Kb9YKjgSRmecoiY3P2WzC0aF7Tpckx6Ln18Y49Uhr9JMdFLbZSg+538VimMs0ASNQAuXiKul4I/LIqVN2u1xfXw89FrpU2aGLjfy15bLJ7clKNHPqPmI+P5ddHAuflBM7enh8VmZhmhwjvdTEDfZNxFf8Aj69Nh8US3VIqkONXYnXxHlfwSqziDBP5a6yvqlwHz0P5Kmtz4C++s/55qdI0Oo1xJJ2t0g7wmMIMmfDp6rAQZIcY/OSJjjpoPL8KHEdDqjiDIm3ONEkYcuIOkyLJvZB3kLjYpdeoBob8+nLoq+AJCa1FzTfb/HmqguvFvh4J/b5hBtr94+AT8OxkBupg9T4obpCbojGgWjwm1tIPVUGwLEnrueUBKyuktbeBefpKU553UaQQxr7Oto35wN9Nfgkhp1Agfmp+yZTfZ0O2G5B1FuWyoggTP1TqjSwMzf4qKqgEmGn4/QqJ7Fm2hUE6xY6DUplSrzNufysuc2tl1v6x4Qmsq5/dAEX0G2wJ+SzlDezNKkbKQAEgSbibz+fZMwZJMguHnp8PFYmVSSR7u0afPRMFRwMAbba+vNS0xaEdXE1XwCXNmIkgTaSLnoFjbjW+N7nclY6lRxB3PyE3MDbRIo1GkkEnpsmotrcNJ0qBBLMohouIkSZ8VqdWIgWBJ1BAvrr1XLFYts0WvB5K6DiTDdrk7joJ3RKPcFZ1hUqRma2I5EdNeaZheLuNiB9Vzs5ewmTLd+ccuafwxnf1Bm8ESCCNDPUhZ7JNsrfsDiab8Q8hmgsTGhQf/G4I7SqADNwLQNSXGw8IK0YrGMnK9uQgu79MmDMC7ZM2A0PhCyYriT3gZjnsGjNpAmLbG/8Aldql6qoyTSt8syUMPb3gBfobaTyCsYYEd1wkC82B6AqVHAk3jwEQkZWi8+A5nyS3ZIbsBUHLxR0MI+xMCdiAZ5fJVRxoAjfSUGIxTpvy9E9yk2aMZWAGUEG1zbnsszaxi2qS+qXRJQMqEG0JspIeKpBN+Y9VZsASYny8VnYe9p+bXRPqi4+2v2SoKNIqgOF+6Re4kbmVHVYv4Wvva3oshAtBnb6x8UT6hLgTqI/PilQ9Ib3G0yNdZ8ZUaClh0k/fVGa0bSUFDC8Dn+ckqsZMgyfz1QPqzyQtcNk6FuFSO/ldbMPXLQYMT6FYzdXTqkIkrJas3vqWMGdyRNht+dVlFVs3PkdPXZJ7a8j4oXuB/PyVKiUomkvGW4gk7bxP/t8FmNUg28OaKuTDQDMDnzv9VnPVVRSQ4VD/ACjzKiEOGwEdW3URQBvkcvsUT6znan868lKkSeXl8ksmdJhSM0OBMbDp81DWHNxOkn5AbCEhoPO/npum4UDMCR7vxSaENEuMAGBymCOZdPPaFCxobPeEQOnmel/VN7WMxsBy573AWapi3O+smb7fJSrYFPcRz8JtzWtuJb2ZaWCTHe0tN/Nc9refr1T6TPmnKKB0dKhUa4gDu6a2GkRIWnhcMJbEmfl8CuVSfe/PbfZMqYosylhG5PraVjLG3shF4tgD4BneeU7eiS6pMjfnus4qE6nUz66z5q6jTEkRt5810rZUzOtwnuFtT+fnogrv/PzRJLvgrm3VUVQeHeBIItz6jTyR1Gtjr+fBXTY0C5knYKq0kX/OSB1vYloQs1vpKFqGUx0aso5ab6JJ6R6hU9/U+CFpSBIaW7Eg8oQ5tFMyElAwmGAhlTNZDKAChUTyQkq2hMYbaiPOFVPDOJgC4TmYNwflcIg3UuSJbRnLkBctNej3jGnNVhsPnadO7fqjUqsE1Vi8Sb+Q+QSU/F04I5QEgKilwRRNAUSsVhZ/VH2giI1Higc0A2PkrqW8QPip2GFSq+CtljNuUbrO15BndHn5IoKHspZhubb87ShcNdI2+CBzjGmsqfNIQ5jba/4urzAkDdKZP4PFJa+DdNKwNrn84H50VPfF7EyNCNI3A8FlfWl2YWT30+7P8oMCNASD4XlFUKh3YufzJifT6p9R/dym/KNZWdrAPcdIne35eUxtXYG+nJZPcEYKjIMb7j/dFTYQbhPxJke6CZN5+HVHJcBNosPJaW6ARihDrXtr1QZSRM7xCdVo3/PVNFDuGRcaGNT9bboukDMLgYQgXWgd0HNqbD6nqkB11aYxZCJpQuNyo1MfYIlUSo5Eyi4hxAJDfeOw8UAUhKINnQTaT5aqwyUBYARN1sjFPmiotvvIKRLkqOjhW5rtsbgzpG6bWqhzhFjqep0SsM+GujWNPHcJTW2LhGum4XM+TnSs3V3NgOIiRpHwWTKGGWiJ9OoQVcRmdJ05dUsm3O5Qk63LUaAxgloJjUgBYyIWxzp8tFnqOBPwW8fI1i+wOZUqIUVUFDaSrEe8VFFPcvuA3RNYNfBRRNgMw5+RSWaeqpRLuIKqbeiSooqQIe4WV4bUK1FPYSDae4f7j9FqeO4P7h8gooofPzExFUf+X1Wgmw8AoomPsAfe80dM2UURIRmx37fBZHbqKK48AgeatiiiorsEvQ4toGDECJa2Y37x15qKLDNzH4mOTt8Tj4G1RkWkCfOZQ4gd939yii1XIP2/kVX953ifmUWG9/yKpRLsD9n5DaHv+nzCJv7/AM3UUWc+QXAkizfP5pZ0KtRUjQjUqrqqUVLkRSiiis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 name="9 CuadroTexto"/>
          <p:cNvSpPr txBox="1"/>
          <p:nvPr/>
        </p:nvSpPr>
        <p:spPr>
          <a:xfrm>
            <a:off x="3491880" y="5373216"/>
            <a:ext cx="2160240" cy="276999"/>
          </a:xfrm>
          <a:prstGeom prst="rect">
            <a:avLst/>
          </a:prstGeom>
          <a:noFill/>
        </p:spPr>
        <p:txBody>
          <a:bodyPr wrap="square" rtlCol="0">
            <a:spAutoFit/>
          </a:bodyPr>
          <a:lstStyle/>
          <a:p>
            <a:r>
              <a:rPr lang="es-ES" sz="1200" b="1" dirty="0" err="1" smtClean="0">
                <a:latin typeface="Arial" pitchFamily="34" charset="0"/>
                <a:cs typeface="Arial" pitchFamily="34" charset="0"/>
              </a:rPr>
              <a:t>Coimbra</a:t>
            </a:r>
            <a:r>
              <a:rPr lang="es-ES" sz="1200" b="1" dirty="0" smtClean="0">
                <a:latin typeface="Arial" pitchFamily="34" charset="0"/>
                <a:cs typeface="Arial" pitchFamily="34" charset="0"/>
              </a:rPr>
              <a:t>, 8</a:t>
            </a:r>
            <a:r>
              <a:rPr lang="es-ES" sz="1200" b="1" baseline="30000" dirty="0" smtClean="0">
                <a:latin typeface="Arial" pitchFamily="34" charset="0"/>
                <a:cs typeface="Arial" pitchFamily="34" charset="0"/>
              </a:rPr>
              <a:t>th</a:t>
            </a:r>
            <a:r>
              <a:rPr lang="es-ES" sz="1200" b="1" dirty="0" smtClean="0">
                <a:latin typeface="Arial" pitchFamily="34" charset="0"/>
                <a:cs typeface="Arial" pitchFamily="34" charset="0"/>
              </a:rPr>
              <a:t> </a:t>
            </a:r>
            <a:r>
              <a:rPr lang="es-ES" sz="1200" b="1" dirty="0" err="1" smtClean="0">
                <a:latin typeface="Arial" pitchFamily="34" charset="0"/>
                <a:cs typeface="Arial" pitchFamily="34" charset="0"/>
              </a:rPr>
              <a:t>May</a:t>
            </a:r>
            <a:r>
              <a:rPr lang="es-ES" sz="1200" b="1" dirty="0" smtClean="0">
                <a:latin typeface="Arial" pitchFamily="34" charset="0"/>
                <a:cs typeface="Arial" pitchFamily="34" charset="0"/>
              </a:rPr>
              <a:t> 2014 </a:t>
            </a:r>
            <a:endParaRPr lang="es-ES" sz="1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692696"/>
            <a:ext cx="6768752" cy="369332"/>
          </a:xfrm>
          <a:prstGeom prst="rect">
            <a:avLst/>
          </a:prstGeom>
          <a:noFill/>
        </p:spPr>
        <p:txBody>
          <a:bodyPr wrap="square" rtlCol="0">
            <a:spAutoFit/>
          </a:bodyPr>
          <a:lstStyle/>
          <a:p>
            <a:endParaRPr lang="es-ES" dirty="0"/>
          </a:p>
        </p:txBody>
      </p:sp>
      <p:sp>
        <p:nvSpPr>
          <p:cNvPr id="5" name="4 CuadroTexto"/>
          <p:cNvSpPr txBox="1"/>
          <p:nvPr/>
        </p:nvSpPr>
        <p:spPr>
          <a:xfrm>
            <a:off x="323528" y="620688"/>
            <a:ext cx="8496944" cy="523220"/>
          </a:xfrm>
          <a:prstGeom prst="rect">
            <a:avLst/>
          </a:prstGeom>
          <a:solidFill>
            <a:schemeClr val="tx1"/>
          </a:solidFill>
          <a:ln>
            <a:solidFill>
              <a:schemeClr val="tx1"/>
            </a:solidFill>
          </a:ln>
        </p:spPr>
        <p:txBody>
          <a:bodyPr wrap="square" rtlCol="0">
            <a:spAutoFit/>
          </a:bodyPr>
          <a:lstStyle/>
          <a:p>
            <a:r>
              <a:rPr lang="es-ES" sz="2800" b="1" dirty="0" smtClean="0">
                <a:solidFill>
                  <a:schemeClr val="bg1"/>
                </a:solidFill>
                <a:latin typeface="Arial Black" pitchFamily="34" charset="0"/>
              </a:rPr>
              <a:t>OBJECTIVES</a:t>
            </a:r>
            <a:endParaRPr lang="es-ES" sz="2800" b="1" dirty="0">
              <a:solidFill>
                <a:schemeClr val="bg1"/>
              </a:solidFill>
              <a:latin typeface="Arial Black" pitchFamily="34" charset="0"/>
            </a:endParaRPr>
          </a:p>
        </p:txBody>
      </p:sp>
      <p:sp>
        <p:nvSpPr>
          <p:cNvPr id="7" name="6 Rectángulo"/>
          <p:cNvSpPr/>
          <p:nvPr/>
        </p:nvSpPr>
        <p:spPr>
          <a:xfrm>
            <a:off x="8244408" y="377280"/>
            <a:ext cx="216024" cy="6480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899592" y="1844824"/>
            <a:ext cx="6048672" cy="369332"/>
          </a:xfrm>
          <a:prstGeom prst="rect">
            <a:avLst/>
          </a:prstGeom>
          <a:noFill/>
        </p:spPr>
        <p:txBody>
          <a:bodyPr wrap="square" rtlCol="0">
            <a:spAutoFit/>
          </a:bodyPr>
          <a:lstStyle/>
          <a:p>
            <a:endParaRPr lang="es-ES" dirty="0"/>
          </a:p>
        </p:txBody>
      </p:sp>
      <p:sp>
        <p:nvSpPr>
          <p:cNvPr id="10" name="9 CuadroTexto"/>
          <p:cNvSpPr txBox="1"/>
          <p:nvPr/>
        </p:nvSpPr>
        <p:spPr>
          <a:xfrm>
            <a:off x="611560" y="2348880"/>
            <a:ext cx="7416824" cy="1631216"/>
          </a:xfrm>
          <a:prstGeom prst="rect">
            <a:avLst/>
          </a:prstGeom>
          <a:noFill/>
        </p:spPr>
        <p:txBody>
          <a:bodyPr wrap="square" rtlCol="0">
            <a:spAutoFit/>
          </a:bodyPr>
          <a:lstStyle/>
          <a:p>
            <a:pPr algn="just">
              <a:buFont typeface="Wingdings"/>
              <a:buChar char="l"/>
            </a:pPr>
            <a:r>
              <a:rPr lang="en-US" sz="2000" b="1" dirty="0" smtClean="0">
                <a:latin typeface="Arial" pitchFamily="34" charset="0"/>
                <a:cs typeface="Arial" pitchFamily="34" charset="0"/>
              </a:rPr>
              <a:t> Evaluate the initial hemicellulose film characteristics</a:t>
            </a:r>
          </a:p>
          <a:p>
            <a:pPr algn="just">
              <a:buFont typeface="Wingdings"/>
              <a:buChar char="l"/>
            </a:pPr>
            <a:endParaRPr lang="en-US" sz="2000" b="1" dirty="0" smtClean="0">
              <a:latin typeface="Arial" pitchFamily="34" charset="0"/>
              <a:cs typeface="Arial" pitchFamily="34" charset="0"/>
            </a:endParaRPr>
          </a:p>
          <a:p>
            <a:pPr algn="just">
              <a:buFont typeface="Wingdings"/>
              <a:buChar char="l"/>
            </a:pPr>
            <a:r>
              <a:rPr lang="en-US" sz="2000" b="1" dirty="0" smtClean="0">
                <a:latin typeface="Arial" pitchFamily="34" charset="0"/>
                <a:cs typeface="Arial" pitchFamily="34" charset="0"/>
              </a:rPr>
              <a:t> Increase films hydrophobicity</a:t>
            </a:r>
          </a:p>
          <a:p>
            <a:pPr algn="just"/>
            <a:endParaRPr lang="en-US" sz="2000" b="1" dirty="0" smtClean="0">
              <a:latin typeface="Arial" pitchFamily="34" charset="0"/>
              <a:cs typeface="Arial" pitchFamily="34" charset="0"/>
            </a:endParaRPr>
          </a:p>
          <a:p>
            <a:pPr algn="just">
              <a:buFont typeface="Wingdings"/>
              <a:buChar char="l"/>
            </a:pPr>
            <a:r>
              <a:rPr lang="en-US" sz="2000" b="1" dirty="0" smtClean="0">
                <a:latin typeface="Arial" pitchFamily="34" charset="0"/>
                <a:cs typeface="Arial" pitchFamily="34" charset="0"/>
              </a:rPr>
              <a:t> Improve thermal and mechanical properties</a:t>
            </a:r>
            <a:endParaRPr lang="es-ES" sz="2000" b="1" dirty="0">
              <a:latin typeface="Arial" pitchFamily="34" charset="0"/>
              <a:cs typeface="Arial" pitchFamily="34" charset="0"/>
            </a:endParaRPr>
          </a:p>
        </p:txBody>
      </p:sp>
      <p:pic>
        <p:nvPicPr>
          <p:cNvPr id="5123" name="Picture 3"/>
          <p:cNvPicPr>
            <a:picLocks noChangeAspect="1" noChangeArrowheads="1"/>
          </p:cNvPicPr>
          <p:nvPr/>
        </p:nvPicPr>
        <p:blipFill>
          <a:blip r:embed="rId2" cstate="print"/>
          <a:srcRect/>
          <a:stretch>
            <a:fillRect/>
          </a:stretch>
        </p:blipFill>
        <p:spPr bwMode="auto">
          <a:xfrm>
            <a:off x="8028384" y="692696"/>
            <a:ext cx="617514" cy="4419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33 Rectángulo"/>
          <p:cNvSpPr/>
          <p:nvPr/>
        </p:nvSpPr>
        <p:spPr>
          <a:xfrm>
            <a:off x="4788024" y="4293096"/>
            <a:ext cx="3960440" cy="230425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251520" y="1052736"/>
            <a:ext cx="4176464" cy="5078313"/>
          </a:xfrm>
          <a:prstGeom prst="rect">
            <a:avLst/>
          </a:prstGeom>
          <a:solidFill>
            <a:schemeClr val="tx2">
              <a:lumMod val="60000"/>
              <a:lumOff val="40000"/>
            </a:schemeClr>
          </a:solidFill>
          <a:ln>
            <a:noFill/>
          </a:ln>
        </p:spPr>
        <p:txBody>
          <a:bodyPr wrap="square" rtlCol="0">
            <a:spAutoFit/>
          </a:bodyPr>
          <a:lstStyle/>
          <a:p>
            <a:pPr algn="ctr"/>
            <a:r>
              <a:rPr lang="es-ES" dirty="0" smtClean="0">
                <a:latin typeface="Arial Black" pitchFamily="34" charset="0"/>
              </a:rPr>
              <a:t>HEMICELLULOSE</a:t>
            </a: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smtClean="0">
              <a:latin typeface="Arial Black" pitchFamily="34" charset="0"/>
            </a:endParaRPr>
          </a:p>
          <a:p>
            <a:pPr algn="ctr"/>
            <a:endParaRPr lang="es-ES" dirty="0">
              <a:latin typeface="Arial Black" pitchFamily="34" charset="0"/>
            </a:endParaRPr>
          </a:p>
        </p:txBody>
      </p:sp>
      <p:sp>
        <p:nvSpPr>
          <p:cNvPr id="11" name="10 Rectángulo"/>
          <p:cNvSpPr/>
          <p:nvPr/>
        </p:nvSpPr>
        <p:spPr>
          <a:xfrm>
            <a:off x="4788024" y="1052736"/>
            <a:ext cx="3960440" cy="3168352"/>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CuadroTexto"/>
          <p:cNvSpPr txBox="1"/>
          <p:nvPr/>
        </p:nvSpPr>
        <p:spPr>
          <a:xfrm>
            <a:off x="251520" y="260648"/>
            <a:ext cx="8496944" cy="523220"/>
          </a:xfrm>
          <a:prstGeom prst="rect">
            <a:avLst/>
          </a:prstGeom>
          <a:solidFill>
            <a:schemeClr val="tx1"/>
          </a:solidFill>
          <a:ln>
            <a:solidFill>
              <a:schemeClr val="tx1"/>
            </a:solidFill>
          </a:ln>
        </p:spPr>
        <p:txBody>
          <a:bodyPr wrap="square" rtlCol="0">
            <a:spAutoFit/>
          </a:bodyPr>
          <a:lstStyle/>
          <a:p>
            <a:r>
              <a:rPr lang="es-ES" sz="2800" b="1" dirty="0" smtClean="0">
                <a:solidFill>
                  <a:schemeClr val="bg1"/>
                </a:solidFill>
                <a:latin typeface="Arial Black" pitchFamily="34" charset="0"/>
              </a:rPr>
              <a:t>METHODOLOGY</a:t>
            </a:r>
            <a:endParaRPr lang="es-ES" sz="2800" b="1" dirty="0">
              <a:solidFill>
                <a:schemeClr val="bg1"/>
              </a:solidFill>
              <a:latin typeface="Arial Black"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539552" y="1412776"/>
            <a:ext cx="3891136" cy="5184576"/>
          </a:xfrm>
          <a:prstGeom prst="rect">
            <a:avLst/>
          </a:prstGeom>
          <a:noFill/>
          <a:ln w="9525">
            <a:noFill/>
            <a:miter lim="800000"/>
            <a:headEnd/>
            <a:tailEnd/>
          </a:ln>
        </p:spPr>
      </p:pic>
      <p:sp>
        <p:nvSpPr>
          <p:cNvPr id="5" name="4 CuadroTexto"/>
          <p:cNvSpPr txBox="1"/>
          <p:nvPr/>
        </p:nvSpPr>
        <p:spPr>
          <a:xfrm>
            <a:off x="4788024" y="1052736"/>
            <a:ext cx="3960440" cy="369332"/>
          </a:xfrm>
          <a:prstGeom prst="rect">
            <a:avLst/>
          </a:prstGeom>
          <a:solidFill>
            <a:schemeClr val="tx2">
              <a:lumMod val="60000"/>
              <a:lumOff val="40000"/>
            </a:schemeClr>
          </a:solidFill>
          <a:ln>
            <a:noFill/>
          </a:ln>
        </p:spPr>
        <p:txBody>
          <a:bodyPr wrap="square" rtlCol="0">
            <a:spAutoFit/>
          </a:bodyPr>
          <a:lstStyle/>
          <a:p>
            <a:pPr algn="ctr"/>
            <a:r>
              <a:rPr lang="es-ES" b="1" dirty="0" smtClean="0">
                <a:latin typeface="Arial Black" pitchFamily="34" charset="0"/>
                <a:cs typeface="Arial" pitchFamily="34" charset="0"/>
              </a:rPr>
              <a:t>CELLULOSE</a:t>
            </a:r>
            <a:endParaRPr lang="es-ES" sz="1600" dirty="0">
              <a:latin typeface="Arial Black" pitchFamily="34" charset="0"/>
            </a:endParaRPr>
          </a:p>
        </p:txBody>
      </p:sp>
      <p:sp>
        <p:nvSpPr>
          <p:cNvPr id="6" name="5 CuadroTexto"/>
          <p:cNvSpPr txBox="1"/>
          <p:nvPr/>
        </p:nvSpPr>
        <p:spPr>
          <a:xfrm rot="16200000">
            <a:off x="-322364" y="1986662"/>
            <a:ext cx="1440159" cy="292388"/>
          </a:xfrm>
          <a:prstGeom prst="rect">
            <a:avLst/>
          </a:prstGeom>
          <a:solidFill>
            <a:srgbClr val="FFFF66"/>
          </a:solidFill>
        </p:spPr>
        <p:txBody>
          <a:bodyPr wrap="square" rtlCol="0">
            <a:spAutoFit/>
          </a:bodyPr>
          <a:lstStyle/>
          <a:p>
            <a:pPr algn="ctr"/>
            <a:r>
              <a:rPr lang="es-ES" sz="1300" dirty="0" smtClean="0">
                <a:latin typeface="Arial Black" pitchFamily="34" charset="0"/>
              </a:rPr>
              <a:t>EXTRACTION</a:t>
            </a:r>
            <a:endParaRPr lang="es-ES" sz="1300" dirty="0">
              <a:latin typeface="Arial Black" pitchFamily="34" charset="0"/>
            </a:endParaRPr>
          </a:p>
        </p:txBody>
      </p:sp>
      <p:sp>
        <p:nvSpPr>
          <p:cNvPr id="7" name="6 CuadroTexto"/>
          <p:cNvSpPr txBox="1"/>
          <p:nvPr/>
        </p:nvSpPr>
        <p:spPr>
          <a:xfrm rot="16200000">
            <a:off x="-358370" y="5695074"/>
            <a:ext cx="1512169" cy="292388"/>
          </a:xfrm>
          <a:prstGeom prst="rect">
            <a:avLst/>
          </a:prstGeom>
          <a:solidFill>
            <a:srgbClr val="990033"/>
          </a:solidFill>
        </p:spPr>
        <p:txBody>
          <a:bodyPr wrap="square" rtlCol="0">
            <a:spAutoFit/>
          </a:bodyPr>
          <a:lstStyle/>
          <a:p>
            <a:pPr algn="ctr"/>
            <a:r>
              <a:rPr lang="es-ES" sz="1300" dirty="0" smtClean="0">
                <a:latin typeface="Arial Black" pitchFamily="34" charset="0"/>
              </a:rPr>
              <a:t>ACETYLATION</a:t>
            </a:r>
            <a:endParaRPr lang="es-ES" sz="1300" dirty="0">
              <a:latin typeface="Arial Black" pitchFamily="34" charset="0"/>
            </a:endParaRPr>
          </a:p>
        </p:txBody>
      </p:sp>
      <p:sp>
        <p:nvSpPr>
          <p:cNvPr id="8" name="7 CuadroTexto"/>
          <p:cNvSpPr txBox="1"/>
          <p:nvPr/>
        </p:nvSpPr>
        <p:spPr>
          <a:xfrm rot="16200000">
            <a:off x="-718410" y="3822866"/>
            <a:ext cx="2232248" cy="292388"/>
          </a:xfrm>
          <a:prstGeom prst="rect">
            <a:avLst/>
          </a:prstGeom>
          <a:solidFill>
            <a:srgbClr val="669900"/>
          </a:solidFill>
        </p:spPr>
        <p:txBody>
          <a:bodyPr wrap="square" rtlCol="0">
            <a:spAutoFit/>
          </a:bodyPr>
          <a:lstStyle/>
          <a:p>
            <a:pPr algn="ctr"/>
            <a:r>
              <a:rPr lang="es-ES" sz="1300" dirty="0" smtClean="0">
                <a:latin typeface="Arial Black" pitchFamily="34" charset="0"/>
              </a:rPr>
              <a:t>PURIFICATION</a:t>
            </a:r>
            <a:endParaRPr lang="es-ES" sz="1300" dirty="0">
              <a:latin typeface="Arial Black" pitchFamily="34" charset="0"/>
            </a:endParaRPr>
          </a:p>
        </p:txBody>
      </p:sp>
      <p:sp>
        <p:nvSpPr>
          <p:cNvPr id="10" name="9 Rectángulo"/>
          <p:cNvSpPr/>
          <p:nvPr/>
        </p:nvSpPr>
        <p:spPr>
          <a:xfrm>
            <a:off x="5076056" y="1484785"/>
            <a:ext cx="3456384" cy="1015663"/>
          </a:xfrm>
          <a:prstGeom prst="rect">
            <a:avLst/>
          </a:prstGeom>
          <a:solidFill>
            <a:schemeClr val="bg1"/>
          </a:solidFill>
          <a:ln w="19050">
            <a:solidFill>
              <a:schemeClr val="tx1"/>
            </a:solidFill>
          </a:ln>
        </p:spPr>
        <p:txBody>
          <a:bodyPr wrap="square">
            <a:spAutoFit/>
          </a:bodyPr>
          <a:lstStyle/>
          <a:p>
            <a:pPr algn="ctr"/>
            <a:r>
              <a:rPr lang="en-IE" sz="1200" dirty="0" smtClean="0">
                <a:latin typeface="Arial" pitchFamily="34" charset="0"/>
                <a:cs typeface="Arial" pitchFamily="34" charset="0"/>
              </a:rPr>
              <a:t>Commercial cellulose </a:t>
            </a:r>
            <a:r>
              <a:rPr lang="en-IE" sz="1200" dirty="0" err="1" smtClean="0">
                <a:latin typeface="Arial" pitchFamily="34" charset="0"/>
                <a:cs typeface="Arial" pitchFamily="34" charset="0"/>
              </a:rPr>
              <a:t>nanofibers</a:t>
            </a:r>
            <a:endParaRPr lang="en-IE" sz="1200" dirty="0" smtClean="0">
              <a:latin typeface="Arial" pitchFamily="34" charset="0"/>
              <a:cs typeface="Arial" pitchFamily="34" charset="0"/>
              <a:sym typeface="Wingdings" pitchFamily="2" charset="2"/>
            </a:endParaRPr>
          </a:p>
          <a:p>
            <a:pPr algn="ctr"/>
            <a:r>
              <a:rPr lang="en-IE" sz="1200" dirty="0" smtClean="0">
                <a:latin typeface="Arial" pitchFamily="34" charset="0"/>
                <a:cs typeface="Arial" pitchFamily="34" charset="0"/>
              </a:rPr>
              <a:t>(University of Maine, </a:t>
            </a:r>
            <a:r>
              <a:rPr lang="en-IE" sz="1200" dirty="0" err="1" smtClean="0">
                <a:latin typeface="Arial" pitchFamily="34" charset="0"/>
                <a:cs typeface="Arial" pitchFamily="34" charset="0"/>
              </a:rPr>
              <a:t>Orono</a:t>
            </a:r>
            <a:r>
              <a:rPr lang="en-IE" sz="1200" dirty="0" smtClean="0">
                <a:latin typeface="Arial" pitchFamily="34" charset="0"/>
                <a:cs typeface="Arial" pitchFamily="34" charset="0"/>
              </a:rPr>
              <a:t>, United States) </a:t>
            </a:r>
          </a:p>
          <a:p>
            <a:pPr algn="ctr"/>
            <a:endParaRPr lang="en-IE" sz="1200" dirty="0" smtClean="0">
              <a:latin typeface="Arial" pitchFamily="34" charset="0"/>
              <a:cs typeface="Arial" pitchFamily="34" charset="0"/>
            </a:endParaRPr>
          </a:p>
          <a:p>
            <a:pPr algn="ctr">
              <a:buFont typeface="Arial" pitchFamily="34" charset="0"/>
              <a:buChar char="•"/>
            </a:pPr>
            <a:r>
              <a:rPr lang="en-IE" sz="1200" dirty="0" smtClean="0">
                <a:latin typeface="Arial" pitchFamily="34" charset="0"/>
                <a:cs typeface="Arial" pitchFamily="34" charset="0"/>
              </a:rPr>
              <a:t> Lengths </a:t>
            </a:r>
            <a:r>
              <a:rPr lang="en-IE" sz="1200" dirty="0" smtClean="0">
                <a:latin typeface="Arial" pitchFamily="34" charset="0"/>
                <a:cs typeface="Arial" pitchFamily="34" charset="0"/>
                <a:sym typeface="Wingdings" pitchFamily="2" charset="2"/>
              </a:rPr>
              <a:t></a:t>
            </a:r>
            <a:r>
              <a:rPr lang="en-IE" sz="1200" dirty="0" smtClean="0">
                <a:latin typeface="Arial" pitchFamily="34" charset="0"/>
                <a:cs typeface="Arial" pitchFamily="34" charset="0"/>
              </a:rPr>
              <a:t>100-200 nm </a:t>
            </a:r>
          </a:p>
          <a:p>
            <a:pPr algn="ctr">
              <a:buFont typeface="Arial" pitchFamily="34" charset="0"/>
              <a:buChar char="•"/>
            </a:pPr>
            <a:r>
              <a:rPr lang="en-IE" sz="1200" dirty="0" smtClean="0">
                <a:latin typeface="Arial" pitchFamily="34" charset="0"/>
                <a:cs typeface="Arial" pitchFamily="34" charset="0"/>
              </a:rPr>
              <a:t> Diameters </a:t>
            </a:r>
            <a:r>
              <a:rPr lang="en-IE" sz="1200" dirty="0" smtClean="0">
                <a:latin typeface="Arial" pitchFamily="34" charset="0"/>
                <a:cs typeface="Arial" pitchFamily="34" charset="0"/>
                <a:sym typeface="Wingdings" pitchFamily="2" charset="2"/>
              </a:rPr>
              <a:t> 10-20 nm</a:t>
            </a:r>
          </a:p>
        </p:txBody>
      </p:sp>
      <p:sp>
        <p:nvSpPr>
          <p:cNvPr id="22" name="21 CuadroTexto"/>
          <p:cNvSpPr txBox="1"/>
          <p:nvPr/>
        </p:nvSpPr>
        <p:spPr>
          <a:xfrm>
            <a:off x="5220072" y="2852936"/>
            <a:ext cx="1368152" cy="523220"/>
          </a:xfrm>
          <a:prstGeom prst="rect">
            <a:avLst/>
          </a:prstGeom>
          <a:solidFill>
            <a:schemeClr val="bg1"/>
          </a:solidFill>
          <a:ln w="19050">
            <a:solidFill>
              <a:schemeClr val="tx1"/>
            </a:solidFill>
          </a:ln>
        </p:spPr>
        <p:txBody>
          <a:bodyPr wrap="square" rtlCol="0">
            <a:spAutoFit/>
          </a:bodyPr>
          <a:lstStyle/>
          <a:p>
            <a:pPr algn="ctr"/>
            <a:r>
              <a:rPr lang="es-ES" sz="1400" b="1" dirty="0" smtClean="0">
                <a:latin typeface="Arial" pitchFamily="34" charset="0"/>
                <a:cs typeface="Arial" pitchFamily="34" charset="0"/>
              </a:rPr>
              <a:t>UNMODIFIED CELLULOSE</a:t>
            </a:r>
            <a:endParaRPr lang="es-ES" sz="1400" b="1" dirty="0">
              <a:latin typeface="Arial" pitchFamily="34" charset="0"/>
              <a:cs typeface="Arial" pitchFamily="34" charset="0"/>
            </a:endParaRPr>
          </a:p>
        </p:txBody>
      </p:sp>
      <p:sp>
        <p:nvSpPr>
          <p:cNvPr id="23" name="22 CuadroTexto"/>
          <p:cNvSpPr txBox="1"/>
          <p:nvPr/>
        </p:nvSpPr>
        <p:spPr>
          <a:xfrm>
            <a:off x="7092280" y="2852936"/>
            <a:ext cx="1296144" cy="523220"/>
          </a:xfrm>
          <a:prstGeom prst="rect">
            <a:avLst/>
          </a:prstGeom>
          <a:solidFill>
            <a:schemeClr val="bg1"/>
          </a:solidFill>
          <a:ln w="19050">
            <a:solidFill>
              <a:schemeClr val="tx1"/>
            </a:solidFill>
          </a:ln>
        </p:spPr>
        <p:txBody>
          <a:bodyPr wrap="square" rtlCol="0">
            <a:spAutoFit/>
          </a:bodyPr>
          <a:lstStyle/>
          <a:p>
            <a:pPr algn="ctr"/>
            <a:r>
              <a:rPr lang="es-ES" sz="1400" b="1" dirty="0" smtClean="0">
                <a:latin typeface="Arial" pitchFamily="34" charset="0"/>
                <a:cs typeface="Arial" pitchFamily="34" charset="0"/>
              </a:rPr>
              <a:t>ACETYATED CELLULOSE</a:t>
            </a:r>
            <a:endParaRPr lang="es-ES" sz="1400" b="1" dirty="0">
              <a:latin typeface="Arial" pitchFamily="34" charset="0"/>
              <a:cs typeface="Arial" pitchFamily="34" charset="0"/>
            </a:endParaRPr>
          </a:p>
        </p:txBody>
      </p:sp>
      <p:cxnSp>
        <p:nvCxnSpPr>
          <p:cNvPr id="25" name="24 Conector recto de flecha"/>
          <p:cNvCxnSpPr/>
          <p:nvPr/>
        </p:nvCxnSpPr>
        <p:spPr>
          <a:xfrm>
            <a:off x="5796136" y="2492896"/>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a:off x="7740352" y="2492896"/>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cstate="print"/>
          <a:srcRect/>
          <a:stretch>
            <a:fillRect/>
          </a:stretch>
        </p:blipFill>
        <p:spPr bwMode="auto">
          <a:xfrm>
            <a:off x="5508104" y="3501008"/>
            <a:ext cx="934126" cy="35585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7308304" y="3501008"/>
            <a:ext cx="936104" cy="336577"/>
          </a:xfrm>
          <a:prstGeom prst="rect">
            <a:avLst/>
          </a:prstGeom>
          <a:noFill/>
          <a:ln w="9525">
            <a:noFill/>
            <a:miter lim="800000"/>
            <a:headEnd/>
            <a:tailEnd/>
          </a:ln>
        </p:spPr>
      </p:pic>
      <p:sp>
        <p:nvSpPr>
          <p:cNvPr id="32" name="31 CuadroTexto"/>
          <p:cNvSpPr txBox="1"/>
          <p:nvPr/>
        </p:nvSpPr>
        <p:spPr>
          <a:xfrm>
            <a:off x="5796136" y="3861048"/>
            <a:ext cx="432048" cy="288032"/>
          </a:xfrm>
          <a:prstGeom prst="rect">
            <a:avLst/>
          </a:prstGeom>
          <a:noFill/>
        </p:spPr>
        <p:txBody>
          <a:bodyPr wrap="square" rtlCol="0">
            <a:spAutoFit/>
          </a:bodyPr>
          <a:lstStyle/>
          <a:p>
            <a:r>
              <a:rPr lang="es-ES" sz="1200" b="1" dirty="0" smtClean="0">
                <a:latin typeface="Arial" pitchFamily="34" charset="0"/>
                <a:cs typeface="Arial" pitchFamily="34" charset="0"/>
              </a:rPr>
              <a:t>43º</a:t>
            </a:r>
            <a:endParaRPr lang="es-ES" sz="1200" b="1" dirty="0">
              <a:latin typeface="Arial" pitchFamily="34" charset="0"/>
              <a:cs typeface="Arial" pitchFamily="34" charset="0"/>
            </a:endParaRPr>
          </a:p>
        </p:txBody>
      </p:sp>
      <p:sp>
        <p:nvSpPr>
          <p:cNvPr id="33" name="32 CuadroTexto"/>
          <p:cNvSpPr txBox="1"/>
          <p:nvPr/>
        </p:nvSpPr>
        <p:spPr>
          <a:xfrm>
            <a:off x="7596336" y="3861048"/>
            <a:ext cx="432048" cy="288032"/>
          </a:xfrm>
          <a:prstGeom prst="rect">
            <a:avLst/>
          </a:prstGeom>
          <a:noFill/>
        </p:spPr>
        <p:txBody>
          <a:bodyPr wrap="square" rtlCol="0">
            <a:spAutoFit/>
          </a:bodyPr>
          <a:lstStyle/>
          <a:p>
            <a:r>
              <a:rPr lang="es-ES" sz="1200" b="1" dirty="0" smtClean="0">
                <a:latin typeface="Arial" pitchFamily="34" charset="0"/>
                <a:cs typeface="Arial" pitchFamily="34" charset="0"/>
              </a:rPr>
              <a:t>78º</a:t>
            </a:r>
            <a:endParaRPr lang="es-ES" sz="1200" b="1" dirty="0">
              <a:latin typeface="Arial" pitchFamily="34" charset="0"/>
              <a:cs typeface="Arial" pitchFamily="34" charset="0"/>
            </a:endParaRPr>
          </a:p>
        </p:txBody>
      </p:sp>
      <p:sp>
        <p:nvSpPr>
          <p:cNvPr id="35" name="34 CuadroTexto"/>
          <p:cNvSpPr txBox="1"/>
          <p:nvPr/>
        </p:nvSpPr>
        <p:spPr>
          <a:xfrm>
            <a:off x="5220072" y="4365104"/>
            <a:ext cx="3312368" cy="369332"/>
          </a:xfrm>
          <a:prstGeom prst="rect">
            <a:avLst/>
          </a:prstGeom>
          <a:noFill/>
        </p:spPr>
        <p:txBody>
          <a:bodyPr wrap="square" rtlCol="0">
            <a:spAutoFit/>
          </a:bodyPr>
          <a:lstStyle/>
          <a:p>
            <a:r>
              <a:rPr lang="es-ES" dirty="0" smtClean="0">
                <a:latin typeface="Arial Black" pitchFamily="34" charset="0"/>
              </a:rPr>
              <a:t>FILMS ELABORATION</a:t>
            </a:r>
            <a:endParaRPr lang="es-ES" dirty="0">
              <a:latin typeface="Arial Black" pitchFamily="34" charset="0"/>
            </a:endParaRPr>
          </a:p>
        </p:txBody>
      </p:sp>
      <p:sp>
        <p:nvSpPr>
          <p:cNvPr id="36" name="35 CuadroTexto"/>
          <p:cNvSpPr txBox="1"/>
          <p:nvPr/>
        </p:nvSpPr>
        <p:spPr>
          <a:xfrm>
            <a:off x="4860032" y="4797152"/>
            <a:ext cx="1800200" cy="1754326"/>
          </a:xfrm>
          <a:prstGeom prst="rect">
            <a:avLst/>
          </a:prstGeom>
          <a:solidFill>
            <a:schemeClr val="bg1"/>
          </a:solidFill>
          <a:ln w="19050">
            <a:solidFill>
              <a:schemeClr val="tx1"/>
            </a:solidFill>
          </a:ln>
        </p:spPr>
        <p:txBody>
          <a:bodyPr wrap="square" rtlCol="0">
            <a:spAutoFit/>
          </a:bodyPr>
          <a:lstStyle/>
          <a:p>
            <a:pPr algn="ctr"/>
            <a:r>
              <a:rPr lang="es-ES" sz="1200" b="1" dirty="0" smtClean="0">
                <a:latin typeface="Arial" pitchFamily="34" charset="0"/>
                <a:cs typeface="Arial" pitchFamily="34" charset="0"/>
              </a:rPr>
              <a:t>HYDROPHILIC FILMS</a:t>
            </a:r>
          </a:p>
          <a:p>
            <a:pPr algn="ctr"/>
            <a:endParaRPr lang="es-ES" sz="1200" dirty="0" smtClean="0">
              <a:latin typeface="Arial" pitchFamily="34" charset="0"/>
              <a:cs typeface="Arial" pitchFamily="34" charset="0"/>
            </a:endParaRPr>
          </a:p>
          <a:p>
            <a:pPr algn="ctr"/>
            <a:r>
              <a:rPr lang="es-ES" sz="1200" i="1" dirty="0" smtClean="0">
                <a:latin typeface="Arial" pitchFamily="34" charset="0"/>
                <a:cs typeface="Arial" pitchFamily="34" charset="0"/>
              </a:rPr>
              <a:t>Solvent casting in </a:t>
            </a:r>
            <a:r>
              <a:rPr lang="es-ES" sz="1200" i="1" dirty="0" err="1" smtClean="0">
                <a:latin typeface="Arial" pitchFamily="34" charset="0"/>
                <a:cs typeface="Arial" pitchFamily="34" charset="0"/>
              </a:rPr>
              <a:t>water</a:t>
            </a:r>
            <a:endParaRPr lang="es-ES" sz="1200" i="1" dirty="0" smtClean="0">
              <a:latin typeface="Arial" pitchFamily="34" charset="0"/>
              <a:cs typeface="Arial" pitchFamily="34" charset="0"/>
            </a:endParaRPr>
          </a:p>
          <a:p>
            <a:pPr algn="ctr"/>
            <a:endParaRPr lang="es-ES" sz="1200" dirty="0" smtClean="0">
              <a:latin typeface="Arial" pitchFamily="34" charset="0"/>
              <a:cs typeface="Arial" pitchFamily="34" charset="0"/>
            </a:endParaRPr>
          </a:p>
          <a:p>
            <a:pPr algn="ctr"/>
            <a:r>
              <a:rPr lang="es-ES" sz="1200" b="1" dirty="0" smtClean="0">
                <a:latin typeface="Arial" pitchFamily="34" charset="0"/>
                <a:cs typeface="Arial" pitchFamily="34" charset="0"/>
              </a:rPr>
              <a:t>BH</a:t>
            </a:r>
          </a:p>
          <a:p>
            <a:pPr algn="ctr"/>
            <a:r>
              <a:rPr lang="es-ES" sz="1200" b="1" dirty="0" smtClean="0">
                <a:latin typeface="Arial" pitchFamily="34" charset="0"/>
                <a:cs typeface="Arial" pitchFamily="34" charset="0"/>
              </a:rPr>
              <a:t>+</a:t>
            </a:r>
          </a:p>
          <a:p>
            <a:pPr algn="ctr"/>
            <a:r>
              <a:rPr lang="es-ES" sz="1200" b="1" dirty="0" smtClean="0">
                <a:latin typeface="Arial" pitchFamily="34" charset="0"/>
                <a:cs typeface="Arial" pitchFamily="34" charset="0"/>
              </a:rPr>
              <a:t>Unmodified Cellulose</a:t>
            </a:r>
          </a:p>
          <a:p>
            <a:pPr algn="ctr"/>
            <a:r>
              <a:rPr lang="es-ES" sz="1200" b="1" dirty="0" smtClean="0">
                <a:latin typeface="Arial" pitchFamily="34" charset="0"/>
                <a:cs typeface="Arial" pitchFamily="34" charset="0"/>
              </a:rPr>
              <a:t>+</a:t>
            </a:r>
          </a:p>
          <a:p>
            <a:pPr algn="ctr"/>
            <a:r>
              <a:rPr lang="es-ES" sz="1200" b="1" dirty="0" smtClean="0">
                <a:latin typeface="Arial" pitchFamily="34" charset="0"/>
                <a:cs typeface="Arial" pitchFamily="34" charset="0"/>
              </a:rPr>
              <a:t>40% Glycerol</a:t>
            </a:r>
            <a:endParaRPr lang="es-ES" sz="1200" b="1" dirty="0">
              <a:latin typeface="Arial" pitchFamily="34" charset="0"/>
              <a:cs typeface="Arial" pitchFamily="34" charset="0"/>
            </a:endParaRPr>
          </a:p>
        </p:txBody>
      </p:sp>
      <p:sp>
        <p:nvSpPr>
          <p:cNvPr id="37" name="36 CuadroTexto"/>
          <p:cNvSpPr txBox="1"/>
          <p:nvPr/>
        </p:nvSpPr>
        <p:spPr>
          <a:xfrm>
            <a:off x="6804248" y="4797152"/>
            <a:ext cx="1872208" cy="1754326"/>
          </a:xfrm>
          <a:prstGeom prst="rect">
            <a:avLst/>
          </a:prstGeom>
          <a:solidFill>
            <a:schemeClr val="bg1"/>
          </a:solidFill>
          <a:ln w="19050">
            <a:solidFill>
              <a:schemeClr val="tx1"/>
            </a:solidFill>
          </a:ln>
        </p:spPr>
        <p:txBody>
          <a:bodyPr wrap="square" rtlCol="0">
            <a:spAutoFit/>
          </a:bodyPr>
          <a:lstStyle/>
          <a:p>
            <a:pPr algn="ctr"/>
            <a:r>
              <a:rPr lang="es-ES" sz="1200" b="1" dirty="0" smtClean="0">
                <a:latin typeface="Arial" pitchFamily="34" charset="0"/>
                <a:cs typeface="Arial" pitchFamily="34" charset="0"/>
              </a:rPr>
              <a:t>HYDROPHOBIC FILMS</a:t>
            </a:r>
          </a:p>
          <a:p>
            <a:pPr algn="ctr"/>
            <a:endParaRPr lang="es-ES" sz="1200" dirty="0" smtClean="0">
              <a:latin typeface="Arial" pitchFamily="34" charset="0"/>
              <a:cs typeface="Arial" pitchFamily="34" charset="0"/>
            </a:endParaRPr>
          </a:p>
          <a:p>
            <a:pPr algn="ctr"/>
            <a:r>
              <a:rPr lang="es-ES" sz="1200" i="1" dirty="0" smtClean="0">
                <a:latin typeface="Arial" pitchFamily="34" charset="0"/>
                <a:cs typeface="Arial" pitchFamily="34" charset="0"/>
              </a:rPr>
              <a:t>Solvent casting in  CHCl</a:t>
            </a:r>
            <a:r>
              <a:rPr lang="es-ES" sz="900" i="1" dirty="0" smtClean="0">
                <a:latin typeface="Arial" pitchFamily="34" charset="0"/>
                <a:cs typeface="Arial" pitchFamily="34" charset="0"/>
              </a:rPr>
              <a:t>3</a:t>
            </a:r>
            <a:endParaRPr lang="es-ES" sz="1200" i="1" dirty="0" smtClean="0">
              <a:latin typeface="Arial" pitchFamily="34" charset="0"/>
              <a:cs typeface="Arial" pitchFamily="34" charset="0"/>
            </a:endParaRPr>
          </a:p>
          <a:p>
            <a:pPr algn="ctr"/>
            <a:endParaRPr lang="es-ES" sz="1200" dirty="0" smtClean="0">
              <a:latin typeface="Arial" pitchFamily="34" charset="0"/>
              <a:cs typeface="Arial" pitchFamily="34" charset="0"/>
            </a:endParaRPr>
          </a:p>
          <a:p>
            <a:pPr algn="ctr"/>
            <a:r>
              <a:rPr lang="es-ES" sz="1200" b="1" dirty="0" smtClean="0">
                <a:latin typeface="Arial" pitchFamily="34" charset="0"/>
                <a:cs typeface="Arial" pitchFamily="34" charset="0"/>
              </a:rPr>
              <a:t>BAH</a:t>
            </a:r>
          </a:p>
          <a:p>
            <a:pPr algn="ctr"/>
            <a:r>
              <a:rPr lang="es-ES" sz="1200" b="1" dirty="0" smtClean="0">
                <a:latin typeface="Arial" pitchFamily="34" charset="0"/>
                <a:cs typeface="Arial" pitchFamily="34" charset="0"/>
              </a:rPr>
              <a:t>+</a:t>
            </a:r>
          </a:p>
          <a:p>
            <a:pPr algn="ctr"/>
            <a:r>
              <a:rPr lang="es-ES" sz="1200" b="1" dirty="0" smtClean="0">
                <a:latin typeface="Arial" pitchFamily="34" charset="0"/>
                <a:cs typeface="Arial" pitchFamily="34" charset="0"/>
              </a:rPr>
              <a:t>Acetylated Cellulose</a:t>
            </a:r>
          </a:p>
          <a:p>
            <a:pPr algn="ctr"/>
            <a:endParaRPr lang="es-ES" sz="1200" dirty="0" smtClean="0">
              <a:latin typeface="Arial" pitchFamily="34" charset="0"/>
              <a:cs typeface="Arial" pitchFamily="34" charset="0"/>
            </a:endParaRPr>
          </a:p>
        </p:txBody>
      </p:sp>
      <p:pic>
        <p:nvPicPr>
          <p:cNvPr id="26" name="Picture 3"/>
          <p:cNvPicPr>
            <a:picLocks noChangeAspect="1" noChangeArrowheads="1"/>
          </p:cNvPicPr>
          <p:nvPr/>
        </p:nvPicPr>
        <p:blipFill>
          <a:blip r:embed="rId5" cstate="print"/>
          <a:srcRect/>
          <a:stretch>
            <a:fillRect/>
          </a:stretch>
        </p:blipFill>
        <p:spPr bwMode="auto">
          <a:xfrm>
            <a:off x="8100392" y="332656"/>
            <a:ext cx="617514" cy="4419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31 Rectángulo"/>
          <p:cNvSpPr/>
          <p:nvPr/>
        </p:nvSpPr>
        <p:spPr>
          <a:xfrm>
            <a:off x="7380312" y="2132856"/>
            <a:ext cx="1368152" cy="244827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Rectángulo"/>
          <p:cNvSpPr/>
          <p:nvPr/>
        </p:nvSpPr>
        <p:spPr>
          <a:xfrm>
            <a:off x="323528" y="4653136"/>
            <a:ext cx="3888432" cy="208823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Rectángulo"/>
          <p:cNvSpPr/>
          <p:nvPr/>
        </p:nvSpPr>
        <p:spPr>
          <a:xfrm>
            <a:off x="323528" y="2132856"/>
            <a:ext cx="3888432" cy="244827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CuadroTexto"/>
          <p:cNvSpPr txBox="1"/>
          <p:nvPr/>
        </p:nvSpPr>
        <p:spPr>
          <a:xfrm>
            <a:off x="323528" y="260648"/>
            <a:ext cx="8496944" cy="523220"/>
          </a:xfrm>
          <a:prstGeom prst="rect">
            <a:avLst/>
          </a:prstGeom>
          <a:solidFill>
            <a:schemeClr val="tx1"/>
          </a:solidFill>
          <a:ln>
            <a:solidFill>
              <a:schemeClr val="tx1"/>
            </a:solidFill>
          </a:ln>
        </p:spPr>
        <p:txBody>
          <a:bodyPr wrap="square" rtlCol="0">
            <a:spAutoFit/>
          </a:bodyPr>
          <a:lstStyle/>
          <a:p>
            <a:r>
              <a:rPr lang="es-ES" sz="2800" b="1" dirty="0" smtClean="0">
                <a:solidFill>
                  <a:schemeClr val="bg1"/>
                </a:solidFill>
                <a:latin typeface="Arial Black" pitchFamily="34" charset="0"/>
              </a:rPr>
              <a:t>RESULTS</a:t>
            </a:r>
            <a:endParaRPr lang="es-ES" sz="2800" b="1" dirty="0">
              <a:solidFill>
                <a:schemeClr val="bg1"/>
              </a:solidFill>
              <a:latin typeface="Arial Black" pitchFamily="34" charset="0"/>
            </a:endParaRPr>
          </a:p>
        </p:txBody>
      </p:sp>
      <p:sp>
        <p:nvSpPr>
          <p:cNvPr id="9" name="8 Rectángulo"/>
          <p:cNvSpPr/>
          <p:nvPr/>
        </p:nvSpPr>
        <p:spPr>
          <a:xfrm>
            <a:off x="323528" y="2132856"/>
            <a:ext cx="2339102" cy="338554"/>
          </a:xfrm>
          <a:prstGeom prst="rect">
            <a:avLst/>
          </a:prstGeom>
        </p:spPr>
        <p:txBody>
          <a:bodyPr wrap="none">
            <a:spAutoFit/>
          </a:bodyPr>
          <a:lstStyle/>
          <a:p>
            <a:pPr lvl="0" algn="ctr" fontAlgn="base">
              <a:spcBef>
                <a:spcPct val="0"/>
              </a:spcBef>
              <a:spcAft>
                <a:spcPct val="0"/>
              </a:spcAft>
            </a:pPr>
            <a:r>
              <a:rPr lang="en-GB" sz="1600" b="1" dirty="0" smtClean="0">
                <a:solidFill>
                  <a:srgbClr val="FF6600"/>
                </a:solidFill>
                <a:latin typeface="Arial" pitchFamily="34" charset="0"/>
                <a:cs typeface="Arial" pitchFamily="34" charset="0"/>
              </a:rPr>
              <a:t>Infrared</a:t>
            </a:r>
            <a:r>
              <a:rPr lang="en-GB" sz="1600" b="1" dirty="0" smtClean="0">
                <a:latin typeface="Arial" pitchFamily="34" charset="0"/>
                <a:cs typeface="Arial" pitchFamily="34" charset="0"/>
              </a:rPr>
              <a:t> </a:t>
            </a:r>
            <a:r>
              <a:rPr lang="en-GB" sz="1600" b="1" dirty="0" smtClean="0">
                <a:solidFill>
                  <a:srgbClr val="FF6600"/>
                </a:solidFill>
                <a:latin typeface="Arial" pitchFamily="34" charset="0"/>
                <a:cs typeface="Arial" pitchFamily="34" charset="0"/>
              </a:rPr>
              <a:t>spectroscopy</a:t>
            </a:r>
          </a:p>
        </p:txBody>
      </p:sp>
      <p:sp>
        <p:nvSpPr>
          <p:cNvPr id="10" name="9 CuadroTexto"/>
          <p:cNvSpPr txBox="1"/>
          <p:nvPr/>
        </p:nvSpPr>
        <p:spPr>
          <a:xfrm>
            <a:off x="7380312" y="2132856"/>
            <a:ext cx="1440160" cy="830997"/>
          </a:xfrm>
          <a:prstGeom prst="rect">
            <a:avLst/>
          </a:prstGeom>
          <a:noFill/>
        </p:spPr>
        <p:txBody>
          <a:bodyPr wrap="square" rtlCol="0">
            <a:spAutoFit/>
          </a:bodyPr>
          <a:lstStyle/>
          <a:p>
            <a:pPr algn="ctr"/>
            <a:r>
              <a:rPr lang="en-IE" sz="1600" b="1" dirty="0" smtClean="0">
                <a:solidFill>
                  <a:srgbClr val="FF6600"/>
                </a:solidFill>
                <a:latin typeface="Arial" pitchFamily="34" charset="0"/>
                <a:cs typeface="Arial" pitchFamily="34" charset="0"/>
              </a:rPr>
              <a:t>Degree of </a:t>
            </a:r>
          </a:p>
          <a:p>
            <a:pPr algn="ctr"/>
            <a:r>
              <a:rPr lang="en-IE" sz="1600" b="1" dirty="0" smtClean="0">
                <a:solidFill>
                  <a:srgbClr val="FF6600"/>
                </a:solidFill>
                <a:latin typeface="Arial" pitchFamily="34" charset="0"/>
                <a:cs typeface="Arial" pitchFamily="34" charset="0"/>
              </a:rPr>
              <a:t>Substitution </a:t>
            </a:r>
          </a:p>
          <a:p>
            <a:pPr algn="ctr"/>
            <a:r>
              <a:rPr lang="en-IE" sz="1600" b="1" dirty="0" smtClean="0">
                <a:solidFill>
                  <a:srgbClr val="FF6600"/>
                </a:solidFill>
                <a:latin typeface="Arial" pitchFamily="34" charset="0"/>
                <a:cs typeface="Arial" pitchFamily="34" charset="0"/>
              </a:rPr>
              <a:t>(DS)</a:t>
            </a:r>
            <a:endParaRPr lang="es-ES" sz="1600" dirty="0">
              <a:solidFill>
                <a:srgbClr val="FF6600"/>
              </a:solidFill>
              <a:latin typeface="Arial" pitchFamily="34" charset="0"/>
              <a:cs typeface="Arial" pitchFamily="34" charset="0"/>
            </a:endParaRPr>
          </a:p>
        </p:txBody>
      </p:sp>
      <p:sp>
        <p:nvSpPr>
          <p:cNvPr id="11" name="10 CuadroTexto"/>
          <p:cNvSpPr txBox="1"/>
          <p:nvPr/>
        </p:nvSpPr>
        <p:spPr>
          <a:xfrm>
            <a:off x="7452320" y="2996952"/>
            <a:ext cx="1224136" cy="1323439"/>
          </a:xfrm>
          <a:prstGeom prst="rect">
            <a:avLst/>
          </a:prstGeom>
          <a:solidFill>
            <a:srgbClr val="FF6600"/>
          </a:solidFill>
        </p:spPr>
        <p:txBody>
          <a:bodyPr wrap="square" rtlCol="0">
            <a:spAutoFit/>
          </a:bodyPr>
          <a:lstStyle/>
          <a:p>
            <a:pPr algn="ctr"/>
            <a:r>
              <a:rPr lang="es-ES" sz="1000" b="1" dirty="0" smtClean="0">
                <a:latin typeface="Arial Black" pitchFamily="34" charset="0"/>
                <a:cs typeface="Arial" pitchFamily="34" charset="0"/>
              </a:rPr>
              <a:t>Hemicellulose</a:t>
            </a:r>
            <a:r>
              <a:rPr lang="es-ES" sz="1000" b="1" dirty="0" smtClean="0">
                <a:latin typeface="Arial" pitchFamily="34" charset="0"/>
                <a:cs typeface="Arial" pitchFamily="34" charset="0"/>
              </a:rPr>
              <a:t> </a:t>
            </a:r>
          </a:p>
          <a:p>
            <a:pPr algn="ctr"/>
            <a:r>
              <a:rPr lang="es-ES" sz="1000" b="1" i="1" dirty="0" smtClean="0">
                <a:latin typeface="Arial" pitchFamily="34" charset="0"/>
                <a:cs typeface="Arial" pitchFamily="34" charset="0"/>
                <a:sym typeface="Wingdings" pitchFamily="2" charset="2"/>
              </a:rPr>
              <a:t>(</a:t>
            </a:r>
            <a:r>
              <a:rPr lang="en-IE" sz="1000" b="1" i="1" baseline="30000" dirty="0" smtClean="0">
                <a:latin typeface="Arial" pitchFamily="34" charset="0"/>
                <a:cs typeface="Arial" pitchFamily="34" charset="0"/>
              </a:rPr>
              <a:t>1</a:t>
            </a:r>
            <a:r>
              <a:rPr lang="en-IE" sz="1000" b="1" i="1" dirty="0" smtClean="0">
                <a:latin typeface="Arial" pitchFamily="34" charset="0"/>
                <a:cs typeface="Arial" pitchFamily="34" charset="0"/>
              </a:rPr>
              <a:t>H NMR </a:t>
            </a:r>
            <a:r>
              <a:rPr lang="es-ES" sz="1000" b="1" i="1" dirty="0" smtClean="0">
                <a:latin typeface="Arial" pitchFamily="34" charset="0"/>
                <a:cs typeface="Arial" pitchFamily="34" charset="0"/>
                <a:sym typeface="Wingdings" pitchFamily="2" charset="2"/>
              </a:rPr>
              <a:t>)</a:t>
            </a:r>
          </a:p>
          <a:p>
            <a:pPr algn="ctr"/>
            <a:r>
              <a:rPr lang="es-ES" sz="1000" b="1" dirty="0" smtClean="0">
                <a:latin typeface="Arial Black" pitchFamily="34" charset="0"/>
                <a:cs typeface="Arial" pitchFamily="34" charset="0"/>
                <a:sym typeface="Wingdings" pitchFamily="2" charset="2"/>
              </a:rPr>
              <a:t>DS=1.8</a:t>
            </a:r>
          </a:p>
          <a:p>
            <a:pPr algn="ctr"/>
            <a:endParaRPr lang="es-ES" sz="1000" b="1" i="1" dirty="0" smtClean="0">
              <a:latin typeface="Arial" pitchFamily="34" charset="0"/>
              <a:cs typeface="Arial" pitchFamily="34" charset="0"/>
              <a:sym typeface="Wingdings" pitchFamily="2" charset="2"/>
            </a:endParaRPr>
          </a:p>
          <a:p>
            <a:pPr algn="ctr"/>
            <a:r>
              <a:rPr lang="es-ES" sz="1000" b="1" dirty="0" smtClean="0">
                <a:latin typeface="Arial Black" pitchFamily="34" charset="0"/>
                <a:cs typeface="Arial" pitchFamily="34" charset="0"/>
                <a:sym typeface="Wingdings" pitchFamily="2" charset="2"/>
              </a:rPr>
              <a:t>Cellulose </a:t>
            </a:r>
          </a:p>
          <a:p>
            <a:pPr algn="ctr"/>
            <a:r>
              <a:rPr lang="es-ES" sz="1000" b="1" i="1" dirty="0" smtClean="0">
                <a:latin typeface="Arial" pitchFamily="34" charset="0"/>
                <a:cs typeface="Arial" pitchFamily="34" charset="0"/>
                <a:sym typeface="Wingdings" pitchFamily="2" charset="2"/>
              </a:rPr>
              <a:t>(</a:t>
            </a:r>
            <a:r>
              <a:rPr lang="en-IE" sz="1000" b="1" i="1" dirty="0" smtClean="0">
                <a:latin typeface="Arial" pitchFamily="34" charset="0"/>
                <a:cs typeface="Arial" pitchFamily="34" charset="0"/>
              </a:rPr>
              <a:t>determined by saponification )</a:t>
            </a:r>
          </a:p>
          <a:p>
            <a:pPr algn="ctr"/>
            <a:r>
              <a:rPr lang="es-ES" sz="1000" b="1" dirty="0" smtClean="0">
                <a:latin typeface="Arial Black" pitchFamily="34" charset="0"/>
                <a:cs typeface="Arial" pitchFamily="34" charset="0"/>
                <a:sym typeface="Wingdings" pitchFamily="2" charset="2"/>
              </a:rPr>
              <a:t>DS=0.54</a:t>
            </a:r>
            <a:endParaRPr lang="es-ES" sz="1000" b="1" i="1" dirty="0">
              <a:latin typeface="Arial Black" pitchFamily="34" charset="0"/>
              <a:cs typeface="Arial" pitchFamily="34" charset="0"/>
            </a:endParaRPr>
          </a:p>
        </p:txBody>
      </p:sp>
      <p:pic>
        <p:nvPicPr>
          <p:cNvPr id="13" name="12 Imagen"/>
          <p:cNvPicPr/>
          <p:nvPr/>
        </p:nvPicPr>
        <p:blipFill>
          <a:blip r:embed="rId2" cstate="print"/>
          <a:srcRect/>
          <a:stretch>
            <a:fillRect/>
          </a:stretch>
        </p:blipFill>
        <p:spPr bwMode="auto">
          <a:xfrm>
            <a:off x="395536" y="5013176"/>
            <a:ext cx="1800200" cy="1312173"/>
          </a:xfrm>
          <a:prstGeom prst="rect">
            <a:avLst/>
          </a:prstGeom>
          <a:noFill/>
          <a:ln w="9525">
            <a:noFill/>
            <a:miter lim="800000"/>
            <a:headEnd/>
            <a:tailEnd/>
          </a:ln>
        </p:spPr>
      </p:pic>
      <p:pic>
        <p:nvPicPr>
          <p:cNvPr id="14" name="13 Imagen"/>
          <p:cNvPicPr/>
          <p:nvPr/>
        </p:nvPicPr>
        <p:blipFill>
          <a:blip r:embed="rId3" cstate="print"/>
          <a:srcRect/>
          <a:stretch>
            <a:fillRect/>
          </a:stretch>
        </p:blipFill>
        <p:spPr bwMode="auto">
          <a:xfrm>
            <a:off x="2339752" y="5013176"/>
            <a:ext cx="1800200" cy="1296144"/>
          </a:xfrm>
          <a:prstGeom prst="rect">
            <a:avLst/>
          </a:prstGeom>
          <a:noFill/>
          <a:ln w="9525">
            <a:noFill/>
            <a:miter lim="800000"/>
            <a:headEnd/>
            <a:tailEnd/>
          </a:ln>
        </p:spPr>
      </p:pic>
      <p:sp>
        <p:nvSpPr>
          <p:cNvPr id="17" name="16 CuadroTexto"/>
          <p:cNvSpPr txBox="1"/>
          <p:nvPr/>
        </p:nvSpPr>
        <p:spPr>
          <a:xfrm>
            <a:off x="323528" y="4653136"/>
            <a:ext cx="2376264" cy="338554"/>
          </a:xfrm>
          <a:prstGeom prst="rect">
            <a:avLst/>
          </a:prstGeom>
          <a:noFill/>
        </p:spPr>
        <p:txBody>
          <a:bodyPr wrap="square" rtlCol="0">
            <a:spAutoFit/>
          </a:bodyPr>
          <a:lstStyle/>
          <a:p>
            <a:r>
              <a:rPr lang="es-ES" sz="1600" b="1" dirty="0" smtClean="0">
                <a:solidFill>
                  <a:srgbClr val="FF6600"/>
                </a:solidFill>
                <a:latin typeface="Arial" pitchFamily="34" charset="0"/>
                <a:cs typeface="Arial" pitchFamily="34" charset="0"/>
              </a:rPr>
              <a:t>Thermal properties</a:t>
            </a:r>
            <a:endParaRPr lang="es-ES" sz="1600" b="1" dirty="0">
              <a:solidFill>
                <a:srgbClr val="FF6600"/>
              </a:solidFill>
              <a:latin typeface="Arial" pitchFamily="34" charset="0"/>
              <a:cs typeface="Arial" pitchFamily="34" charset="0"/>
            </a:endParaRPr>
          </a:p>
        </p:txBody>
      </p:sp>
      <p:sp>
        <p:nvSpPr>
          <p:cNvPr id="16" name="15 CuadroTexto"/>
          <p:cNvSpPr txBox="1"/>
          <p:nvPr/>
        </p:nvSpPr>
        <p:spPr>
          <a:xfrm>
            <a:off x="323528" y="980728"/>
            <a:ext cx="4104456" cy="338554"/>
          </a:xfrm>
          <a:prstGeom prst="rect">
            <a:avLst/>
          </a:prstGeom>
          <a:solidFill>
            <a:srgbClr val="0070C0"/>
          </a:solidFill>
        </p:spPr>
        <p:txBody>
          <a:bodyPr wrap="square" rtlCol="0">
            <a:spAutoFit/>
          </a:bodyPr>
          <a:lstStyle/>
          <a:p>
            <a:pPr algn="ctr"/>
            <a:r>
              <a:rPr lang="es-ES" sz="1600" b="1" dirty="0" smtClean="0">
                <a:solidFill>
                  <a:srgbClr val="FF6600"/>
                </a:solidFill>
                <a:latin typeface="Arial" pitchFamily="34" charset="0"/>
                <a:cs typeface="Arial" pitchFamily="34" charset="0"/>
              </a:rPr>
              <a:t>Sugar composition and weight average</a:t>
            </a:r>
            <a:endParaRPr lang="es-ES" sz="1600" b="1" dirty="0">
              <a:solidFill>
                <a:srgbClr val="FF6600"/>
              </a:solidFill>
              <a:latin typeface="Arial" pitchFamily="34" charset="0"/>
              <a:cs typeface="Arial" pitchFamily="34" charset="0"/>
            </a:endParaRPr>
          </a:p>
        </p:txBody>
      </p:sp>
      <p:graphicFrame>
        <p:nvGraphicFramePr>
          <p:cNvPr id="20" name="19 Tabla"/>
          <p:cNvGraphicFramePr>
            <a:graphicFrameLocks noGrp="1"/>
          </p:cNvGraphicFramePr>
          <p:nvPr/>
        </p:nvGraphicFramePr>
        <p:xfrm>
          <a:off x="323528" y="1412776"/>
          <a:ext cx="5346700" cy="558165"/>
        </p:xfrm>
        <a:graphic>
          <a:graphicData uri="http://schemas.openxmlformats.org/drawingml/2006/table">
            <a:tbl>
              <a:tblPr/>
              <a:tblGrid>
                <a:gridCol w="556895"/>
                <a:gridCol w="556895"/>
                <a:gridCol w="802005"/>
                <a:gridCol w="646430"/>
                <a:gridCol w="556895"/>
                <a:gridCol w="556895"/>
                <a:gridCol w="556895"/>
                <a:gridCol w="556895"/>
                <a:gridCol w="556895"/>
              </a:tblGrid>
              <a:tr h="207645">
                <a:tc>
                  <a:txBody>
                    <a:bodyPr/>
                    <a:lstStyle/>
                    <a:p>
                      <a:pPr algn="ctr">
                        <a:lnSpc>
                          <a:spcPct val="115000"/>
                        </a:lnSpc>
                        <a:spcAft>
                          <a:spcPts val="0"/>
                        </a:spcAft>
                      </a:pPr>
                      <a:endParaRPr lang="en-IE" sz="1000" dirty="0">
                        <a:solidFill>
                          <a:srgbClr val="000000"/>
                        </a:solidFill>
                        <a:latin typeface="Times New Roman"/>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Times New Roman"/>
                          <a:ea typeface="Calibri"/>
                          <a:cs typeface="Times New Roman"/>
                        </a:rPr>
                        <a:t>Xylose</a:t>
                      </a:r>
                      <a:endParaRPr lang="es-ES" sz="110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err="1">
                          <a:solidFill>
                            <a:srgbClr val="000000"/>
                          </a:solidFill>
                          <a:latin typeface="Times New Roman"/>
                          <a:ea typeface="Calibri"/>
                          <a:cs typeface="Times New Roman"/>
                        </a:rPr>
                        <a:t>Galacturonic</a:t>
                      </a:r>
                      <a:r>
                        <a:rPr lang="es-ES" sz="1000" b="1" dirty="0">
                          <a:solidFill>
                            <a:srgbClr val="000000"/>
                          </a:solidFill>
                          <a:latin typeface="Times New Roman"/>
                          <a:ea typeface="Calibri"/>
                          <a:cs typeface="Times New Roman"/>
                        </a:rPr>
                        <a:t> </a:t>
                      </a:r>
                      <a:r>
                        <a:rPr lang="es-ES" sz="1000" b="1" dirty="0" err="1">
                          <a:solidFill>
                            <a:srgbClr val="000000"/>
                          </a:solidFill>
                          <a:latin typeface="Times New Roman"/>
                          <a:ea typeface="Calibri"/>
                          <a:cs typeface="Times New Roman"/>
                        </a:rPr>
                        <a:t>Acid</a:t>
                      </a:r>
                      <a:endParaRPr lang="es-ES" sz="1100" dirty="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Times New Roman"/>
                          <a:ea typeface="Calibri"/>
                          <a:cs typeface="Times New Roman"/>
                        </a:rPr>
                        <a:t>Arabinose</a:t>
                      </a:r>
                      <a:endParaRPr lang="es-ES" sz="110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Times New Roman"/>
                          <a:ea typeface="Calibri"/>
                          <a:cs typeface="Times New Roman"/>
                        </a:rPr>
                        <a:t>Glucose</a:t>
                      </a:r>
                      <a:endParaRPr lang="es-ES" sz="110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Times New Roman"/>
                          <a:ea typeface="Calibri"/>
                          <a:cs typeface="Times New Roman"/>
                        </a:rPr>
                        <a:t>Ara/Xyl ratio</a:t>
                      </a:r>
                      <a:endParaRPr lang="es-ES" sz="11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latin typeface="Times New Roman"/>
                          <a:ea typeface="Calibri"/>
                          <a:cs typeface="Times New Roman"/>
                        </a:rPr>
                        <a:t>Mn</a:t>
                      </a:r>
                      <a:endParaRPr lang="es-ES"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err="1">
                          <a:solidFill>
                            <a:srgbClr val="000000"/>
                          </a:solidFill>
                          <a:latin typeface="Times New Roman"/>
                          <a:ea typeface="Calibri"/>
                          <a:cs typeface="Times New Roman"/>
                        </a:rPr>
                        <a:t>Mw</a:t>
                      </a:r>
                      <a:endParaRPr lang="es-ES" sz="1100" dirty="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Times New Roman"/>
                          <a:ea typeface="Calibri"/>
                          <a:cs typeface="Times New Roman"/>
                        </a:rPr>
                        <a:t>IP</a:t>
                      </a:r>
                      <a:endParaRPr lang="es-ES" sz="110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645">
                <a:tc>
                  <a:txBody>
                    <a:bodyPr/>
                    <a:lstStyle/>
                    <a:p>
                      <a:pPr algn="ctr">
                        <a:lnSpc>
                          <a:spcPct val="115000"/>
                        </a:lnSpc>
                        <a:spcAft>
                          <a:spcPts val="0"/>
                        </a:spcAft>
                      </a:pPr>
                      <a:r>
                        <a:rPr lang="es-ES" sz="1000" b="1" dirty="0">
                          <a:solidFill>
                            <a:srgbClr val="000000"/>
                          </a:solidFill>
                          <a:latin typeface="Times New Roman"/>
                          <a:ea typeface="Calibri"/>
                          <a:cs typeface="Times New Roman"/>
                        </a:rPr>
                        <a:t>BH</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Times New Roman"/>
                          <a:ea typeface="Calibri"/>
                          <a:cs typeface="Times New Roman"/>
                        </a:rPr>
                        <a:t>52.8</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Times New Roman"/>
                          <a:ea typeface="Calibri"/>
                          <a:cs typeface="Times New Roman"/>
                        </a:rPr>
                        <a:t>34.6</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6.8</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Times New Roman"/>
                          <a:ea typeface="Calibri"/>
                          <a:cs typeface="Times New Roman"/>
                        </a:rPr>
                        <a:t>1.4</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Times New Roman"/>
                          <a:ea typeface="Calibri"/>
                          <a:cs typeface="Times New Roman"/>
                        </a:rPr>
                        <a:t>0.13</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Times New Roman"/>
                          <a:ea typeface="Calibri"/>
                          <a:cs typeface="Times New Roman"/>
                        </a:rPr>
                        <a:t>12343</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54062</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4.4</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49" name="Picture 1"/>
          <p:cNvPicPr>
            <a:picLocks noChangeAspect="1" noChangeArrowheads="1"/>
          </p:cNvPicPr>
          <p:nvPr/>
        </p:nvPicPr>
        <p:blipFill>
          <a:blip r:embed="rId4" cstate="print"/>
          <a:srcRect/>
          <a:stretch>
            <a:fillRect/>
          </a:stretch>
        </p:blipFill>
        <p:spPr bwMode="auto">
          <a:xfrm>
            <a:off x="395536" y="2564904"/>
            <a:ext cx="1800200" cy="1512168"/>
          </a:xfrm>
          <a:prstGeom prst="rect">
            <a:avLst/>
          </a:prstGeom>
          <a:noFill/>
          <a:ln w="9525">
            <a:noFill/>
            <a:miter lim="800000"/>
            <a:headEnd/>
            <a:tailEnd/>
          </a:ln>
        </p:spPr>
      </p:pic>
      <p:pic>
        <p:nvPicPr>
          <p:cNvPr id="2050" name="Picture 2"/>
          <p:cNvPicPr>
            <a:picLocks noChangeAspect="1" noChangeArrowheads="1"/>
          </p:cNvPicPr>
          <p:nvPr/>
        </p:nvPicPr>
        <p:blipFill>
          <a:blip r:embed="rId5" cstate="print"/>
          <a:srcRect/>
          <a:stretch>
            <a:fillRect/>
          </a:stretch>
        </p:blipFill>
        <p:spPr bwMode="auto">
          <a:xfrm>
            <a:off x="2339752" y="2564904"/>
            <a:ext cx="1800200" cy="1512168"/>
          </a:xfrm>
          <a:prstGeom prst="rect">
            <a:avLst/>
          </a:prstGeom>
          <a:noFill/>
          <a:ln w="9525">
            <a:noFill/>
            <a:miter lim="800000"/>
            <a:headEnd/>
            <a:tailEnd/>
          </a:ln>
        </p:spPr>
      </p:pic>
      <p:sp>
        <p:nvSpPr>
          <p:cNvPr id="24" name="23 CuadroTexto"/>
          <p:cNvSpPr txBox="1"/>
          <p:nvPr/>
        </p:nvSpPr>
        <p:spPr>
          <a:xfrm>
            <a:off x="251520" y="4149080"/>
            <a:ext cx="3960440" cy="338554"/>
          </a:xfrm>
          <a:prstGeom prst="rect">
            <a:avLst/>
          </a:prstGeom>
          <a:noFill/>
        </p:spPr>
        <p:txBody>
          <a:bodyPr wrap="square" rtlCol="0">
            <a:spAutoFit/>
          </a:bodyPr>
          <a:lstStyle/>
          <a:p>
            <a:pPr algn="ctr"/>
            <a:r>
              <a:rPr lang="en-IE" sz="800" b="1" dirty="0" smtClean="0">
                <a:latin typeface="Arial" pitchFamily="34" charset="0"/>
                <a:cs typeface="Arial" pitchFamily="34" charset="0"/>
              </a:rPr>
              <a:t>Sugar </a:t>
            </a:r>
            <a:r>
              <a:rPr lang="en-IE" sz="800" b="1" dirty="0" err="1" smtClean="0">
                <a:latin typeface="Arial" pitchFamily="34" charset="0"/>
                <a:cs typeface="Arial" pitchFamily="34" charset="0"/>
              </a:rPr>
              <a:t>monomeric</a:t>
            </a:r>
            <a:r>
              <a:rPr lang="en-IE" sz="800" b="1" dirty="0" smtClean="0">
                <a:latin typeface="Arial" pitchFamily="34" charset="0"/>
                <a:cs typeface="Arial" pitchFamily="34" charset="0"/>
              </a:rPr>
              <a:t> characterization and </a:t>
            </a:r>
            <a:r>
              <a:rPr lang="en-GB" sz="800" b="1" dirty="0" smtClean="0">
                <a:latin typeface="Arial" pitchFamily="34" charset="0"/>
                <a:cs typeface="Arial" pitchFamily="34" charset="0"/>
              </a:rPr>
              <a:t>weight average (M</a:t>
            </a:r>
            <a:r>
              <a:rPr lang="en-GB" sz="800" b="1" baseline="-25000" dirty="0" smtClean="0">
                <a:latin typeface="Arial" pitchFamily="34" charset="0"/>
                <a:cs typeface="Arial" pitchFamily="34" charset="0"/>
              </a:rPr>
              <a:t>w</a:t>
            </a:r>
            <a:r>
              <a:rPr lang="en-GB" sz="800" b="1" dirty="0" smtClean="0">
                <a:latin typeface="Arial" pitchFamily="34" charset="0"/>
                <a:cs typeface="Arial" pitchFamily="34" charset="0"/>
              </a:rPr>
              <a:t>), number average (</a:t>
            </a:r>
            <a:r>
              <a:rPr lang="en-GB" sz="800" b="1" dirty="0" err="1" smtClean="0">
                <a:latin typeface="Arial" pitchFamily="34" charset="0"/>
                <a:cs typeface="Arial" pitchFamily="34" charset="0"/>
              </a:rPr>
              <a:t>M</a:t>
            </a:r>
            <a:r>
              <a:rPr lang="en-GB" sz="800" b="1" baseline="-25000" dirty="0" err="1" smtClean="0">
                <a:latin typeface="Arial" pitchFamily="34" charset="0"/>
                <a:cs typeface="Arial" pitchFamily="34" charset="0"/>
              </a:rPr>
              <a:t>n</a:t>
            </a:r>
            <a:r>
              <a:rPr lang="en-GB" sz="800" b="1" dirty="0" smtClean="0">
                <a:latin typeface="Arial" pitchFamily="34" charset="0"/>
                <a:cs typeface="Arial" pitchFamily="34" charset="0"/>
              </a:rPr>
              <a:t>) and </a:t>
            </a:r>
            <a:r>
              <a:rPr lang="en-GB" sz="800" b="1" dirty="0" err="1" smtClean="0">
                <a:latin typeface="Arial" pitchFamily="34" charset="0"/>
                <a:cs typeface="Arial" pitchFamily="34" charset="0"/>
              </a:rPr>
              <a:t>polydispersity</a:t>
            </a:r>
            <a:r>
              <a:rPr lang="en-GB" sz="800" b="1" dirty="0" smtClean="0">
                <a:latin typeface="Arial" pitchFamily="34" charset="0"/>
                <a:cs typeface="Arial" pitchFamily="34" charset="0"/>
              </a:rPr>
              <a:t> index (M</a:t>
            </a:r>
            <a:r>
              <a:rPr lang="en-GB" sz="800" b="1" baseline="-25000" dirty="0" smtClean="0">
                <a:latin typeface="Arial" pitchFamily="34" charset="0"/>
                <a:cs typeface="Arial" pitchFamily="34" charset="0"/>
              </a:rPr>
              <a:t>w</a:t>
            </a:r>
            <a:r>
              <a:rPr lang="en-GB" sz="800" b="1" dirty="0" smtClean="0">
                <a:latin typeface="Arial" pitchFamily="34" charset="0"/>
                <a:cs typeface="Arial" pitchFamily="34" charset="0"/>
              </a:rPr>
              <a:t>/</a:t>
            </a:r>
            <a:r>
              <a:rPr lang="en-GB" sz="800" b="1" dirty="0" err="1" smtClean="0">
                <a:latin typeface="Arial" pitchFamily="34" charset="0"/>
                <a:cs typeface="Arial" pitchFamily="34" charset="0"/>
              </a:rPr>
              <a:t>M</a:t>
            </a:r>
            <a:r>
              <a:rPr lang="en-GB" sz="800" b="1" baseline="-25000" dirty="0" err="1" smtClean="0">
                <a:latin typeface="Arial" pitchFamily="34" charset="0"/>
                <a:cs typeface="Arial" pitchFamily="34" charset="0"/>
              </a:rPr>
              <a:t>n</a:t>
            </a:r>
            <a:r>
              <a:rPr lang="en-GB" sz="800" b="1" dirty="0" smtClean="0">
                <a:latin typeface="Arial" pitchFamily="34" charset="0"/>
                <a:cs typeface="Arial" pitchFamily="34" charset="0"/>
              </a:rPr>
              <a:t>) of bleached hemicellulose.</a:t>
            </a:r>
            <a:endParaRPr lang="es-ES" sz="800" b="1" dirty="0"/>
          </a:p>
        </p:txBody>
      </p:sp>
      <p:sp>
        <p:nvSpPr>
          <p:cNvPr id="25" name="24 CuadroTexto"/>
          <p:cNvSpPr txBox="1"/>
          <p:nvPr/>
        </p:nvSpPr>
        <p:spPr>
          <a:xfrm>
            <a:off x="539552" y="6381328"/>
            <a:ext cx="3456384" cy="338554"/>
          </a:xfrm>
          <a:prstGeom prst="rect">
            <a:avLst/>
          </a:prstGeom>
          <a:noFill/>
        </p:spPr>
        <p:txBody>
          <a:bodyPr wrap="square" rtlCol="0">
            <a:spAutoFit/>
          </a:bodyPr>
          <a:lstStyle/>
          <a:p>
            <a:pPr algn="ctr"/>
            <a:r>
              <a:rPr lang="en-IE" sz="800" b="1" dirty="0" smtClean="0">
                <a:latin typeface="Arial" pitchFamily="34" charset="0"/>
                <a:cs typeface="Arial" pitchFamily="34" charset="0"/>
              </a:rPr>
              <a:t>Thermal stability of (a) bleached and acetylated hemicellulose, (b) unmodified and acetylated cellulose.</a:t>
            </a:r>
            <a:endParaRPr lang="es-ES" sz="800" b="1" dirty="0">
              <a:latin typeface="Arial" pitchFamily="34" charset="0"/>
              <a:cs typeface="Arial" pitchFamily="34" charset="0"/>
            </a:endParaRPr>
          </a:p>
        </p:txBody>
      </p:sp>
      <p:sp>
        <p:nvSpPr>
          <p:cNvPr id="28" name="27 CuadroTexto"/>
          <p:cNvSpPr txBox="1"/>
          <p:nvPr/>
        </p:nvSpPr>
        <p:spPr>
          <a:xfrm>
            <a:off x="4644008" y="2636912"/>
            <a:ext cx="2304256" cy="1169551"/>
          </a:xfrm>
          <a:prstGeom prst="rect">
            <a:avLst/>
          </a:prstGeom>
          <a:solidFill>
            <a:schemeClr val="tx2">
              <a:lumMod val="40000"/>
              <a:lumOff val="60000"/>
            </a:schemeClr>
          </a:solidFill>
        </p:spPr>
        <p:txBody>
          <a:bodyPr wrap="square" rtlCol="0">
            <a:spAutoFit/>
          </a:bodyPr>
          <a:lstStyle/>
          <a:p>
            <a:pPr lvl="0" algn="just"/>
            <a:r>
              <a:rPr lang="en-GB" sz="1000" dirty="0" smtClean="0">
                <a:latin typeface="Arial" pitchFamily="34" charset="0"/>
                <a:cs typeface="Arial" pitchFamily="34" charset="0"/>
              </a:rPr>
              <a:t>FTIR </a:t>
            </a:r>
            <a:r>
              <a:rPr lang="en-GB" sz="1000" dirty="0" smtClean="0">
                <a:latin typeface="Arial" pitchFamily="34" charset="0"/>
                <a:cs typeface="Arial" pitchFamily="34" charset="0"/>
              </a:rPr>
              <a:t>spectra </a:t>
            </a:r>
            <a:r>
              <a:rPr lang="en-GB" sz="1000" dirty="0" smtClean="0">
                <a:latin typeface="Arial" pitchFamily="34" charset="0"/>
                <a:cs typeface="Arial" pitchFamily="34" charset="0"/>
              </a:rPr>
              <a:t>of BH and cellulose after acetylation treatment showed a new peak at 1735 cm</a:t>
            </a:r>
            <a:r>
              <a:rPr lang="en-GB" sz="1000" baseline="30000" dirty="0" smtClean="0">
                <a:latin typeface="Arial" pitchFamily="34" charset="0"/>
                <a:cs typeface="Arial" pitchFamily="34" charset="0"/>
              </a:rPr>
              <a:t>-1</a:t>
            </a:r>
            <a:r>
              <a:rPr lang="en-GB" sz="1000" dirty="0" smtClean="0">
                <a:latin typeface="Arial" pitchFamily="34" charset="0"/>
                <a:cs typeface="Arial" pitchFamily="34" charset="0"/>
              </a:rPr>
              <a:t>, corresponding to a carbonyl vibration of the ester group formed in the reaction. This indicates that the acetylation process was successful.</a:t>
            </a:r>
            <a:endParaRPr lang="es-ES" sz="1000" dirty="0"/>
          </a:p>
        </p:txBody>
      </p:sp>
      <p:sp>
        <p:nvSpPr>
          <p:cNvPr id="29" name="28 Flecha derecha"/>
          <p:cNvSpPr/>
          <p:nvPr/>
        </p:nvSpPr>
        <p:spPr>
          <a:xfrm>
            <a:off x="4283968" y="3140968"/>
            <a:ext cx="288032" cy="216024"/>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Flecha derecha"/>
          <p:cNvSpPr/>
          <p:nvPr/>
        </p:nvSpPr>
        <p:spPr>
          <a:xfrm>
            <a:off x="7020272" y="3140968"/>
            <a:ext cx="288032" cy="216024"/>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32 Flecha derecha"/>
          <p:cNvSpPr/>
          <p:nvPr/>
        </p:nvSpPr>
        <p:spPr>
          <a:xfrm>
            <a:off x="4283968" y="5589240"/>
            <a:ext cx="288032" cy="216024"/>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33 CuadroTexto"/>
          <p:cNvSpPr txBox="1"/>
          <p:nvPr/>
        </p:nvSpPr>
        <p:spPr>
          <a:xfrm>
            <a:off x="4644008" y="5373216"/>
            <a:ext cx="1368152" cy="707886"/>
          </a:xfrm>
          <a:prstGeom prst="rect">
            <a:avLst/>
          </a:prstGeom>
          <a:solidFill>
            <a:schemeClr val="tx2">
              <a:lumMod val="40000"/>
              <a:lumOff val="60000"/>
            </a:schemeClr>
          </a:solidFill>
        </p:spPr>
        <p:txBody>
          <a:bodyPr wrap="square" rtlCol="0">
            <a:spAutoFit/>
          </a:bodyPr>
          <a:lstStyle/>
          <a:p>
            <a:pPr lvl="0" algn="just"/>
            <a:r>
              <a:rPr lang="en-GB" sz="1000" dirty="0" smtClean="0">
                <a:latin typeface="Arial" pitchFamily="34" charset="0"/>
                <a:cs typeface="Arial" pitchFamily="34" charset="0"/>
              </a:rPr>
              <a:t>Acetylated samples showed </a:t>
            </a:r>
            <a:r>
              <a:rPr lang="en-US" sz="1000" dirty="0" smtClean="0">
                <a:latin typeface="Arial" pitchFamily="34" charset="0"/>
                <a:cs typeface="Arial" pitchFamily="34" charset="0"/>
              </a:rPr>
              <a:t>higher thermal stability </a:t>
            </a:r>
            <a:r>
              <a:rPr lang="en-GB" sz="1000" dirty="0" smtClean="0">
                <a:latin typeface="Arial" pitchFamily="34" charset="0"/>
                <a:cs typeface="Arial" pitchFamily="34" charset="0"/>
              </a:rPr>
              <a:t>than unmodified ones.</a:t>
            </a:r>
          </a:p>
        </p:txBody>
      </p:sp>
      <p:graphicFrame>
        <p:nvGraphicFramePr>
          <p:cNvPr id="37" name="36 Tabla"/>
          <p:cNvGraphicFramePr>
            <a:graphicFrameLocks noGrp="1"/>
          </p:cNvGraphicFramePr>
          <p:nvPr/>
        </p:nvGraphicFramePr>
        <p:xfrm>
          <a:off x="6444208" y="5229200"/>
          <a:ext cx="2356172" cy="971550"/>
        </p:xfrm>
        <a:graphic>
          <a:graphicData uri="http://schemas.openxmlformats.org/drawingml/2006/table">
            <a:tbl>
              <a:tblPr/>
              <a:tblGrid>
                <a:gridCol w="1268095"/>
                <a:gridCol w="649605"/>
                <a:gridCol w="438472"/>
              </a:tblGrid>
              <a:tr h="200025">
                <a:tc>
                  <a:txBody>
                    <a:bodyPr/>
                    <a:lstStyle/>
                    <a:p>
                      <a:pPr>
                        <a:lnSpc>
                          <a:spcPct val="115000"/>
                        </a:lnSpc>
                        <a:spcAft>
                          <a:spcPts val="0"/>
                        </a:spcAft>
                      </a:pPr>
                      <a:r>
                        <a:rPr lang="es-ES" sz="1000" dirty="0">
                          <a:solidFill>
                            <a:srgbClr val="000000"/>
                          </a:solidFill>
                          <a:latin typeface="Times New Roman"/>
                          <a:ea typeface="Times New Roman"/>
                          <a:cs typeface="Times New Roman"/>
                        </a:rPr>
                        <a:t> </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latin typeface="Times New Roman"/>
                          <a:ea typeface="Times New Roman"/>
                          <a:cs typeface="Times New Roman"/>
                        </a:rPr>
                        <a:t>T</a:t>
                      </a:r>
                      <a:r>
                        <a:rPr lang="es-ES" sz="1000" b="1" baseline="-25000" dirty="0">
                          <a:solidFill>
                            <a:srgbClr val="000000"/>
                          </a:solidFill>
                          <a:latin typeface="Times New Roman"/>
                          <a:ea typeface="Times New Roman"/>
                          <a:cs typeface="Times New Roman"/>
                        </a:rPr>
                        <a:t>5%</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Times New Roman"/>
                          <a:ea typeface="Times New Roman"/>
                          <a:cs typeface="Times New Roman"/>
                        </a:rPr>
                        <a:t>T</a:t>
                      </a:r>
                      <a:r>
                        <a:rPr lang="es-ES" sz="1000" b="1" baseline="-25000">
                          <a:solidFill>
                            <a:srgbClr val="000000"/>
                          </a:solidFill>
                          <a:latin typeface="Times New Roman"/>
                          <a:ea typeface="Times New Roman"/>
                          <a:cs typeface="Times New Roman"/>
                        </a:rPr>
                        <a:t>max</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S" sz="1000" b="1">
                          <a:solidFill>
                            <a:srgbClr val="000000"/>
                          </a:solidFill>
                          <a:latin typeface="Times New Roman"/>
                          <a:ea typeface="Times New Roman"/>
                          <a:cs typeface="Times New Roman"/>
                        </a:rPr>
                        <a:t>BH</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a:solidFill>
                            <a:srgbClr val="000000"/>
                          </a:solidFill>
                          <a:latin typeface="Times New Roman"/>
                          <a:ea typeface="Times New Roman"/>
                          <a:cs typeface="Times New Roman"/>
                        </a:rPr>
                        <a:t>239</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dirty="0">
                          <a:solidFill>
                            <a:srgbClr val="000000"/>
                          </a:solidFill>
                          <a:latin typeface="Times New Roman"/>
                          <a:ea typeface="Times New Roman"/>
                          <a:cs typeface="Times New Roman"/>
                        </a:rPr>
                        <a:t>303</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a:lnSpc>
                          <a:spcPct val="115000"/>
                        </a:lnSpc>
                        <a:spcAft>
                          <a:spcPts val="0"/>
                        </a:spcAft>
                      </a:pPr>
                      <a:r>
                        <a:rPr lang="es-ES" sz="1000" b="1">
                          <a:solidFill>
                            <a:srgbClr val="000000"/>
                          </a:solidFill>
                          <a:latin typeface="Times New Roman"/>
                          <a:ea typeface="Times New Roman"/>
                          <a:cs typeface="Times New Roman"/>
                        </a:rPr>
                        <a:t>BAH</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Times New Roman"/>
                          <a:cs typeface="Times New Roman"/>
                        </a:rPr>
                        <a:t>334</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dirty="0">
                          <a:solidFill>
                            <a:srgbClr val="000000"/>
                          </a:solidFill>
                          <a:latin typeface="Times New Roman"/>
                          <a:ea typeface="Times New Roman"/>
                          <a:cs typeface="Times New Roman"/>
                        </a:rPr>
                        <a:t>372</a:t>
                      </a:r>
                      <a:endParaRPr lang="es-ES" sz="1100" dirty="0">
                        <a:latin typeface="Calibri"/>
                        <a:ea typeface="Calibri"/>
                        <a:cs typeface="Times New Roman"/>
                      </a:endParaRPr>
                    </a:p>
                  </a:txBody>
                  <a:tcPr marL="44450" marR="44450" marT="0" marB="0" anchor="b">
                    <a:lnL>
                      <a:noFill/>
                    </a:lnL>
                    <a:lnR>
                      <a:noFill/>
                    </a:lnR>
                    <a:lnT>
                      <a:noFill/>
                    </a:lnT>
                    <a:lnB>
                      <a:noFill/>
                    </a:lnB>
                  </a:tcPr>
                </a:tc>
              </a:tr>
              <a:tr h="190500">
                <a:tc>
                  <a:txBody>
                    <a:bodyPr/>
                    <a:lstStyle/>
                    <a:p>
                      <a:pPr>
                        <a:lnSpc>
                          <a:spcPct val="115000"/>
                        </a:lnSpc>
                        <a:spcAft>
                          <a:spcPts val="0"/>
                        </a:spcAft>
                      </a:pPr>
                      <a:r>
                        <a:rPr lang="es-ES" sz="1000" b="1" dirty="0">
                          <a:solidFill>
                            <a:srgbClr val="000000"/>
                          </a:solidFill>
                          <a:latin typeface="Times New Roman"/>
                          <a:ea typeface="Times New Roman"/>
                          <a:cs typeface="Times New Roman"/>
                        </a:rPr>
                        <a:t>Unmodified cellulose</a:t>
                      </a:r>
                      <a:endParaRPr lang="es-ES" sz="1100" dirty="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Times New Roman"/>
                          <a:cs typeface="Times New Roman"/>
                        </a:rPr>
                        <a:t>212</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dirty="0">
                          <a:solidFill>
                            <a:srgbClr val="000000"/>
                          </a:solidFill>
                          <a:latin typeface="Times New Roman"/>
                          <a:ea typeface="Times New Roman"/>
                          <a:cs typeface="Times New Roman"/>
                        </a:rPr>
                        <a:t>350</a:t>
                      </a:r>
                      <a:endParaRPr lang="es-ES" sz="1100" dirty="0">
                        <a:latin typeface="Calibri"/>
                        <a:ea typeface="Calibri"/>
                        <a:cs typeface="Times New Roman"/>
                      </a:endParaRPr>
                    </a:p>
                  </a:txBody>
                  <a:tcPr marL="44450" marR="44450" marT="0" marB="0" anchor="b">
                    <a:lnL>
                      <a:noFill/>
                    </a:lnL>
                    <a:lnR>
                      <a:noFill/>
                    </a:lnR>
                    <a:lnT>
                      <a:noFill/>
                    </a:lnT>
                    <a:lnB>
                      <a:noFill/>
                    </a:lnB>
                  </a:tcPr>
                </a:tc>
              </a:tr>
              <a:tr h="200025">
                <a:tc>
                  <a:txBody>
                    <a:bodyPr/>
                    <a:lstStyle/>
                    <a:p>
                      <a:pPr>
                        <a:lnSpc>
                          <a:spcPct val="115000"/>
                        </a:lnSpc>
                        <a:spcAft>
                          <a:spcPts val="0"/>
                        </a:spcAft>
                      </a:pPr>
                      <a:r>
                        <a:rPr lang="es-ES" sz="1000" b="1" dirty="0">
                          <a:solidFill>
                            <a:srgbClr val="000000"/>
                          </a:solidFill>
                          <a:latin typeface="Times New Roman"/>
                          <a:ea typeface="Times New Roman"/>
                          <a:cs typeface="Times New Roman"/>
                        </a:rPr>
                        <a:t>Acetylated cellulose</a:t>
                      </a:r>
                      <a:endParaRPr lang="es-ES"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smtClean="0">
                          <a:solidFill>
                            <a:srgbClr val="000000"/>
                          </a:solidFill>
                          <a:latin typeface="Times New Roman"/>
                          <a:ea typeface="Times New Roman"/>
                          <a:cs typeface="Times New Roman"/>
                        </a:rPr>
                        <a:t>305</a:t>
                      </a:r>
                      <a:endParaRPr lang="es-ES"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solidFill>
                            <a:srgbClr val="000000"/>
                          </a:solidFill>
                          <a:latin typeface="Times New Roman"/>
                          <a:ea typeface="Times New Roman"/>
                          <a:cs typeface="Times New Roman"/>
                        </a:rPr>
                        <a:t> 366</a:t>
                      </a:r>
                      <a:endParaRPr lang="es-ES"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38" name="37 Flecha derecha"/>
          <p:cNvSpPr/>
          <p:nvPr/>
        </p:nvSpPr>
        <p:spPr>
          <a:xfrm>
            <a:off x="6084168" y="5589240"/>
            <a:ext cx="288032" cy="216024"/>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5" name="Picture 3"/>
          <p:cNvPicPr>
            <a:picLocks noChangeAspect="1" noChangeArrowheads="1"/>
          </p:cNvPicPr>
          <p:nvPr/>
        </p:nvPicPr>
        <p:blipFill>
          <a:blip r:embed="rId6" cstate="print"/>
          <a:srcRect/>
          <a:stretch>
            <a:fillRect/>
          </a:stretch>
        </p:blipFill>
        <p:spPr bwMode="auto">
          <a:xfrm>
            <a:off x="8172400" y="332656"/>
            <a:ext cx="617514" cy="4419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Rectángulo"/>
          <p:cNvSpPr/>
          <p:nvPr/>
        </p:nvSpPr>
        <p:spPr>
          <a:xfrm>
            <a:off x="3131840" y="1052736"/>
            <a:ext cx="5688632" cy="432048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p:nvSpPr>
        <p:spPr>
          <a:xfrm>
            <a:off x="323528" y="1052736"/>
            <a:ext cx="2592288" cy="482453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4 Imagen"/>
          <p:cNvPicPr/>
          <p:nvPr/>
        </p:nvPicPr>
        <p:blipFill>
          <a:blip r:embed="rId2" cstate="print"/>
          <a:srcRect/>
          <a:stretch>
            <a:fillRect/>
          </a:stretch>
        </p:blipFill>
        <p:spPr bwMode="auto">
          <a:xfrm>
            <a:off x="467544" y="1412776"/>
            <a:ext cx="2304256" cy="1794639"/>
          </a:xfrm>
          <a:prstGeom prst="rect">
            <a:avLst/>
          </a:prstGeom>
          <a:noFill/>
          <a:ln w="9525">
            <a:noFill/>
            <a:miter lim="800000"/>
            <a:headEnd/>
            <a:tailEnd/>
          </a:ln>
        </p:spPr>
      </p:pic>
      <p:pic>
        <p:nvPicPr>
          <p:cNvPr id="6" name="5 Imagen"/>
          <p:cNvPicPr/>
          <p:nvPr/>
        </p:nvPicPr>
        <p:blipFill>
          <a:blip r:embed="rId3" cstate="print"/>
          <a:srcRect/>
          <a:stretch>
            <a:fillRect/>
          </a:stretch>
        </p:blipFill>
        <p:spPr bwMode="auto">
          <a:xfrm>
            <a:off x="467544" y="3284984"/>
            <a:ext cx="2304256" cy="1800200"/>
          </a:xfrm>
          <a:prstGeom prst="rect">
            <a:avLst/>
          </a:prstGeom>
          <a:noFill/>
          <a:ln w="9525">
            <a:noFill/>
            <a:miter lim="800000"/>
            <a:headEnd/>
            <a:tailEnd/>
          </a:ln>
        </p:spPr>
      </p:pic>
      <p:graphicFrame>
        <p:nvGraphicFramePr>
          <p:cNvPr id="7" name="6 Tabla"/>
          <p:cNvGraphicFramePr>
            <a:graphicFrameLocks noGrp="1"/>
          </p:cNvGraphicFramePr>
          <p:nvPr/>
        </p:nvGraphicFramePr>
        <p:xfrm>
          <a:off x="3491880" y="1412776"/>
          <a:ext cx="5112568" cy="2376264"/>
        </p:xfrm>
        <a:graphic>
          <a:graphicData uri="http://schemas.openxmlformats.org/drawingml/2006/table">
            <a:tbl>
              <a:tblPr/>
              <a:tblGrid>
                <a:gridCol w="212594"/>
                <a:gridCol w="263064"/>
                <a:gridCol w="679512"/>
                <a:gridCol w="747463"/>
                <a:gridCol w="747463"/>
                <a:gridCol w="878296"/>
                <a:gridCol w="720080"/>
                <a:gridCol w="864096"/>
              </a:tblGrid>
              <a:tr h="216024">
                <a:tc>
                  <a:txBody>
                    <a:bodyPr/>
                    <a:lstStyle/>
                    <a:p>
                      <a:pPr algn="l">
                        <a:lnSpc>
                          <a:spcPct val="115000"/>
                        </a:lnSpc>
                        <a:spcAft>
                          <a:spcPts val="0"/>
                        </a:spcAft>
                      </a:pPr>
                      <a:r>
                        <a:rPr lang="en-IE" sz="1000" dirty="0">
                          <a:solidFill>
                            <a:srgbClr val="000000"/>
                          </a:solidFill>
                          <a:latin typeface="Times New Roman"/>
                          <a:ea typeface="Calibri"/>
                          <a:cs typeface="Times New Roman"/>
                        </a:rPr>
                        <a:t> </a:t>
                      </a:r>
                      <a:endParaRPr lang="es-ES" sz="1100" dirty="0">
                        <a:latin typeface="Calibri"/>
                        <a:ea typeface="Calibri"/>
                        <a:cs typeface="Times New Roman"/>
                      </a:endParaRPr>
                    </a:p>
                  </a:txBody>
                  <a:tcPr marL="44450" marR="4445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n-IE" sz="1000">
                          <a:solidFill>
                            <a:srgbClr val="000000"/>
                          </a:solidFill>
                          <a:latin typeface="Times New Roman"/>
                          <a:ea typeface="Calibri"/>
                          <a:cs typeface="Times New Roman"/>
                        </a:rPr>
                        <a:t> </a:t>
                      </a:r>
                      <a:endParaRPr lang="es-ES" sz="1100">
                        <a:latin typeface="Calibri"/>
                        <a:ea typeface="Calibri"/>
                        <a:cs typeface="Times New Roman"/>
                      </a:endParaRPr>
                    </a:p>
                  </a:txBody>
                  <a:tcPr marL="44450" marR="44450" marT="0" marB="0" anchor="ctr">
                    <a:lnL>
                      <a:noFill/>
                    </a:lnL>
                    <a:lnR>
                      <a:noFill/>
                    </a:lnR>
                    <a:lnT>
                      <a:noFill/>
                    </a:lnT>
                    <a:lnB w="28575" cap="flat" cmpd="dbl"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s-ES" sz="1000" b="1" dirty="0" err="1">
                          <a:solidFill>
                            <a:srgbClr val="000000"/>
                          </a:solidFill>
                          <a:latin typeface="Times New Roman"/>
                          <a:ea typeface="Calibri"/>
                          <a:cs typeface="Times New Roman"/>
                        </a:rPr>
                        <a:t>Hydrophilic</a:t>
                      </a:r>
                      <a:r>
                        <a:rPr lang="es-ES" sz="1000" b="1" dirty="0">
                          <a:solidFill>
                            <a:srgbClr val="000000"/>
                          </a:solidFill>
                          <a:latin typeface="Times New Roman"/>
                          <a:ea typeface="Calibri"/>
                          <a:cs typeface="Times New Roman"/>
                        </a:rPr>
                        <a:t> films</a:t>
                      </a:r>
                      <a:endParaRPr lang="es-ES" sz="1100" dirty="0">
                        <a:latin typeface="Calibri"/>
                        <a:ea typeface="Calibri"/>
                        <a:cs typeface="Times New Roman"/>
                      </a:endParaRPr>
                    </a:p>
                  </a:txBody>
                  <a:tcPr marL="44450" marR="44450" marT="0" marB="0" anchor="ctr">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lnSpc>
                          <a:spcPct val="115000"/>
                        </a:lnSpc>
                        <a:spcAft>
                          <a:spcPts val="0"/>
                        </a:spcAft>
                      </a:pPr>
                      <a:r>
                        <a:rPr lang="es-ES" sz="1000" b="1" dirty="0" err="1">
                          <a:solidFill>
                            <a:srgbClr val="000000"/>
                          </a:solidFill>
                          <a:latin typeface="Times New Roman"/>
                          <a:ea typeface="Calibri"/>
                          <a:cs typeface="Times New Roman"/>
                        </a:rPr>
                        <a:t>Hydrophobic</a:t>
                      </a:r>
                      <a:r>
                        <a:rPr lang="es-ES" sz="1000" b="1" dirty="0">
                          <a:solidFill>
                            <a:srgbClr val="000000"/>
                          </a:solidFill>
                          <a:latin typeface="Times New Roman"/>
                          <a:ea typeface="Calibri"/>
                          <a:cs typeface="Times New Roman"/>
                        </a:rPr>
                        <a:t> films</a:t>
                      </a:r>
                      <a:endParaRPr lang="es-ES" sz="1100" dirty="0">
                        <a:latin typeface="Calibri"/>
                        <a:ea typeface="Calibri"/>
                        <a:cs typeface="Times New Roman"/>
                      </a:endParaRPr>
                    </a:p>
                  </a:txBody>
                  <a:tcPr marL="44450" marR="44450" marT="0" marB="0" anchor="ctr">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432048">
                <a:tc>
                  <a:txBody>
                    <a:bodyPr/>
                    <a:lstStyle/>
                    <a:p>
                      <a:pPr algn="l">
                        <a:lnSpc>
                          <a:spcPct val="115000"/>
                        </a:lnSpc>
                        <a:spcAft>
                          <a:spcPts val="0"/>
                        </a:spcAft>
                      </a:pPr>
                      <a:r>
                        <a:rPr lang="es-ES" sz="1000">
                          <a:solidFill>
                            <a:srgbClr val="000000"/>
                          </a:solidFill>
                          <a:latin typeface="Times New Roman"/>
                          <a:ea typeface="Calibri"/>
                          <a:cs typeface="Times New Roman"/>
                        </a:rPr>
                        <a:t> </a:t>
                      </a:r>
                      <a:endParaRPr lang="es-ES" sz="1100">
                        <a:latin typeface="Calibri"/>
                        <a:ea typeface="Calibri"/>
                        <a:cs typeface="Times New Roman"/>
                      </a:endParaRPr>
                    </a:p>
                  </a:txBody>
                  <a:tcPr marL="44450" marR="44450" marT="0" marB="0" anchor="b">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dirty="0">
                          <a:solidFill>
                            <a:srgbClr val="000000"/>
                          </a:solidFill>
                          <a:latin typeface="Times New Roman"/>
                          <a:ea typeface="Calibri"/>
                          <a:cs typeface="Times New Roman"/>
                        </a:rPr>
                        <a:t> </a:t>
                      </a:r>
                      <a:endParaRPr lang="es-ES" sz="1100" dirty="0">
                        <a:latin typeface="Calibri"/>
                        <a:ea typeface="Calibri"/>
                        <a:cs typeface="Times New Roman"/>
                      </a:endParaRPr>
                    </a:p>
                  </a:txBody>
                  <a:tcPr marL="44450" marR="44450" marT="0" marB="0" anchor="ctr">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0000"/>
                        </a:lnSpc>
                        <a:spcAft>
                          <a:spcPts val="0"/>
                        </a:spcAft>
                      </a:pPr>
                      <a:r>
                        <a:rPr lang="es-ES" sz="1000" i="1" dirty="0">
                          <a:solidFill>
                            <a:srgbClr val="000000"/>
                          </a:solidFill>
                          <a:latin typeface="Times New Roman"/>
                          <a:ea typeface="Calibri"/>
                          <a:cs typeface="Times New Roman"/>
                        </a:rPr>
                        <a:t>Bleached hemicellulose + cellulose</a:t>
                      </a:r>
                      <a:endParaRPr lang="es-ES" sz="1100" dirty="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lnSpc>
                          <a:spcPct val="100000"/>
                        </a:lnSpc>
                        <a:spcAft>
                          <a:spcPts val="0"/>
                        </a:spcAft>
                      </a:pPr>
                      <a:r>
                        <a:rPr lang="es-ES" sz="1000" i="1" dirty="0">
                          <a:solidFill>
                            <a:srgbClr val="000000"/>
                          </a:solidFill>
                          <a:latin typeface="Times New Roman"/>
                          <a:ea typeface="Calibri"/>
                          <a:cs typeface="Times New Roman"/>
                        </a:rPr>
                        <a:t>Acetylated hemicellulose + acetylated cellulose</a:t>
                      </a:r>
                      <a:endParaRPr lang="es-ES"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648072">
                <a:tc>
                  <a:txBody>
                    <a:bodyPr/>
                    <a:lstStyle/>
                    <a:p>
                      <a:pPr algn="l">
                        <a:lnSpc>
                          <a:spcPct val="115000"/>
                        </a:lnSpc>
                        <a:spcAft>
                          <a:spcPts val="0"/>
                        </a:spcAft>
                      </a:pPr>
                      <a:r>
                        <a:rPr lang="es-ES" sz="1000">
                          <a:solidFill>
                            <a:srgbClr val="000000"/>
                          </a:solidFill>
                          <a:latin typeface="Times New Roman"/>
                          <a:ea typeface="Calibri"/>
                          <a:cs typeface="Times New Roman"/>
                        </a:rPr>
                        <a:t> </a:t>
                      </a:r>
                      <a:endParaRPr lang="es-ES" sz="1100">
                        <a:latin typeface="Calibri"/>
                        <a:ea typeface="Calibri"/>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dirty="0">
                          <a:solidFill>
                            <a:srgbClr val="000000"/>
                          </a:solidFill>
                          <a:latin typeface="Times New Roman"/>
                          <a:ea typeface="Calibri"/>
                          <a:cs typeface="Times New Roman"/>
                        </a:rPr>
                        <a:t> </a:t>
                      </a:r>
                      <a:endParaRPr lang="es-ES" sz="1100" dirty="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Times New Roman"/>
                          <a:ea typeface="Calibri"/>
                          <a:cs typeface="Times New Roman"/>
                        </a:rPr>
                        <a:t>Tensile strength (MPa)</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Times New Roman"/>
                          <a:ea typeface="Calibri"/>
                          <a:cs typeface="Times New Roman"/>
                        </a:rPr>
                        <a:t>Tensile strain</a:t>
                      </a:r>
                      <a:endParaRPr lang="es-ES" sz="1100">
                        <a:latin typeface="Calibri"/>
                        <a:ea typeface="Calibri"/>
                        <a:cs typeface="Times New Roman"/>
                      </a:endParaRPr>
                    </a:p>
                    <a:p>
                      <a:pPr algn="ctr">
                        <a:lnSpc>
                          <a:spcPct val="115000"/>
                        </a:lnSpc>
                        <a:spcAft>
                          <a:spcPts val="0"/>
                        </a:spcAft>
                      </a:pPr>
                      <a:r>
                        <a:rPr lang="es-ES" sz="1000" b="1">
                          <a:solidFill>
                            <a:srgbClr val="000000"/>
                          </a:solidFill>
                          <a:latin typeface="Times New Roman"/>
                          <a:ea typeface="Calibri"/>
                          <a:cs typeface="Times New Roman"/>
                        </a:rPr>
                        <a:t>(%)</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Times New Roman"/>
                          <a:ea typeface="Calibri"/>
                          <a:cs typeface="Times New Roman"/>
                        </a:rPr>
                        <a:t>Young’s modulus (MPa)</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err="1">
                          <a:solidFill>
                            <a:srgbClr val="000000"/>
                          </a:solidFill>
                          <a:latin typeface="Times New Roman"/>
                          <a:ea typeface="Calibri"/>
                          <a:cs typeface="Times New Roman"/>
                        </a:rPr>
                        <a:t>Tensile</a:t>
                      </a:r>
                      <a:r>
                        <a:rPr lang="es-ES" sz="1000" b="1" dirty="0">
                          <a:solidFill>
                            <a:srgbClr val="000000"/>
                          </a:solidFill>
                          <a:latin typeface="Times New Roman"/>
                          <a:ea typeface="Calibri"/>
                          <a:cs typeface="Times New Roman"/>
                        </a:rPr>
                        <a:t> </a:t>
                      </a:r>
                      <a:r>
                        <a:rPr lang="es-ES" sz="1000" b="1" dirty="0" err="1">
                          <a:solidFill>
                            <a:srgbClr val="000000"/>
                          </a:solidFill>
                          <a:latin typeface="Times New Roman"/>
                          <a:ea typeface="Calibri"/>
                          <a:cs typeface="Times New Roman"/>
                        </a:rPr>
                        <a:t>strength</a:t>
                      </a:r>
                      <a:r>
                        <a:rPr lang="es-ES" sz="1000" b="1" dirty="0">
                          <a:solidFill>
                            <a:srgbClr val="000000"/>
                          </a:solidFill>
                          <a:latin typeface="Times New Roman"/>
                          <a:ea typeface="Calibri"/>
                          <a:cs typeface="Times New Roman"/>
                        </a:rPr>
                        <a:t> (</a:t>
                      </a:r>
                      <a:r>
                        <a:rPr lang="es-ES" sz="1000" b="1" dirty="0" err="1">
                          <a:solidFill>
                            <a:srgbClr val="000000"/>
                          </a:solidFill>
                          <a:latin typeface="Times New Roman"/>
                          <a:ea typeface="Calibri"/>
                          <a:cs typeface="Times New Roman"/>
                        </a:rPr>
                        <a:t>MPa</a:t>
                      </a:r>
                      <a:r>
                        <a:rPr lang="es-ES" sz="1000" b="1" dirty="0">
                          <a:solidFill>
                            <a:srgbClr val="000000"/>
                          </a:solidFill>
                          <a:latin typeface="Times New Roman"/>
                          <a:ea typeface="Calibri"/>
                          <a:cs typeface="Times New Roman"/>
                        </a:rPr>
                        <a:t>)</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err="1">
                          <a:solidFill>
                            <a:srgbClr val="000000"/>
                          </a:solidFill>
                          <a:latin typeface="Times New Roman"/>
                          <a:ea typeface="Calibri"/>
                          <a:cs typeface="Times New Roman"/>
                        </a:rPr>
                        <a:t>Tensile</a:t>
                      </a:r>
                      <a:r>
                        <a:rPr lang="es-ES" sz="1000" b="1" dirty="0">
                          <a:solidFill>
                            <a:srgbClr val="000000"/>
                          </a:solidFill>
                          <a:latin typeface="Times New Roman"/>
                          <a:ea typeface="Calibri"/>
                          <a:cs typeface="Times New Roman"/>
                        </a:rPr>
                        <a:t> </a:t>
                      </a:r>
                      <a:r>
                        <a:rPr lang="es-ES" sz="1000" b="1" dirty="0" err="1">
                          <a:solidFill>
                            <a:srgbClr val="000000"/>
                          </a:solidFill>
                          <a:latin typeface="Times New Roman"/>
                          <a:ea typeface="Calibri"/>
                          <a:cs typeface="Times New Roman"/>
                        </a:rPr>
                        <a:t>strain</a:t>
                      </a:r>
                      <a:r>
                        <a:rPr lang="es-ES" sz="1000" b="1" dirty="0">
                          <a:solidFill>
                            <a:srgbClr val="000000"/>
                          </a:solidFill>
                          <a:latin typeface="Times New Roman"/>
                          <a:ea typeface="Calibri"/>
                          <a:cs typeface="Times New Roman"/>
                        </a:rPr>
                        <a:t> </a:t>
                      </a:r>
                      <a:endParaRPr lang="es-ES" sz="1100" dirty="0">
                        <a:latin typeface="Calibri"/>
                        <a:ea typeface="Calibri"/>
                        <a:cs typeface="Times New Roman"/>
                      </a:endParaRPr>
                    </a:p>
                    <a:p>
                      <a:pPr algn="ctr">
                        <a:lnSpc>
                          <a:spcPct val="115000"/>
                        </a:lnSpc>
                        <a:spcAft>
                          <a:spcPts val="0"/>
                        </a:spcAft>
                      </a:pPr>
                      <a:r>
                        <a:rPr lang="es-ES" sz="1000" b="1" dirty="0">
                          <a:solidFill>
                            <a:srgbClr val="000000"/>
                          </a:solidFill>
                          <a:latin typeface="Times New Roman"/>
                          <a:ea typeface="Calibri"/>
                          <a:cs typeface="Times New Roman"/>
                        </a:rPr>
                        <a:t>(%)</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err="1" smtClean="0">
                          <a:solidFill>
                            <a:srgbClr val="000000"/>
                          </a:solidFill>
                          <a:latin typeface="Times New Roman"/>
                          <a:ea typeface="Calibri"/>
                          <a:cs typeface="Times New Roman"/>
                        </a:rPr>
                        <a:t>Young’s</a:t>
                      </a:r>
                      <a:endParaRPr lang="es-ES" sz="1000" b="1" dirty="0" smtClean="0">
                        <a:solidFill>
                          <a:srgbClr val="000000"/>
                        </a:solidFill>
                        <a:latin typeface="Times New Roman"/>
                        <a:ea typeface="Calibri"/>
                        <a:cs typeface="Times New Roman"/>
                      </a:endParaRPr>
                    </a:p>
                    <a:p>
                      <a:pPr algn="ctr">
                        <a:lnSpc>
                          <a:spcPct val="115000"/>
                        </a:lnSpc>
                        <a:spcAft>
                          <a:spcPts val="0"/>
                        </a:spcAft>
                      </a:pPr>
                      <a:r>
                        <a:rPr lang="es-ES" sz="1000" b="1" dirty="0" smtClean="0">
                          <a:solidFill>
                            <a:srgbClr val="000000"/>
                          </a:solidFill>
                          <a:latin typeface="Times New Roman"/>
                          <a:ea typeface="Calibri"/>
                          <a:cs typeface="Times New Roman"/>
                        </a:rPr>
                        <a:t> </a:t>
                      </a:r>
                      <a:r>
                        <a:rPr lang="es-ES" sz="1000" b="1" dirty="0" err="1">
                          <a:solidFill>
                            <a:srgbClr val="000000"/>
                          </a:solidFill>
                          <a:latin typeface="Times New Roman"/>
                          <a:ea typeface="Calibri"/>
                          <a:cs typeface="Times New Roman"/>
                        </a:rPr>
                        <a:t>modulus</a:t>
                      </a:r>
                      <a:r>
                        <a:rPr lang="es-ES" sz="1000" b="1" dirty="0">
                          <a:solidFill>
                            <a:srgbClr val="000000"/>
                          </a:solidFill>
                          <a:latin typeface="Times New Roman"/>
                          <a:ea typeface="Calibri"/>
                          <a:cs typeface="Times New Roman"/>
                        </a:rPr>
                        <a:t> </a:t>
                      </a:r>
                      <a:endParaRPr lang="es-ES" sz="1100" dirty="0">
                        <a:latin typeface="Calibri"/>
                        <a:ea typeface="Calibri"/>
                        <a:cs typeface="Times New Roman"/>
                      </a:endParaRPr>
                    </a:p>
                    <a:p>
                      <a:pPr algn="ctr">
                        <a:lnSpc>
                          <a:spcPct val="115000"/>
                        </a:lnSpc>
                        <a:spcAft>
                          <a:spcPts val="0"/>
                        </a:spcAft>
                      </a:pPr>
                      <a:r>
                        <a:rPr lang="es-ES" sz="1000" b="1" dirty="0">
                          <a:solidFill>
                            <a:srgbClr val="000000"/>
                          </a:solidFill>
                          <a:latin typeface="Times New Roman"/>
                          <a:ea typeface="Calibri"/>
                          <a:cs typeface="Times New Roman"/>
                        </a:rPr>
                        <a:t>(</a:t>
                      </a:r>
                      <a:r>
                        <a:rPr lang="es-ES" sz="1000" b="1" dirty="0" err="1">
                          <a:solidFill>
                            <a:srgbClr val="000000"/>
                          </a:solidFill>
                          <a:latin typeface="Times New Roman"/>
                          <a:ea typeface="Calibri"/>
                          <a:cs typeface="Times New Roman"/>
                        </a:rPr>
                        <a:t>MPa</a:t>
                      </a:r>
                      <a:r>
                        <a:rPr lang="es-ES" sz="1000" b="1" dirty="0">
                          <a:solidFill>
                            <a:srgbClr val="000000"/>
                          </a:solidFill>
                          <a:latin typeface="Times New Roman"/>
                          <a:ea typeface="Calibri"/>
                          <a:cs typeface="Times New Roman"/>
                        </a:rPr>
                        <a:t>)</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rowSpan="5">
                  <a:txBody>
                    <a:bodyPr/>
                    <a:lstStyle/>
                    <a:p>
                      <a:pPr algn="ctr">
                        <a:lnSpc>
                          <a:spcPct val="115000"/>
                        </a:lnSpc>
                        <a:spcAft>
                          <a:spcPts val="0"/>
                        </a:spcAft>
                      </a:pPr>
                      <a:r>
                        <a:rPr lang="es-ES" sz="1000" dirty="0">
                          <a:solidFill>
                            <a:srgbClr val="000000"/>
                          </a:solidFill>
                          <a:latin typeface="Times New Roman"/>
                          <a:ea typeface="Calibri"/>
                          <a:cs typeface="Times New Roman"/>
                        </a:rPr>
                        <a:t>Cellulose </a:t>
                      </a:r>
                      <a:r>
                        <a:rPr lang="es-ES" sz="1000" dirty="0" err="1">
                          <a:solidFill>
                            <a:srgbClr val="000000"/>
                          </a:solidFill>
                          <a:latin typeface="Times New Roman"/>
                          <a:ea typeface="Calibri"/>
                          <a:cs typeface="Times New Roman"/>
                        </a:rPr>
                        <a:t>content</a:t>
                      </a:r>
                      <a:r>
                        <a:rPr lang="es-ES" sz="1000" dirty="0">
                          <a:solidFill>
                            <a:srgbClr val="000000"/>
                          </a:solidFill>
                          <a:latin typeface="Times New Roman"/>
                          <a:ea typeface="Calibri"/>
                          <a:cs typeface="Times New Roman"/>
                        </a:rPr>
                        <a:t> %</a:t>
                      </a:r>
                      <a:endParaRPr lang="es-ES" sz="1100" dirty="0">
                        <a:latin typeface="Calibri"/>
                        <a:ea typeface="Calibri"/>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a:solidFill>
                            <a:srgbClr val="000000"/>
                          </a:solidFill>
                          <a:latin typeface="Times New Roman"/>
                          <a:ea typeface="Calibri"/>
                          <a:cs typeface="Times New Roman"/>
                        </a:rPr>
                        <a:t>0</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3.3 ± 0.4</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  5.3 ± 1.7</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3.3±0.9</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44.1 ± 2.9</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5.7 ± 2.1</a:t>
                      </a:r>
                      <a:endParaRPr lang="es-ES"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2258 ± 207</a:t>
                      </a:r>
                      <a:endParaRPr lang="es-ES"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r>
              <a:tr h="216024">
                <a:tc vMerge="1">
                  <a:txBody>
                    <a:bodyPr/>
                    <a:lstStyle/>
                    <a:p>
                      <a:endParaRPr lang="es-ES"/>
                    </a:p>
                  </a:txBody>
                  <a:tcPr/>
                </a:tc>
                <a:tc>
                  <a:txBody>
                    <a:bodyPr/>
                    <a:lstStyle/>
                    <a:p>
                      <a:pPr algn="r">
                        <a:lnSpc>
                          <a:spcPct val="115000"/>
                        </a:lnSpc>
                        <a:spcAft>
                          <a:spcPts val="0"/>
                        </a:spcAft>
                      </a:pPr>
                      <a:r>
                        <a:rPr lang="es-ES" sz="1000">
                          <a:solidFill>
                            <a:srgbClr val="000000"/>
                          </a:solidFill>
                          <a:latin typeface="Times New Roman"/>
                          <a:ea typeface="Calibri"/>
                          <a:cs typeface="Times New Roman"/>
                        </a:rPr>
                        <a:t>1</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4.8 ± 0.4</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19.7 ± 3.2</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146.5±28.7</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48.5 ± 4.3</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3.5 ± 1.0</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2824 ± 228</a:t>
                      </a:r>
                      <a:endParaRPr lang="es-ES" sz="1100" dirty="0">
                        <a:latin typeface="Calibri"/>
                        <a:ea typeface="Calibri"/>
                        <a:cs typeface="Times New Roman"/>
                      </a:endParaRPr>
                    </a:p>
                  </a:txBody>
                  <a:tcPr marL="44450" marR="44450" marT="0" marB="0" anchor="b">
                    <a:lnL>
                      <a:noFill/>
                    </a:lnL>
                    <a:lnR>
                      <a:noFill/>
                    </a:lnR>
                    <a:lnT>
                      <a:noFill/>
                    </a:lnT>
                    <a:lnB>
                      <a:noFill/>
                    </a:lnB>
                  </a:tcPr>
                </a:tc>
              </a:tr>
              <a:tr h="216024">
                <a:tc vMerge="1">
                  <a:txBody>
                    <a:bodyPr/>
                    <a:lstStyle/>
                    <a:p>
                      <a:endParaRPr lang="es-ES"/>
                    </a:p>
                  </a:txBody>
                  <a:tcPr/>
                </a:tc>
                <a:tc>
                  <a:txBody>
                    <a:bodyPr/>
                    <a:lstStyle/>
                    <a:p>
                      <a:pPr algn="r">
                        <a:lnSpc>
                          <a:spcPct val="115000"/>
                        </a:lnSpc>
                        <a:spcAft>
                          <a:spcPts val="0"/>
                        </a:spcAft>
                      </a:pPr>
                      <a:r>
                        <a:rPr lang="es-ES" sz="1000">
                          <a:solidFill>
                            <a:srgbClr val="000000"/>
                          </a:solidFill>
                          <a:latin typeface="Times New Roman"/>
                          <a:ea typeface="Calibri"/>
                          <a:cs typeface="Times New Roman"/>
                        </a:rPr>
                        <a:t>5</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5.8 ± 0.8</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12.2 ± 4.9</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206.3±2.5</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51.0 ± 1.9</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2.9 ± 0.8</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3248 ± 408</a:t>
                      </a:r>
                      <a:endParaRPr lang="es-ES" sz="1100" dirty="0">
                        <a:latin typeface="Calibri"/>
                        <a:ea typeface="Calibri"/>
                        <a:cs typeface="Times New Roman"/>
                      </a:endParaRPr>
                    </a:p>
                  </a:txBody>
                  <a:tcPr marL="44450" marR="44450" marT="0" marB="0" anchor="b">
                    <a:lnL>
                      <a:noFill/>
                    </a:lnL>
                    <a:lnR>
                      <a:noFill/>
                    </a:lnR>
                    <a:lnT>
                      <a:noFill/>
                    </a:lnT>
                    <a:lnB>
                      <a:noFill/>
                    </a:lnB>
                  </a:tcPr>
                </a:tc>
              </a:tr>
              <a:tr h="216024">
                <a:tc vMerge="1">
                  <a:txBody>
                    <a:bodyPr/>
                    <a:lstStyle/>
                    <a:p>
                      <a:endParaRPr lang="es-ES"/>
                    </a:p>
                  </a:txBody>
                  <a:tcPr/>
                </a:tc>
                <a:tc>
                  <a:txBody>
                    <a:bodyPr/>
                    <a:lstStyle/>
                    <a:p>
                      <a:pPr algn="r">
                        <a:lnSpc>
                          <a:spcPct val="115000"/>
                        </a:lnSpc>
                        <a:spcAft>
                          <a:spcPts val="0"/>
                        </a:spcAft>
                      </a:pPr>
                      <a:r>
                        <a:rPr lang="es-ES" sz="1000">
                          <a:solidFill>
                            <a:srgbClr val="000000"/>
                          </a:solidFill>
                          <a:latin typeface="Times New Roman"/>
                          <a:ea typeface="Calibri"/>
                          <a:cs typeface="Times New Roman"/>
                        </a:rPr>
                        <a:t>10</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7.5 ± 1.2</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12.4 ± 3.8</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170.2±11.8</a:t>
                      </a:r>
                      <a:endParaRPr lang="es-ES" sz="11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a:t>
                      </a:r>
                      <a:endParaRPr lang="es-ES" sz="1100" dirty="0">
                        <a:latin typeface="Calibri"/>
                        <a:ea typeface="Calibri"/>
                        <a:cs typeface="Times New Roman"/>
                      </a:endParaRPr>
                    </a:p>
                  </a:txBody>
                  <a:tcPr marL="44450" marR="44450" marT="0" marB="0" anchor="b">
                    <a:lnL>
                      <a:noFill/>
                    </a:lnL>
                    <a:lnR>
                      <a:noFill/>
                    </a:lnR>
                    <a:lnT>
                      <a:noFill/>
                    </a:lnT>
                    <a:lnB>
                      <a:noFill/>
                    </a:lnB>
                  </a:tcPr>
                </a:tc>
              </a:tr>
              <a:tr h="216024">
                <a:tc vMerge="1">
                  <a:txBody>
                    <a:bodyPr/>
                    <a:lstStyle/>
                    <a:p>
                      <a:endParaRPr lang="es-ES"/>
                    </a:p>
                  </a:txBody>
                  <a:tcPr/>
                </a:tc>
                <a:tc>
                  <a:txBody>
                    <a:bodyPr/>
                    <a:lstStyle/>
                    <a:p>
                      <a:pPr algn="r">
                        <a:lnSpc>
                          <a:spcPct val="115000"/>
                        </a:lnSpc>
                        <a:spcAft>
                          <a:spcPts val="0"/>
                        </a:spcAft>
                      </a:pPr>
                      <a:r>
                        <a:rPr lang="es-ES" sz="1000" dirty="0">
                          <a:solidFill>
                            <a:srgbClr val="000000"/>
                          </a:solidFill>
                          <a:latin typeface="Times New Roman"/>
                          <a:ea typeface="Calibri"/>
                          <a:cs typeface="Times New Roman"/>
                        </a:rPr>
                        <a:t>20</a:t>
                      </a:r>
                      <a:endParaRPr lang="es-ES" sz="11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4.5 ± 0.3</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12.6 ± 1.4</a:t>
                      </a:r>
                      <a:endParaRPr lang="es-ES" sz="11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90.3±20.9</a:t>
                      </a:r>
                      <a:endParaRPr lang="es-ES" sz="11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1000">
                          <a:solidFill>
                            <a:srgbClr val="000000"/>
                          </a:solidFill>
                          <a:latin typeface="Times New Roman"/>
                          <a:ea typeface="Calibri"/>
                          <a:cs typeface="Times New Roman"/>
                        </a:rPr>
                        <a:t>--------</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a:t>
                      </a:r>
                      <a:endParaRPr lang="es-ES" sz="1100" dirty="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ES" sz="1000" dirty="0">
                          <a:solidFill>
                            <a:srgbClr val="000000"/>
                          </a:solidFill>
                          <a:latin typeface="Times New Roman"/>
                          <a:ea typeface="Calibri"/>
                          <a:cs typeface="Times New Roman"/>
                        </a:rPr>
                        <a:t>--------</a:t>
                      </a:r>
                      <a:endParaRPr lang="es-ES" sz="1100" dirty="0">
                        <a:latin typeface="Calibri"/>
                        <a:ea typeface="Calibri"/>
                        <a:cs typeface="Times New Roman"/>
                      </a:endParaRPr>
                    </a:p>
                  </a:txBody>
                  <a:tcPr marL="44450" marR="44450" marT="0" marB="0" anchor="b">
                    <a:lnL>
                      <a:noFill/>
                    </a:lnL>
                    <a:lnR>
                      <a:noFill/>
                    </a:lnR>
                    <a:lnT>
                      <a:noFill/>
                    </a:lnT>
                    <a:lnB>
                      <a:noFill/>
                    </a:lnB>
                  </a:tcPr>
                </a:tc>
              </a:tr>
            </a:tbl>
          </a:graphicData>
        </a:graphic>
      </p:graphicFrame>
      <p:sp>
        <p:nvSpPr>
          <p:cNvPr id="10" name="9 CuadroTexto"/>
          <p:cNvSpPr txBox="1"/>
          <p:nvPr/>
        </p:nvSpPr>
        <p:spPr>
          <a:xfrm>
            <a:off x="323528" y="260648"/>
            <a:ext cx="8496944" cy="523220"/>
          </a:xfrm>
          <a:prstGeom prst="rect">
            <a:avLst/>
          </a:prstGeom>
          <a:solidFill>
            <a:schemeClr val="tx1"/>
          </a:solidFill>
          <a:ln>
            <a:solidFill>
              <a:schemeClr val="tx1"/>
            </a:solidFill>
          </a:ln>
        </p:spPr>
        <p:txBody>
          <a:bodyPr wrap="square" rtlCol="0">
            <a:spAutoFit/>
          </a:bodyPr>
          <a:lstStyle/>
          <a:p>
            <a:r>
              <a:rPr lang="es-ES" sz="2800" b="1" dirty="0" smtClean="0">
                <a:solidFill>
                  <a:schemeClr val="bg1"/>
                </a:solidFill>
                <a:latin typeface="Arial Black" pitchFamily="34" charset="0"/>
              </a:rPr>
              <a:t>RESULTS</a:t>
            </a:r>
            <a:endParaRPr lang="es-ES" sz="2800" b="1" dirty="0">
              <a:solidFill>
                <a:schemeClr val="bg1"/>
              </a:solidFill>
              <a:latin typeface="Arial Black" pitchFamily="34" charset="0"/>
            </a:endParaRPr>
          </a:p>
        </p:txBody>
      </p:sp>
      <p:sp>
        <p:nvSpPr>
          <p:cNvPr id="11" name="10 CuadroTexto"/>
          <p:cNvSpPr txBox="1"/>
          <p:nvPr/>
        </p:nvSpPr>
        <p:spPr>
          <a:xfrm>
            <a:off x="323528" y="1052736"/>
            <a:ext cx="2664296" cy="338554"/>
          </a:xfrm>
          <a:prstGeom prst="rect">
            <a:avLst/>
          </a:prstGeom>
          <a:noFill/>
        </p:spPr>
        <p:txBody>
          <a:bodyPr wrap="square" rtlCol="0">
            <a:spAutoFit/>
          </a:bodyPr>
          <a:lstStyle/>
          <a:p>
            <a:r>
              <a:rPr lang="es-ES" sz="1600" b="1" dirty="0" smtClean="0">
                <a:solidFill>
                  <a:srgbClr val="FF6600"/>
                </a:solidFill>
                <a:latin typeface="Arial" pitchFamily="34" charset="0"/>
                <a:cs typeface="Arial" pitchFamily="34" charset="0"/>
              </a:rPr>
              <a:t>Thermal properties</a:t>
            </a:r>
            <a:endParaRPr lang="es-ES" sz="1600" b="1" dirty="0">
              <a:solidFill>
                <a:srgbClr val="FF6600"/>
              </a:solidFill>
              <a:latin typeface="Arial" pitchFamily="34" charset="0"/>
              <a:cs typeface="Arial" pitchFamily="34" charset="0"/>
            </a:endParaRPr>
          </a:p>
        </p:txBody>
      </p:sp>
      <p:sp>
        <p:nvSpPr>
          <p:cNvPr id="13" name="12 CuadroTexto"/>
          <p:cNvSpPr txBox="1"/>
          <p:nvPr/>
        </p:nvSpPr>
        <p:spPr>
          <a:xfrm>
            <a:off x="395536" y="5085184"/>
            <a:ext cx="2448272" cy="830997"/>
          </a:xfrm>
          <a:prstGeom prst="rect">
            <a:avLst/>
          </a:prstGeom>
          <a:noFill/>
        </p:spPr>
        <p:txBody>
          <a:bodyPr wrap="square" rtlCol="0">
            <a:spAutoFit/>
          </a:bodyPr>
          <a:lstStyle/>
          <a:p>
            <a:pPr algn="ctr"/>
            <a:r>
              <a:rPr lang="en-IE" sz="800" b="1" dirty="0" smtClean="0">
                <a:latin typeface="Arial" pitchFamily="34" charset="0"/>
                <a:cs typeface="Arial" pitchFamily="34" charset="0"/>
              </a:rPr>
              <a:t>Thermal stability of (c) hydrophilic composites films without reinforcement (CBH) and with 10% of cellulose (CBH10%), and (d) hydrophobic composite films without reinforcement  (CBAH) and with 5% of acetylated cellulose (CBAH5%).</a:t>
            </a:r>
            <a:endParaRPr lang="es-ES" sz="800" b="1" dirty="0">
              <a:latin typeface="Arial" pitchFamily="34" charset="0"/>
              <a:cs typeface="Arial" pitchFamily="34" charset="0"/>
            </a:endParaRPr>
          </a:p>
        </p:txBody>
      </p:sp>
      <p:sp>
        <p:nvSpPr>
          <p:cNvPr id="17" name="16 CuadroTexto"/>
          <p:cNvSpPr txBox="1"/>
          <p:nvPr/>
        </p:nvSpPr>
        <p:spPr>
          <a:xfrm>
            <a:off x="323528" y="5949280"/>
            <a:ext cx="4104456" cy="707886"/>
          </a:xfrm>
          <a:prstGeom prst="rect">
            <a:avLst/>
          </a:prstGeom>
          <a:solidFill>
            <a:srgbClr val="FF6600"/>
          </a:solidFill>
        </p:spPr>
        <p:txBody>
          <a:bodyPr wrap="square" rtlCol="0">
            <a:spAutoFit/>
          </a:bodyPr>
          <a:lstStyle/>
          <a:p>
            <a:pPr algn="just"/>
            <a:r>
              <a:rPr lang="en-IE" sz="1000" b="1" dirty="0" smtClean="0">
                <a:latin typeface="Arial" pitchFamily="34" charset="0"/>
                <a:cs typeface="Arial" pitchFamily="34" charset="0"/>
              </a:rPr>
              <a:t>A significant improvement was obtained in the thermal stability of the composites made ​​from acetylated hemicellulose and acetylated cellulose respect to elaborated ​​with bleached hemicellulose and unmodified cellulose.  </a:t>
            </a:r>
            <a:r>
              <a:rPr lang="en-IE" sz="1000" dirty="0" smtClean="0">
                <a:latin typeface="Arial" pitchFamily="34" charset="0"/>
                <a:cs typeface="Arial" pitchFamily="34" charset="0"/>
              </a:rPr>
              <a:t>      </a:t>
            </a:r>
            <a:endParaRPr lang="es-ES" sz="1000" dirty="0">
              <a:latin typeface="Arial" pitchFamily="34" charset="0"/>
              <a:cs typeface="Arial" pitchFamily="34" charset="0"/>
            </a:endParaRPr>
          </a:p>
        </p:txBody>
      </p:sp>
      <p:sp>
        <p:nvSpPr>
          <p:cNvPr id="20" name="19 Flecha doblada"/>
          <p:cNvSpPr/>
          <p:nvPr/>
        </p:nvSpPr>
        <p:spPr>
          <a:xfrm rot="5400000">
            <a:off x="3059832" y="5373216"/>
            <a:ext cx="432048" cy="576064"/>
          </a:xfrm>
          <a:prstGeom prst="bentArrow">
            <a:avLst>
              <a:gd name="adj1" fmla="val 25000"/>
              <a:gd name="adj2" fmla="val 25000"/>
              <a:gd name="adj3" fmla="val 25000"/>
              <a:gd name="adj4" fmla="val 43750"/>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4" name="23 CuadroTexto"/>
          <p:cNvSpPr txBox="1"/>
          <p:nvPr/>
        </p:nvSpPr>
        <p:spPr>
          <a:xfrm>
            <a:off x="3131840" y="1052736"/>
            <a:ext cx="5688632" cy="338554"/>
          </a:xfrm>
          <a:prstGeom prst="rect">
            <a:avLst/>
          </a:prstGeom>
          <a:solidFill>
            <a:srgbClr val="0070C0"/>
          </a:solidFill>
        </p:spPr>
        <p:txBody>
          <a:bodyPr wrap="square" rtlCol="0">
            <a:spAutoFit/>
          </a:bodyPr>
          <a:lstStyle/>
          <a:p>
            <a:r>
              <a:rPr lang="es-ES" sz="1600" b="1" dirty="0" smtClean="0">
                <a:solidFill>
                  <a:srgbClr val="FF6600"/>
                </a:solidFill>
                <a:latin typeface="Arial" pitchFamily="34" charset="0"/>
                <a:cs typeface="Arial" pitchFamily="34" charset="0"/>
              </a:rPr>
              <a:t>Mechanical properties</a:t>
            </a:r>
            <a:endParaRPr lang="es-ES" sz="1600" b="1" dirty="0">
              <a:solidFill>
                <a:srgbClr val="FF6600"/>
              </a:solidFill>
              <a:latin typeface="Arial" pitchFamily="34" charset="0"/>
              <a:cs typeface="Arial" pitchFamily="34" charset="0"/>
            </a:endParaRPr>
          </a:p>
        </p:txBody>
      </p:sp>
      <p:sp>
        <p:nvSpPr>
          <p:cNvPr id="25" name="24 CuadroTexto"/>
          <p:cNvSpPr txBox="1"/>
          <p:nvPr/>
        </p:nvSpPr>
        <p:spPr>
          <a:xfrm>
            <a:off x="3275856" y="4077072"/>
            <a:ext cx="5400600" cy="707886"/>
          </a:xfrm>
          <a:prstGeom prst="rect">
            <a:avLst/>
          </a:prstGeom>
          <a:solidFill>
            <a:schemeClr val="tx2">
              <a:lumMod val="40000"/>
              <a:lumOff val="60000"/>
            </a:schemeClr>
          </a:solidFill>
        </p:spPr>
        <p:txBody>
          <a:bodyPr wrap="square" rtlCol="0">
            <a:spAutoFit/>
          </a:bodyPr>
          <a:lstStyle/>
          <a:p>
            <a:pPr algn="just"/>
            <a:r>
              <a:rPr lang="en-IE" sz="1000" b="1" dirty="0" smtClean="0">
                <a:latin typeface="Arial" pitchFamily="34" charset="0"/>
                <a:cs typeface="Arial" pitchFamily="34" charset="0"/>
              </a:rPr>
              <a:t>The results demonstrate that the films obtained from bleached hemicellulose had poor properties but were improved with the addition of cellulose and plasticizer. Moreover the acetylation of bleached hemicellulose generated films with better mechanical properties, which were also improved with the addition of acetylated cellulose.</a:t>
            </a:r>
            <a:endParaRPr lang="es-ES" sz="1000" b="1" dirty="0">
              <a:latin typeface="Arial" pitchFamily="34" charset="0"/>
              <a:cs typeface="Arial" pitchFamily="34" charset="0"/>
            </a:endParaRPr>
          </a:p>
        </p:txBody>
      </p:sp>
      <p:sp>
        <p:nvSpPr>
          <p:cNvPr id="26" name="25 Rectángulo"/>
          <p:cNvSpPr/>
          <p:nvPr/>
        </p:nvSpPr>
        <p:spPr>
          <a:xfrm>
            <a:off x="5148064" y="5517232"/>
            <a:ext cx="3672408" cy="1152128"/>
          </a:xfrm>
          <a:prstGeom prst="rect">
            <a:avLst/>
          </a:prstGeom>
          <a:solidFill>
            <a:schemeClr val="tx2">
              <a:lumMod val="40000"/>
              <a:lumOff val="6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CuadroTexto"/>
          <p:cNvSpPr txBox="1"/>
          <p:nvPr/>
        </p:nvSpPr>
        <p:spPr>
          <a:xfrm>
            <a:off x="5220072" y="5517232"/>
            <a:ext cx="1368152" cy="461665"/>
          </a:xfrm>
          <a:prstGeom prst="rect">
            <a:avLst/>
          </a:prstGeom>
          <a:noFill/>
        </p:spPr>
        <p:txBody>
          <a:bodyPr wrap="square" rtlCol="0">
            <a:spAutoFit/>
          </a:bodyPr>
          <a:lstStyle/>
          <a:p>
            <a:pPr algn="ctr"/>
            <a:r>
              <a:rPr lang="es-ES" sz="1200" dirty="0" smtClean="0">
                <a:latin typeface="Arial Black" pitchFamily="34" charset="0"/>
                <a:cs typeface="Arial" pitchFamily="34" charset="0"/>
              </a:rPr>
              <a:t>HYDROPHILIC FILMS</a:t>
            </a:r>
            <a:endParaRPr lang="es-ES" sz="1200" dirty="0">
              <a:latin typeface="Arial Black" pitchFamily="34" charset="0"/>
              <a:cs typeface="Arial" pitchFamily="34" charset="0"/>
            </a:endParaRPr>
          </a:p>
        </p:txBody>
      </p:sp>
      <p:sp>
        <p:nvSpPr>
          <p:cNvPr id="28" name="27 CuadroTexto"/>
          <p:cNvSpPr txBox="1"/>
          <p:nvPr/>
        </p:nvSpPr>
        <p:spPr>
          <a:xfrm>
            <a:off x="7092280" y="5517232"/>
            <a:ext cx="1368152" cy="461665"/>
          </a:xfrm>
          <a:prstGeom prst="rect">
            <a:avLst/>
          </a:prstGeom>
          <a:noFill/>
        </p:spPr>
        <p:txBody>
          <a:bodyPr wrap="square" rtlCol="0">
            <a:spAutoFit/>
          </a:bodyPr>
          <a:lstStyle/>
          <a:p>
            <a:pPr algn="ctr"/>
            <a:r>
              <a:rPr lang="es-ES" sz="1200" dirty="0" smtClean="0">
                <a:latin typeface="Arial Black" pitchFamily="34" charset="0"/>
                <a:cs typeface="Arial" pitchFamily="34" charset="0"/>
              </a:rPr>
              <a:t>HYDROPOBIC FILMS</a:t>
            </a:r>
            <a:endParaRPr lang="es-ES" sz="1200" dirty="0">
              <a:latin typeface="Arial Black" pitchFamily="34" charset="0"/>
              <a:cs typeface="Arial" pitchFamily="34" charset="0"/>
            </a:endParaRPr>
          </a:p>
        </p:txBody>
      </p:sp>
      <p:pic>
        <p:nvPicPr>
          <p:cNvPr id="6145" name="Picture 1" descr="D:\Documents and Settings\sgpgogoo\Escritorio\PROYECTO DIPUTACION + COMP. LIGNINA\ENSAYOS\Biocomposites dipu HB+nanocelulosa\Composites HB+celulosa\Fotos\Comp 1%+40%glycerol.JPG"/>
          <p:cNvPicPr>
            <a:picLocks noChangeAspect="1" noChangeArrowheads="1"/>
          </p:cNvPicPr>
          <p:nvPr/>
        </p:nvPicPr>
        <p:blipFill>
          <a:blip r:embed="rId4" cstate="print"/>
          <a:srcRect/>
          <a:stretch>
            <a:fillRect/>
          </a:stretch>
        </p:blipFill>
        <p:spPr bwMode="auto">
          <a:xfrm>
            <a:off x="5508104" y="5949280"/>
            <a:ext cx="864096" cy="648072"/>
          </a:xfrm>
          <a:prstGeom prst="rect">
            <a:avLst/>
          </a:prstGeom>
          <a:noFill/>
        </p:spPr>
      </p:pic>
      <p:pic>
        <p:nvPicPr>
          <p:cNvPr id="6147" name="Picture 3"/>
          <p:cNvPicPr>
            <a:picLocks noChangeAspect="1" noChangeArrowheads="1"/>
          </p:cNvPicPr>
          <p:nvPr/>
        </p:nvPicPr>
        <p:blipFill>
          <a:blip r:embed="rId5" cstate="print"/>
          <a:srcRect/>
          <a:stretch>
            <a:fillRect/>
          </a:stretch>
        </p:blipFill>
        <p:spPr bwMode="auto">
          <a:xfrm>
            <a:off x="7380312" y="5949280"/>
            <a:ext cx="857250" cy="628650"/>
          </a:xfrm>
          <a:prstGeom prst="rect">
            <a:avLst/>
          </a:prstGeom>
          <a:noFill/>
          <a:ln w="9525">
            <a:noFill/>
            <a:miter lim="800000"/>
            <a:headEnd/>
            <a:tailEnd/>
          </a:ln>
        </p:spPr>
      </p:pic>
      <p:pic>
        <p:nvPicPr>
          <p:cNvPr id="22" name="Picture 3"/>
          <p:cNvPicPr>
            <a:picLocks noChangeAspect="1" noChangeArrowheads="1"/>
          </p:cNvPicPr>
          <p:nvPr/>
        </p:nvPicPr>
        <p:blipFill>
          <a:blip r:embed="rId6" cstate="print"/>
          <a:srcRect/>
          <a:stretch>
            <a:fillRect/>
          </a:stretch>
        </p:blipFill>
        <p:spPr bwMode="auto">
          <a:xfrm>
            <a:off x="8172400" y="332656"/>
            <a:ext cx="617514" cy="4419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3 CuadroTexto"/>
          <p:cNvSpPr txBox="1"/>
          <p:nvPr/>
        </p:nvSpPr>
        <p:spPr>
          <a:xfrm>
            <a:off x="395536" y="764704"/>
            <a:ext cx="8424936" cy="707886"/>
          </a:xfrm>
          <a:prstGeom prst="rect">
            <a:avLst/>
          </a:prstGeom>
        </p:spPr>
        <p:txBody>
          <a:bodyPr wrap="square" rtlCol="0">
            <a:spAutoFit/>
          </a:bodyPr>
          <a:lstStyle/>
          <a:p>
            <a:pPr algn="ctr"/>
            <a:r>
              <a:rPr lang="en-US" sz="4000" b="1" dirty="0" smtClean="0">
                <a:latin typeface="Arial" pitchFamily="34" charset="0"/>
                <a:cs typeface="Arial" pitchFamily="34" charset="0"/>
              </a:rPr>
              <a:t>Acknowledgements</a:t>
            </a:r>
            <a:endParaRPr lang="es-ES" sz="4000" b="1" dirty="0">
              <a:latin typeface="Arial" pitchFamily="34" charset="0"/>
              <a:cs typeface="Arial" pitchFamily="34" charset="0"/>
            </a:endParaRPr>
          </a:p>
        </p:txBody>
      </p:sp>
      <p:sp>
        <p:nvSpPr>
          <p:cNvPr id="5" name="4 CuadroTexto"/>
          <p:cNvSpPr txBox="1"/>
          <p:nvPr/>
        </p:nvSpPr>
        <p:spPr>
          <a:xfrm>
            <a:off x="755576" y="3717032"/>
            <a:ext cx="7524328" cy="707886"/>
          </a:xfrm>
          <a:prstGeom prst="rect">
            <a:avLst/>
          </a:prstGeom>
          <a:noFill/>
          <a:ln>
            <a:noFill/>
          </a:ln>
        </p:spPr>
        <p:txBody>
          <a:bodyPr wrap="square" rtlCol="0">
            <a:spAutoFit/>
          </a:bodyPr>
          <a:lstStyle/>
          <a:p>
            <a:pPr algn="ctr"/>
            <a:r>
              <a:rPr lang="es-ES" sz="4000" b="1" dirty="0" err="1" smtClean="0">
                <a:solidFill>
                  <a:srgbClr val="FF6600"/>
                </a:solidFill>
                <a:latin typeface="Arial" pitchFamily="34" charset="0"/>
                <a:cs typeface="Arial" pitchFamily="34" charset="0"/>
              </a:rPr>
              <a:t>Thanks</a:t>
            </a:r>
            <a:r>
              <a:rPr lang="es-ES" sz="4000" b="1" dirty="0" smtClean="0">
                <a:solidFill>
                  <a:srgbClr val="FF6600"/>
                </a:solidFill>
                <a:latin typeface="Arial" pitchFamily="34" charset="0"/>
                <a:cs typeface="Arial" pitchFamily="34" charset="0"/>
              </a:rPr>
              <a:t> </a:t>
            </a:r>
            <a:r>
              <a:rPr lang="es-ES" sz="4000" b="1" dirty="0" err="1" smtClean="0">
                <a:solidFill>
                  <a:srgbClr val="FF6600"/>
                </a:solidFill>
                <a:latin typeface="Arial" pitchFamily="34" charset="0"/>
                <a:cs typeface="Arial" pitchFamily="34" charset="0"/>
              </a:rPr>
              <a:t>for</a:t>
            </a:r>
            <a:r>
              <a:rPr lang="es-ES" sz="4000" b="1" dirty="0" smtClean="0">
                <a:solidFill>
                  <a:srgbClr val="FF6600"/>
                </a:solidFill>
                <a:latin typeface="Arial" pitchFamily="34" charset="0"/>
                <a:cs typeface="Arial" pitchFamily="34" charset="0"/>
              </a:rPr>
              <a:t> </a:t>
            </a:r>
            <a:r>
              <a:rPr lang="es-ES" sz="4000" b="1" dirty="0" err="1" smtClean="0">
                <a:solidFill>
                  <a:srgbClr val="FF6600"/>
                </a:solidFill>
                <a:latin typeface="Arial" pitchFamily="34" charset="0"/>
                <a:cs typeface="Arial" pitchFamily="34" charset="0"/>
              </a:rPr>
              <a:t>your</a:t>
            </a:r>
            <a:r>
              <a:rPr lang="es-ES" sz="4000" b="1" dirty="0" smtClean="0">
                <a:solidFill>
                  <a:srgbClr val="FF6600"/>
                </a:solidFill>
                <a:latin typeface="Arial" pitchFamily="34" charset="0"/>
                <a:cs typeface="Arial" pitchFamily="34" charset="0"/>
              </a:rPr>
              <a:t> </a:t>
            </a:r>
            <a:r>
              <a:rPr lang="es-ES" sz="4000" b="1" dirty="0" err="1" smtClean="0">
                <a:solidFill>
                  <a:srgbClr val="FF6600"/>
                </a:solidFill>
                <a:latin typeface="Arial" pitchFamily="34" charset="0"/>
                <a:cs typeface="Arial" pitchFamily="34" charset="0"/>
              </a:rPr>
              <a:t>attention</a:t>
            </a:r>
            <a:endParaRPr lang="es-ES" sz="4000" b="1" dirty="0">
              <a:solidFill>
                <a:srgbClr val="FF6600"/>
              </a:solidFill>
              <a:latin typeface="Arial" pitchFamily="34" charset="0"/>
              <a:cs typeface="Arial" pitchFamily="34" charset="0"/>
            </a:endParaRPr>
          </a:p>
        </p:txBody>
      </p:sp>
      <p:pic>
        <p:nvPicPr>
          <p:cNvPr id="6" name="Picture 8" descr="http://4.bp.blogspot.com/--iQuswXkuYw/UEPQSydvRBI/AAAAAAAAGLg/H2FD3dz17pI/s200/diputaci%25C3%25B3n%2Bforal%2Bde%2Bgipuzkoa.jpg"/>
          <p:cNvPicPr>
            <a:picLocks noChangeAspect="1" noChangeArrowheads="1"/>
          </p:cNvPicPr>
          <p:nvPr/>
        </p:nvPicPr>
        <p:blipFill>
          <a:blip r:embed="rId2" cstate="print"/>
          <a:srcRect/>
          <a:stretch>
            <a:fillRect/>
          </a:stretch>
        </p:blipFill>
        <p:spPr bwMode="auto">
          <a:xfrm>
            <a:off x="4860032" y="1844824"/>
            <a:ext cx="1609725" cy="809626"/>
          </a:xfrm>
          <a:prstGeom prst="rect">
            <a:avLst/>
          </a:prstGeom>
          <a:noFill/>
        </p:spPr>
      </p:pic>
      <p:pic>
        <p:nvPicPr>
          <p:cNvPr id="7" name="Picture 9"/>
          <p:cNvPicPr>
            <a:picLocks noChangeAspect="1" noChangeArrowheads="1"/>
          </p:cNvPicPr>
          <p:nvPr/>
        </p:nvPicPr>
        <p:blipFill>
          <a:blip r:embed="rId3" cstate="print"/>
          <a:srcRect/>
          <a:stretch>
            <a:fillRect/>
          </a:stretch>
        </p:blipFill>
        <p:spPr bwMode="auto">
          <a:xfrm>
            <a:off x="2771800" y="1844824"/>
            <a:ext cx="1485900" cy="80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138B1BE7FB074492AF0C6B271046C2" ma:contentTypeVersion="1" ma:contentTypeDescription="Create a new document." ma:contentTypeScope="" ma:versionID="ca26226fccd0de549b4b9ceaa2d18ef4">
  <xsd:schema xmlns:xsd="http://www.w3.org/2001/XMLSchema" xmlns:xs="http://www.w3.org/2001/XMLSchema" xmlns:p="http://schemas.microsoft.com/office/2006/metadata/properties" xmlns:ns1="http://schemas.microsoft.com/sharepoint/v3" targetNamespace="http://schemas.microsoft.com/office/2006/metadata/properties" ma:root="true" ma:fieldsID="6e4498ff9b45e04ac682a350253fe18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5B3E0F-B203-4EE6-BED7-3A9275EEFA66}"/>
</file>

<file path=customXml/itemProps2.xml><?xml version="1.0" encoding="utf-8"?>
<ds:datastoreItem xmlns:ds="http://schemas.openxmlformats.org/officeDocument/2006/customXml" ds:itemID="{FCAB1E88-1982-4767-98EA-EB8030FBA18B}"/>
</file>

<file path=customXml/itemProps3.xml><?xml version="1.0" encoding="utf-8"?>
<ds:datastoreItem xmlns:ds="http://schemas.openxmlformats.org/officeDocument/2006/customXml" ds:itemID="{73BCBD1E-09A0-4D9B-A333-18B88EB7B3AF}"/>
</file>

<file path=docProps/app.xml><?xml version="1.0" encoding="utf-8"?>
<Properties xmlns="http://schemas.openxmlformats.org/officeDocument/2006/extended-properties" xmlns:vt="http://schemas.openxmlformats.org/officeDocument/2006/docPropsVTypes">
  <Template/>
  <TotalTime>1037</TotalTime>
  <Words>518</Words>
  <Application>Microsoft Office PowerPoint</Application>
  <PresentationFormat>Presentación en pantalla (4:3)</PresentationFormat>
  <Paragraphs>176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Diapositiva 1</vt:lpstr>
      <vt:lpstr>Diapositiva 2</vt:lpstr>
      <vt:lpstr>Diapositiva 3</vt:lpstr>
      <vt:lpstr>Diapositiva 4</vt:lpstr>
      <vt:lpstr>Diapositiva 5</vt:lpstr>
      <vt:lpstr>Diapositiva 6</vt:lpstr>
    </vt:vector>
  </TitlesOfParts>
  <Company>UPV-EHU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CIDIR</dc:creator>
  <cp:lastModifiedBy>CIDIR</cp:lastModifiedBy>
  <cp:revision>114</cp:revision>
  <dcterms:created xsi:type="dcterms:W3CDTF">2014-03-11T14:58:02Z</dcterms:created>
  <dcterms:modified xsi:type="dcterms:W3CDTF">2014-05-06T09:57:20Z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0x01010029138B1BE7FB074492AF0C6B271046C2</vt:lpwstr>
  </property>
  <property fmtid="{D5CDD505-2E9C-101B-9397-08002B2CF9AE}" pid="3" name="TemplateUrl">
    <vt:lpwstr/>
  </property>
  <property fmtid="{D5CDD505-2E9C-101B-9397-08002B2CF9AE}" pid="4" name="Order">
    <vt:r8>6600</vt:r8>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