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758" r:id="rId2"/>
  </p:sldMasterIdLst>
  <p:notesMasterIdLst>
    <p:notesMasterId r:id="rId10"/>
  </p:notesMasterIdLst>
  <p:sldIdLst>
    <p:sldId id="256" r:id="rId3"/>
    <p:sldId id="258" r:id="rId4"/>
    <p:sldId id="259" r:id="rId5"/>
    <p:sldId id="270" r:id="rId6"/>
    <p:sldId id="266" r:id="rId7"/>
    <p:sldId id="265" r:id="rId8"/>
    <p:sldId id="267" r:id="rId9"/>
  </p:sldIdLst>
  <p:sldSz cx="9906000" cy="6858000" type="A4"/>
  <p:notesSz cx="6735763" cy="98663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71E"/>
    <a:srgbClr val="00001E"/>
    <a:srgbClr val="00002E"/>
    <a:srgbClr val="00004C"/>
    <a:srgbClr val="040826"/>
    <a:srgbClr val="020412"/>
    <a:srgbClr val="FF0066"/>
    <a:srgbClr val="FF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0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C982D-3730-4339-B89A-5C4C402D40C9}" type="datetimeFigureOut">
              <a:rPr lang="en-GB" smtClean="0"/>
              <a:t>08/05/2014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8ABE4-0932-4EA8-8A9C-FC394228F6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715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0000"/>
                </a:solidFill>
              </a:rPr>
              <a:t>Final slide is optional in VTT’s internal presentations 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6C280-49E3-458C-8028-4D37337BBF8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4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2" name="Rectangle 3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68675" y="3213101"/>
            <a:ext cx="5976938" cy="1512044"/>
          </a:xfrm>
          <a:prstGeom prst="rect">
            <a:avLst/>
          </a:prstGeom>
        </p:spPr>
        <p:txBody>
          <a:bodyPr anchor="t" anchorCtr="0"/>
          <a:lstStyle>
            <a:lvl1pPr algn="l">
              <a:defRPr sz="3200">
                <a:solidFill>
                  <a:srgbClr val="000099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4133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3368675" y="5013325"/>
            <a:ext cx="5976938" cy="1800051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9921727" cy="2934560"/>
            <a:chOff x="0" y="0"/>
            <a:chExt cx="9921727" cy="293456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0" y="0"/>
              <a:ext cx="9906000" cy="2852936"/>
            </a:xfrm>
            <a:prstGeom prst="rect">
              <a:avLst/>
            </a:prstGeom>
            <a:solidFill>
              <a:srgbClr val="009EE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9921727" cy="2934560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7658" y="574590"/>
              <a:ext cx="1417955" cy="495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02863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0" y="0"/>
            <a:ext cx="9906000" cy="62373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2000"/>
            <a:ext cx="9906000" cy="578768"/>
          </a:xfrm>
          <a:prstGeom prst="rect">
            <a:avLst/>
          </a:prstGeom>
        </p:spPr>
        <p:txBody>
          <a:bodyPr anchor="ctr" anchorCtr="0"/>
          <a:lstStyle>
            <a:lvl1pPr algn="ctr">
              <a:defRPr sz="2800">
                <a:solidFill>
                  <a:srgbClr val="00009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549" y="188426"/>
            <a:ext cx="1221971" cy="432262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1196975"/>
            <a:ext cx="9906000" cy="5032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25224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0" y="0"/>
            <a:ext cx="9906000" cy="62373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2000"/>
            <a:ext cx="9906000" cy="578768"/>
          </a:xfrm>
          <a:prstGeom prst="rect">
            <a:avLst/>
          </a:prstGeom>
        </p:spPr>
        <p:txBody>
          <a:bodyPr anchor="ctr" anchorCtr="0"/>
          <a:lstStyle>
            <a:lvl1pPr algn="ctr">
              <a:defRPr sz="2800">
                <a:solidFill>
                  <a:srgbClr val="00009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549" y="188426"/>
            <a:ext cx="1221971" cy="4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472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0" y="0"/>
            <a:ext cx="9906000" cy="62373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549" y="188426"/>
            <a:ext cx="1221971" cy="4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465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124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16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549" y="188426"/>
            <a:ext cx="1221971" cy="432262"/>
          </a:xfrm>
          <a:prstGeom prst="rect">
            <a:avLst/>
          </a:prstGeom>
        </p:spPr>
      </p:pic>
      <p:sp>
        <p:nvSpPr>
          <p:cNvPr id="23" name="Slide Number Placeholder 5"/>
          <p:cNvSpPr txBox="1">
            <a:spLocks/>
          </p:cNvSpPr>
          <p:nvPr/>
        </p:nvSpPr>
        <p:spPr>
          <a:xfrm>
            <a:off x="7571928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7D9A48-53D3-4DEC-8584-B687B021645A}" type="slidenum">
              <a:rPr lang="en-GB" sz="900" noProof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9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0" y="612000"/>
            <a:ext cx="9906000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feld 7"/>
          <p:cNvSpPr txBox="1"/>
          <p:nvPr userDrawn="1"/>
        </p:nvSpPr>
        <p:spPr>
          <a:xfrm>
            <a:off x="142876" y="6500834"/>
            <a:ext cx="26669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6EC9DDA-0877-489B-9360-64DEBCBFC600}" type="datetime1">
              <a:rPr lang="en-GB" sz="900" smtClean="0"/>
              <a:t>08/05/2014</a:t>
            </a:fld>
            <a:endParaRPr lang="en-GB" sz="9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73" r:id="rId3"/>
    <p:sldLayoutId id="2147483774" r:id="rId4"/>
    <p:sldLayoutId id="2147483775" r:id="rId5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90500" indent="-1905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1905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811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549" y="188426"/>
            <a:ext cx="1221971" cy="4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5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2800" dirty="0" err="1" smtClean="0"/>
              <a:t>Microfibril</a:t>
            </a:r>
            <a:r>
              <a:rPr lang="en-GB" sz="2800" dirty="0" smtClean="0"/>
              <a:t> angles of softwood and hardwood pulp fibres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8824" y="4941168"/>
            <a:ext cx="6537176" cy="1800051"/>
          </a:xfrm>
        </p:spPr>
        <p:txBody>
          <a:bodyPr/>
          <a:lstStyle/>
          <a:p>
            <a:r>
              <a:rPr lang="en-GB" dirty="0" smtClean="0"/>
              <a:t>S. Heinemann, E. Retulainen</a:t>
            </a:r>
          </a:p>
          <a:p>
            <a:r>
              <a:rPr lang="en-GB" sz="1800" i="1" dirty="0" smtClean="0"/>
              <a:t>COST FP1105 Workshop, 8.-9.5.2014 Coimbra, Portugal</a:t>
            </a:r>
            <a:endParaRPr lang="en-GB" sz="18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3284984"/>
            <a:ext cx="1916832" cy="1916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31700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MFA measurement by polarised light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Microscopic method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1772816"/>
            <a:ext cx="3785220" cy="435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4488" y="6124486"/>
            <a:ext cx="4953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i="1" dirty="0" smtClean="0"/>
              <a:t>Chun &amp; </a:t>
            </a:r>
            <a:r>
              <a:rPr lang="en-GB" sz="900" i="1" dirty="0" err="1" smtClean="0"/>
              <a:t>Sundström</a:t>
            </a:r>
            <a:r>
              <a:rPr lang="en-GB" sz="900" i="1" dirty="0" smtClean="0"/>
              <a:t> (1997)</a:t>
            </a:r>
            <a:endParaRPr lang="en-GB" sz="9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376936" y="1876762"/>
            <a:ext cx="4857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accent2"/>
                </a:solidFill>
              </a:rPr>
              <a:t>modified according to Chun &amp; </a:t>
            </a:r>
            <a:r>
              <a:rPr lang="en-GB" sz="2000" dirty="0" err="1" smtClean="0">
                <a:solidFill>
                  <a:schemeClr val="accent2"/>
                </a:solidFill>
              </a:rPr>
              <a:t>Sundström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0953" y="2564904"/>
            <a:ext cx="53850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800" dirty="0" smtClean="0"/>
              <a:t>fibre sample between crossed polarisation filters</a:t>
            </a:r>
          </a:p>
          <a:p>
            <a:pPr marL="180975" indent="-180975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800" dirty="0" smtClean="0"/>
              <a:t>10</a:t>
            </a:r>
            <a:r>
              <a:rPr lang="de-DE" sz="1800" dirty="0" smtClean="0"/>
              <a:t>°-</a:t>
            </a:r>
            <a:r>
              <a:rPr lang="en-GB" sz="1800" dirty="0" smtClean="0"/>
              <a:t>stepwise rotating crossed filters</a:t>
            </a:r>
          </a:p>
          <a:p>
            <a:pPr marL="180975" indent="-180975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800" dirty="0" smtClean="0"/>
              <a:t>fibre imaging</a:t>
            </a:r>
          </a:p>
          <a:p>
            <a:pPr marL="180975" indent="-180975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180975" indent="-180975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800" dirty="0" smtClean="0"/>
              <a:t>determining the fibre position (angle versus horizontal)</a:t>
            </a:r>
          </a:p>
          <a:p>
            <a:pPr marL="180975" indent="-180975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800" dirty="0" smtClean="0"/>
              <a:t>selecting region of interest (ROI)</a:t>
            </a:r>
          </a:p>
          <a:p>
            <a:pPr marL="180975" indent="-180975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800" dirty="0" smtClean="0"/>
              <a:t>ascertaining the ROI-light intensity   </a:t>
            </a:r>
            <a:endParaRPr lang="fi-FI" sz="1800" dirty="0" smtClean="0"/>
          </a:p>
          <a:p>
            <a:pPr marL="180975" indent="-180975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180975" indent="-180975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800" dirty="0" smtClean="0"/>
              <a:t>fitting the intensity data as a function of the crossed filter position (sinusoidal function)</a:t>
            </a:r>
          </a:p>
          <a:p>
            <a:pPr marL="180975" indent="-180975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800" dirty="0" smtClean="0"/>
              <a:t>determining MFA from maximum intensity points</a:t>
            </a:r>
            <a:endParaRPr lang="en-GB" sz="1800" dirty="0"/>
          </a:p>
        </p:txBody>
      </p:sp>
      <p:cxnSp>
        <p:nvCxnSpPr>
          <p:cNvPr id="12" name="Straight Connector 11"/>
          <p:cNvCxnSpPr/>
          <p:nvPr/>
        </p:nvCxnSpPr>
        <p:spPr bwMode="auto">
          <a:xfrm flipH="1" flipV="1">
            <a:off x="4057700" y="2764959"/>
            <a:ext cx="463253" cy="3040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3944888" y="3068960"/>
            <a:ext cx="576065" cy="20162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065740" y="6042774"/>
            <a:ext cx="1202573" cy="338554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GB" sz="1600" b="1" i="1" dirty="0" smtClean="0">
                <a:solidFill>
                  <a:schemeClr val="bg1"/>
                </a:solidFill>
              </a:rPr>
              <a:t>white light</a:t>
            </a:r>
            <a:endParaRPr lang="en-GB" sz="1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lipse 15"/>
          <p:cNvSpPr/>
          <p:nvPr/>
        </p:nvSpPr>
        <p:spPr bwMode="auto">
          <a:xfrm rot="5400000">
            <a:off x="4452934" y="1624414"/>
            <a:ext cx="1440000" cy="1440000"/>
          </a:xfrm>
          <a:prstGeom prst="ellipse">
            <a:avLst/>
          </a:prstGeom>
          <a:pattFill prst="ltVert">
            <a:fgClr>
              <a:schemeClr val="tx2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4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Ellipse 17"/>
          <p:cNvSpPr/>
          <p:nvPr/>
        </p:nvSpPr>
        <p:spPr bwMode="auto">
          <a:xfrm rot="5400000">
            <a:off x="6381760" y="1624414"/>
            <a:ext cx="1440000" cy="1440000"/>
          </a:xfrm>
          <a:prstGeom prst="ellipse">
            <a:avLst/>
          </a:prstGeom>
          <a:pattFill prst="ltVert">
            <a:fgClr>
              <a:schemeClr val="tx2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Ellipse 19"/>
          <p:cNvSpPr/>
          <p:nvPr/>
        </p:nvSpPr>
        <p:spPr bwMode="auto">
          <a:xfrm rot="5400000">
            <a:off x="8310586" y="1624414"/>
            <a:ext cx="1440000" cy="1440000"/>
          </a:xfrm>
          <a:prstGeom prst="ellipse">
            <a:avLst/>
          </a:prstGeom>
          <a:pattFill prst="ltVert">
            <a:fgClr>
              <a:schemeClr val="tx2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6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Ellipse 13"/>
          <p:cNvSpPr/>
          <p:nvPr/>
        </p:nvSpPr>
        <p:spPr bwMode="auto">
          <a:xfrm rot="5400000">
            <a:off x="2524108" y="1624414"/>
            <a:ext cx="1440000" cy="1440000"/>
          </a:xfrm>
          <a:prstGeom prst="ellipse">
            <a:avLst/>
          </a:prstGeom>
          <a:pattFill prst="ltVert">
            <a:fgClr>
              <a:schemeClr val="tx2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30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 rot="5400000">
            <a:off x="595282" y="1624414"/>
            <a:ext cx="1440000" cy="1440000"/>
          </a:xfrm>
          <a:prstGeom prst="ellipse">
            <a:avLst/>
          </a:prstGeom>
          <a:pattFill prst="ltVert">
            <a:fgClr>
              <a:schemeClr val="tx2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Microscopic imaging</a:t>
            </a:r>
            <a:endParaRPr lang="en-GB" dirty="0"/>
          </a:p>
        </p:txBody>
      </p:sp>
      <p:sp>
        <p:nvSpPr>
          <p:cNvPr id="6" name="Ellipse 5"/>
          <p:cNvSpPr/>
          <p:nvPr/>
        </p:nvSpPr>
        <p:spPr bwMode="auto">
          <a:xfrm>
            <a:off x="238092" y="1838728"/>
            <a:ext cx="1440000" cy="1440000"/>
          </a:xfrm>
          <a:prstGeom prst="ellipse">
            <a:avLst/>
          </a:prstGeom>
          <a:pattFill prst="ltHorz">
            <a:fgClr>
              <a:schemeClr val="tx2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7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2166918" y="1838728"/>
            <a:ext cx="1440000" cy="1440000"/>
          </a:xfrm>
          <a:prstGeom prst="ellipse">
            <a:avLst/>
          </a:prstGeom>
          <a:pattFill prst="ltHorz">
            <a:fgClr>
              <a:schemeClr val="tx2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8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4095744" y="1838728"/>
            <a:ext cx="1440000" cy="1440000"/>
          </a:xfrm>
          <a:prstGeom prst="ellipse">
            <a:avLst/>
          </a:prstGeom>
          <a:pattFill prst="ltHorz">
            <a:fgClr>
              <a:schemeClr val="tx2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9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6024570" y="1838728"/>
            <a:ext cx="1440000" cy="1440000"/>
          </a:xfrm>
          <a:prstGeom prst="ellipse">
            <a:avLst/>
          </a:prstGeom>
          <a:pattFill prst="ltHorz">
            <a:fgClr>
              <a:schemeClr val="tx2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7953396" y="1838728"/>
            <a:ext cx="1440000" cy="1440000"/>
          </a:xfrm>
          <a:prstGeom prst="ellipse">
            <a:avLst/>
          </a:prstGeom>
          <a:pattFill prst="ltHorz">
            <a:fgClr>
              <a:schemeClr val="tx2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20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219984" y="1260049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/>
              <a:t>Analyser</a:t>
            </a:r>
          </a:p>
          <a:p>
            <a:pPr algn="ctr"/>
            <a:r>
              <a:rPr lang="en-GB" sz="1600" i="1" dirty="0" smtClean="0"/>
              <a:t>30°</a:t>
            </a:r>
            <a:endParaRPr lang="en-GB" sz="1600" i="1" dirty="0"/>
          </a:p>
        </p:txBody>
      </p:sp>
      <p:sp>
        <p:nvSpPr>
          <p:cNvPr id="22" name="Textfeld 21"/>
          <p:cNvSpPr txBox="1"/>
          <p:nvPr/>
        </p:nvSpPr>
        <p:spPr>
          <a:xfrm>
            <a:off x="-15552" y="3068960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120°</a:t>
            </a:r>
          </a:p>
          <a:p>
            <a:r>
              <a:rPr lang="en-GB" sz="1600" i="1" dirty="0" smtClean="0"/>
              <a:t>Polarizer</a:t>
            </a:r>
            <a:endParaRPr lang="en-GB" sz="1600" i="1" dirty="0"/>
          </a:p>
        </p:txBody>
      </p:sp>
      <p:sp>
        <p:nvSpPr>
          <p:cNvPr id="23" name="Textfeld 22"/>
          <p:cNvSpPr txBox="1"/>
          <p:nvPr/>
        </p:nvSpPr>
        <p:spPr>
          <a:xfrm>
            <a:off x="3656856" y="1500174"/>
            <a:ext cx="71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50°</a:t>
            </a:r>
            <a:endParaRPr lang="en-GB" sz="1600" i="1" dirty="0"/>
          </a:p>
        </p:txBody>
      </p:sp>
      <p:sp>
        <p:nvSpPr>
          <p:cNvPr id="24" name="Textfeld 23"/>
          <p:cNvSpPr txBox="1"/>
          <p:nvPr/>
        </p:nvSpPr>
        <p:spPr>
          <a:xfrm>
            <a:off x="5601072" y="1500174"/>
            <a:ext cx="71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70°</a:t>
            </a:r>
            <a:endParaRPr lang="en-GB" sz="1600" i="1" dirty="0"/>
          </a:p>
        </p:txBody>
      </p:sp>
      <p:sp>
        <p:nvSpPr>
          <p:cNvPr id="25" name="Textfeld 24"/>
          <p:cNvSpPr txBox="1"/>
          <p:nvPr/>
        </p:nvSpPr>
        <p:spPr>
          <a:xfrm>
            <a:off x="7473280" y="1500174"/>
            <a:ext cx="71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90°</a:t>
            </a:r>
            <a:endParaRPr lang="en-GB" sz="1600" i="1" dirty="0"/>
          </a:p>
        </p:txBody>
      </p:sp>
      <p:sp>
        <p:nvSpPr>
          <p:cNvPr id="26" name="Textfeld 25"/>
          <p:cNvSpPr txBox="1"/>
          <p:nvPr/>
        </p:nvSpPr>
        <p:spPr>
          <a:xfrm>
            <a:off x="9201472" y="1500174"/>
            <a:ext cx="71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 smtClean="0"/>
              <a:t>110°</a:t>
            </a:r>
            <a:endParaRPr lang="en-GB" sz="1600" i="1" dirty="0"/>
          </a:p>
        </p:txBody>
      </p:sp>
      <p:sp>
        <p:nvSpPr>
          <p:cNvPr id="27" name="Textfeld 26"/>
          <p:cNvSpPr txBox="1"/>
          <p:nvPr/>
        </p:nvSpPr>
        <p:spPr>
          <a:xfrm>
            <a:off x="1881166" y="3071810"/>
            <a:ext cx="71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140°</a:t>
            </a:r>
            <a:endParaRPr lang="en-GB" sz="1600" i="1" dirty="0"/>
          </a:p>
        </p:txBody>
      </p:sp>
      <p:sp>
        <p:nvSpPr>
          <p:cNvPr id="28" name="Textfeld 27"/>
          <p:cNvSpPr txBox="1"/>
          <p:nvPr/>
        </p:nvSpPr>
        <p:spPr>
          <a:xfrm>
            <a:off x="3800872" y="3071810"/>
            <a:ext cx="71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160°</a:t>
            </a:r>
            <a:endParaRPr lang="en-GB" sz="1600" i="1" dirty="0"/>
          </a:p>
        </p:txBody>
      </p:sp>
      <p:sp>
        <p:nvSpPr>
          <p:cNvPr id="29" name="Textfeld 28"/>
          <p:cNvSpPr txBox="1"/>
          <p:nvPr/>
        </p:nvSpPr>
        <p:spPr>
          <a:xfrm>
            <a:off x="5738818" y="3071810"/>
            <a:ext cx="71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180°</a:t>
            </a:r>
            <a:endParaRPr lang="en-GB" sz="1600" i="1" dirty="0"/>
          </a:p>
        </p:txBody>
      </p:sp>
      <p:sp>
        <p:nvSpPr>
          <p:cNvPr id="30" name="Textfeld 29"/>
          <p:cNvSpPr txBox="1"/>
          <p:nvPr/>
        </p:nvSpPr>
        <p:spPr>
          <a:xfrm>
            <a:off x="7550988" y="3071810"/>
            <a:ext cx="71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 smtClean="0"/>
              <a:t>200°</a:t>
            </a:r>
            <a:endParaRPr lang="en-GB" sz="1600" i="1" dirty="0"/>
          </a:p>
        </p:txBody>
      </p:sp>
      <p:sp>
        <p:nvSpPr>
          <p:cNvPr id="31" name="Textfeld 21"/>
          <p:cNvSpPr txBox="1"/>
          <p:nvPr/>
        </p:nvSpPr>
        <p:spPr>
          <a:xfrm>
            <a:off x="128464" y="5373216"/>
            <a:ext cx="9708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chemeClr val="accent2"/>
                </a:solidFill>
              </a:rPr>
              <a:t>Example</a:t>
            </a:r>
          </a:p>
          <a:p>
            <a:r>
              <a:rPr lang="en-GB" sz="1400" i="1" dirty="0" smtClean="0"/>
              <a:t>softwood earlywood fibres – pine (middle), spruce (right)</a:t>
            </a:r>
            <a:endParaRPr lang="en-GB" sz="1400" i="1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16" y="3789040"/>
            <a:ext cx="1800000" cy="1440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80" y="3804048"/>
            <a:ext cx="1800000" cy="1440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96" y="3796248"/>
            <a:ext cx="1800000" cy="1440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112" y="3804048"/>
            <a:ext cx="1800000" cy="1440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28" y="3804048"/>
            <a:ext cx="1800000" cy="1440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422995"/>
              </p:ext>
            </p:extLst>
          </p:nvPr>
        </p:nvGraphicFramePr>
        <p:xfrm>
          <a:off x="3595216" y="4653136"/>
          <a:ext cx="3806056" cy="11125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45816"/>
                <a:gridCol w="936104"/>
                <a:gridCol w="1224136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Pine (1)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Spruce (2)</a:t>
                      </a:r>
                      <a:endParaRPr lang="en-GB" sz="16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ROI size, µm²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/>
                        <a:t>87.3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/>
                        <a:t>23.0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MFA, </a:t>
                      </a:r>
                      <a:r>
                        <a:rPr lang="de-DE" dirty="0" smtClean="0"/>
                        <a:t>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29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42 / 39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" r="2228" b="16801"/>
          <a:stretch/>
        </p:blipFill>
        <p:spPr bwMode="auto">
          <a:xfrm>
            <a:off x="6822218" y="2693216"/>
            <a:ext cx="3013545" cy="199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analysis – ROI light intensity</a:t>
            </a:r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6764739" y="2060848"/>
            <a:ext cx="3166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ZEN software (</a:t>
            </a:r>
            <a:r>
              <a:rPr lang="en-GB" dirty="0" err="1" smtClean="0"/>
              <a:t>Zeiss</a:t>
            </a:r>
            <a:r>
              <a:rPr lang="en-GB" dirty="0" smtClean="0"/>
              <a:t>)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Textfeld 7"/>
          <p:cNvSpPr txBox="1"/>
          <p:nvPr/>
        </p:nvSpPr>
        <p:spPr>
          <a:xfrm>
            <a:off x="488504" y="1412776"/>
            <a:ext cx="6845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software earlywood fibres (pine 1 and spruce 2)</a:t>
            </a:r>
            <a:endParaRPr lang="en-GB" dirty="0"/>
          </a:p>
        </p:txBody>
      </p:sp>
      <p:pic>
        <p:nvPicPr>
          <p:cNvPr id="10" name="Grafik 9" descr="sw_051angles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b="2952"/>
          <a:stretch/>
        </p:blipFill>
        <p:spPr>
          <a:xfrm>
            <a:off x="452405" y="2123431"/>
            <a:ext cx="3060000" cy="237572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88504" y="4571431"/>
            <a:ext cx="295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/>
              <a:t>fibre position (angle versus horizontal)</a:t>
            </a:r>
            <a:endParaRPr lang="en-GB" sz="20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3693200" y="2113485"/>
            <a:ext cx="3060000" cy="23856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2" t="2546" r="-1"/>
          <a:stretch/>
        </p:blipFill>
        <p:spPr>
          <a:xfrm>
            <a:off x="4695403" y="2113485"/>
            <a:ext cx="2039466" cy="238566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 bwMode="auto">
          <a:xfrm>
            <a:off x="4854547" y="2402255"/>
            <a:ext cx="36000" cy="36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983435" y="3275295"/>
            <a:ext cx="36000" cy="36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335363" y="2915247"/>
            <a:ext cx="54000" cy="54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7452000" y="3097558"/>
            <a:ext cx="0" cy="117983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9225782" y="2492896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 smtClean="0">
                <a:solidFill>
                  <a:schemeClr val="accent2"/>
                </a:solidFill>
              </a:rPr>
              <a:t>pine</a:t>
            </a:r>
            <a:endParaRPr lang="en-GB" sz="1400" b="1" i="1" dirty="0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91566" y="4293360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solidFill>
                  <a:schemeClr val="accent6"/>
                </a:solidFill>
              </a:rPr>
              <a:t>29</a:t>
            </a:r>
            <a:endParaRPr lang="en-GB" sz="1000" b="1" dirty="0">
              <a:solidFill>
                <a:schemeClr val="accent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28664" y="3347700"/>
            <a:ext cx="59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 dirty="0" smtClean="0">
                <a:solidFill>
                  <a:schemeClr val="tx2"/>
                </a:solidFill>
              </a:rPr>
              <a:t>2</a:t>
            </a:r>
            <a:endParaRPr lang="en-GB" sz="1800" b="1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4568" y="2276872"/>
            <a:ext cx="59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 dirty="0" smtClean="0">
                <a:solidFill>
                  <a:schemeClr val="tx2"/>
                </a:solidFill>
              </a:rPr>
              <a:t>1</a:t>
            </a:r>
            <a:endParaRPr lang="en-GB" sz="18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7017" y="3275295"/>
            <a:ext cx="1584000" cy="338554"/>
          </a:xfrm>
          <a:prstGeom prst="rect">
            <a:avLst/>
          </a:prstGeom>
          <a:solidFill>
            <a:srgbClr val="04071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Ins="0" rtlCol="0">
            <a:spAutoFit/>
          </a:bodyPr>
          <a:lstStyle/>
          <a:p>
            <a:r>
              <a:rPr lang="en-GB" sz="8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Area 134.000 pixel</a:t>
            </a:r>
            <a:r>
              <a:rPr lang="en-GB" sz="800" b="1" baseline="30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2</a:t>
            </a:r>
          </a:p>
          <a:p>
            <a:r>
              <a:rPr lang="en-GB" sz="8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Intensity Mean Value 150.448</a:t>
            </a:r>
            <a:endParaRPr lang="en-GB" sz="800" b="1" dirty="0">
              <a:solidFill>
                <a:srgbClr val="FF00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04528" y="3613849"/>
            <a:ext cx="5760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1352600" y="3645024"/>
            <a:ext cx="32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1044000" y="2891845"/>
            <a:ext cx="234000" cy="72200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1620000" y="2852936"/>
            <a:ext cx="54000" cy="7920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197796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  <p:bldP spid="14" grpId="0" animBg="1"/>
      <p:bldP spid="24" grpId="0"/>
      <p:bldP spid="25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5" y="1844824"/>
            <a:ext cx="6728242" cy="404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MFA results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MFA range of </a:t>
            </a:r>
            <a:r>
              <a:rPr lang="en-GB" dirty="0" smtClean="0"/>
              <a:t>softwood and hardwood </a:t>
            </a:r>
            <a:r>
              <a:rPr lang="en-GB" dirty="0"/>
              <a:t>pulps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937713"/>
              </p:ext>
            </p:extLst>
          </p:nvPr>
        </p:nvGraphicFramePr>
        <p:xfrm>
          <a:off x="5169024" y="2022728"/>
          <a:ext cx="4536504" cy="14630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728192"/>
                <a:gridCol w="1368152"/>
                <a:gridCol w="1440160"/>
              </a:tblGrid>
              <a:tr h="35277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2"/>
                          </a:solidFill>
                        </a:rPr>
                        <a:t>Softwood</a:t>
                      </a:r>
                      <a:endParaRPr lang="en-GB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6600"/>
                          </a:solidFill>
                        </a:rPr>
                        <a:t>Eucalyptus</a:t>
                      </a:r>
                      <a:endParaRPr lang="en-GB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GB" dirty="0" smtClean="0"/>
                        <a:t>unrefined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 – 45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 – 44</a:t>
                      </a:r>
                      <a:endParaRPr lang="en-GB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FF6600"/>
                          </a:solidFill>
                        </a:rPr>
                        <a:t>100</a:t>
                      </a:r>
                      <a:r>
                        <a:rPr lang="en-GB" dirty="0" smtClean="0"/>
                        <a:t> / </a:t>
                      </a:r>
                      <a:r>
                        <a:rPr lang="en-GB" b="1" dirty="0" smtClean="0">
                          <a:solidFill>
                            <a:schemeClr val="accent2"/>
                          </a:solidFill>
                        </a:rPr>
                        <a:t>50</a:t>
                      </a:r>
                      <a:r>
                        <a:rPr lang="en-GB" dirty="0" smtClean="0"/>
                        <a:t> kWh/t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 – 42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 – 33</a:t>
                      </a:r>
                      <a:endParaRPr lang="en-GB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GB" dirty="0" smtClean="0"/>
                        <a:t>200 kWh/t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 – 43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 – 43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72480" y="5879013"/>
            <a:ext cx="6841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800" i="1" dirty="0" smtClean="0"/>
              <a:t>Tendency corresponding to observations by </a:t>
            </a:r>
            <a:r>
              <a:rPr lang="en-GB" sz="1800" i="1" dirty="0" err="1" smtClean="0"/>
              <a:t>Vainio</a:t>
            </a:r>
            <a:r>
              <a:rPr lang="en-GB" sz="1800" i="1" dirty="0" smtClean="0"/>
              <a:t> </a:t>
            </a:r>
            <a:r>
              <a:rPr lang="en-GB" sz="1800" i="1" dirty="0"/>
              <a:t>et al </a:t>
            </a:r>
            <a:r>
              <a:rPr lang="en-GB" sz="1800" i="1" dirty="0" smtClean="0"/>
              <a:t>(2007)</a:t>
            </a:r>
          </a:p>
          <a:p>
            <a:pPr marL="185738" indent="-185738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1800" i="1" dirty="0" smtClean="0"/>
              <a:t>Many fibres to be measured for statistical confidence</a:t>
            </a:r>
            <a:endParaRPr lang="en-GB" sz="18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512" y="3645024"/>
            <a:ext cx="2448000" cy="263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356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0"/>
          <a:stretch/>
        </p:blipFill>
        <p:spPr bwMode="auto">
          <a:xfrm>
            <a:off x="488504" y="1772816"/>
            <a:ext cx="4248472" cy="261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MFA results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Light intensity versus MFA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944888" y="2204864"/>
            <a:ext cx="93610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4304928" y="3645024"/>
            <a:ext cx="57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44488" y="5293657"/>
            <a:ext cx="9487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in light microscopy, determined MFA is average from all wall layers and structures </a:t>
            </a:r>
          </a:p>
          <a:p>
            <a:pPr marL="182563" indent="-182563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>
                <a:tab pos="1706563" algn="l"/>
              </a:tabLst>
            </a:pPr>
            <a:r>
              <a:rPr lang="en-GB" sz="2000" dirty="0" smtClean="0"/>
              <a:t>latewood	– oriented S2-layer dominates = clearer result, low angles </a:t>
            </a:r>
          </a:p>
          <a:p>
            <a:pPr marL="182563" indent="-182563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>
                <a:tab pos="1706563" algn="l"/>
              </a:tabLst>
            </a:pPr>
            <a:r>
              <a:rPr lang="en-GB" sz="2000" dirty="0" smtClean="0"/>
              <a:t>earlywood	– S1 and S3 affect result = higher average angles</a:t>
            </a:r>
            <a:endParaRPr lang="en-GB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048" y="1628800"/>
            <a:ext cx="3744416" cy="349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122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009EE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34" y="31129"/>
            <a:ext cx="9907587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1029" y="980728"/>
            <a:ext cx="30908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284984"/>
            <a:ext cx="9705975" cy="1008062"/>
          </a:xfrm>
          <a:prstGeom prst="rect">
            <a:avLst/>
          </a:prstGeom>
        </p:spPr>
        <p:txBody>
          <a:bodyPr/>
          <a:lstStyle/>
          <a:p>
            <a:r>
              <a:rPr lang="en-GB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FOR </a:t>
            </a: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8624" y="4941168"/>
            <a:ext cx="6696744" cy="707886"/>
          </a:xfrm>
          <a:prstGeom prst="rect">
            <a:avLst/>
          </a:prstGeom>
          <a:noFill/>
          <a:effectLst>
            <a:outerShdw dist="635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tx2"/>
                </a:solidFill>
              </a:rPr>
              <a:t>Thank you!</a:t>
            </a:r>
            <a:endParaRPr lang="en-GB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6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VTT">
      <a:dk1>
        <a:srgbClr val="000000"/>
      </a:dk1>
      <a:lt1>
        <a:srgbClr val="FFFFFF"/>
      </a:lt1>
      <a:dk2>
        <a:srgbClr val="0B1662"/>
      </a:dk2>
      <a:lt2>
        <a:srgbClr val="8DDDFF"/>
      </a:lt2>
      <a:accent1>
        <a:srgbClr val="00B0F0"/>
      </a:accent1>
      <a:accent2>
        <a:srgbClr val="0066FF"/>
      </a:accent2>
      <a:accent3>
        <a:srgbClr val="CCFF99"/>
      </a:accent3>
      <a:accent4>
        <a:srgbClr val="92D050"/>
      </a:accent4>
      <a:accent5>
        <a:srgbClr val="59BB64"/>
      </a:accent5>
      <a:accent6>
        <a:srgbClr val="00B050"/>
      </a:accent6>
      <a:hlink>
        <a:srgbClr val="000099"/>
      </a:hlink>
      <a:folHlink>
        <a:srgbClr val="004A78"/>
      </a:folHlink>
    </a:clrScheme>
    <a:fontScheme name="VTT_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TT_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T_sli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8">
        <a:dk1>
          <a:srgbClr val="000000"/>
        </a:dk1>
        <a:lt1>
          <a:srgbClr val="FFFFFF"/>
        </a:lt1>
        <a:dk2>
          <a:srgbClr val="0F1E83"/>
        </a:dk2>
        <a:lt2>
          <a:srgbClr val="808080"/>
        </a:lt2>
        <a:accent1>
          <a:srgbClr val="CCECFF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5C5CE7"/>
        </a:accent6>
        <a:hlink>
          <a:srgbClr val="000099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9">
        <a:dk1>
          <a:srgbClr val="000000"/>
        </a:dk1>
        <a:lt1>
          <a:srgbClr val="FFFFFF"/>
        </a:lt1>
        <a:dk2>
          <a:srgbClr val="0F1E83"/>
        </a:dk2>
        <a:lt2>
          <a:srgbClr val="B2B2B2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0000FF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c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138B1BE7FB074492AF0C6B271046C2" ma:contentTypeVersion="1" ma:contentTypeDescription="Create a new document." ma:contentTypeScope="" ma:versionID="ca26226fccd0de549b4b9ceaa2d18ef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e4498ff9b45e04ac682a350253fe18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705F8DD-1AFF-47FE-BEB0-BA698CD7EBAB}"/>
</file>

<file path=customXml/itemProps2.xml><?xml version="1.0" encoding="utf-8"?>
<ds:datastoreItem xmlns:ds="http://schemas.openxmlformats.org/officeDocument/2006/customXml" ds:itemID="{C1AECDA6-65AE-4A96-9F5A-81D204666359}"/>
</file>

<file path=customXml/itemProps3.xml><?xml version="1.0" encoding="utf-8"?>
<ds:datastoreItem xmlns:ds="http://schemas.openxmlformats.org/officeDocument/2006/customXml" ds:itemID="{BF28F9CC-11C5-4E6D-848F-1FD7DF4D7B89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5451</TotalTime>
  <Words>291</Words>
  <Application>Microsoft Office PowerPoint</Application>
  <PresentationFormat>A4 Paper (210x297 mm)</PresentationFormat>
  <Paragraphs>76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Default Theme</vt:lpstr>
      <vt:lpstr>Blanco</vt:lpstr>
      <vt:lpstr>Microfibril angles of softwood and hardwood pulp fibres</vt:lpstr>
      <vt:lpstr>MFA measurement by polarised light</vt:lpstr>
      <vt:lpstr>Microscopic imaging</vt:lpstr>
      <vt:lpstr>Image analysis – ROI light intensity</vt:lpstr>
      <vt:lpstr>MFA results</vt:lpstr>
      <vt:lpstr>MFA results</vt:lpstr>
      <vt:lpstr>TECHNOLOGY FOR BUSINESS</vt:lpstr>
    </vt:vector>
  </TitlesOfParts>
  <Company>VTT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Heinemann Sabine</dc:creator>
  <cp:lastModifiedBy>Heinemann Sabine</cp:lastModifiedBy>
  <cp:revision>55</cp:revision>
  <cp:lastPrinted>2014-03-18T12:46:52Z</cp:lastPrinted>
  <dcterms:created xsi:type="dcterms:W3CDTF">2014-03-10T07:32:35Z</dcterms:created>
  <dcterms:modified xsi:type="dcterms:W3CDTF">2014-05-08T08:25:31Z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1403899174</vt:i4>
  </property>
  <property fmtid="{D5CDD505-2E9C-101B-9397-08002B2CF9AE}" pid="3" name="_NewReviewCycle">
    <vt:lpwstr/>
  </property>
  <property fmtid="{D5CDD505-2E9C-101B-9397-08002B2CF9AE}" pid="4" name="_EmailSubject">
    <vt:lpwstr>Exceptional travel cost application</vt:lpwstr>
  </property>
  <property fmtid="{D5CDD505-2E9C-101B-9397-08002B2CF9AE}" pid="5" name="_AuthorEmail">
    <vt:lpwstr>Sabine.Heinemann@vtt.fi</vt:lpwstr>
  </property>
  <property fmtid="{D5CDD505-2E9C-101B-9397-08002B2CF9AE}" pid="6" name="_AuthorEmailDisplayName">
    <vt:lpwstr>Heinemann Sabine</vt:lpwstr>
  </property>
  <property fmtid="{D5CDD505-2E9C-101B-9397-08002B2CF9AE}" pid="7" name="ContentTypeId">
    <vt:lpwstr>0x01010029138B1BE7FB074492AF0C6B271046C2</vt:lpwstr>
  </property>
  <property fmtid="{D5CDD505-2E9C-101B-9397-08002B2CF9AE}" pid="8" name="TemplateUrl">
    <vt:lpwstr/>
  </property>
  <property fmtid="{D5CDD505-2E9C-101B-9397-08002B2CF9AE}" pid="9" name="Order">
    <vt:r8>6800</vt:r8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_SourceUrl">
    <vt:lpwstr/>
  </property>
  <property fmtid="{D5CDD505-2E9C-101B-9397-08002B2CF9AE}" pid="13" name="_SharedFileIndex">
    <vt:lpwstr/>
  </property>
</Properties>
</file>