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345" r:id="rId2"/>
    <p:sldId id="395" r:id="rId3"/>
    <p:sldId id="391" r:id="rId4"/>
    <p:sldId id="354" r:id="rId5"/>
    <p:sldId id="357" r:id="rId6"/>
    <p:sldId id="350" r:id="rId7"/>
    <p:sldId id="392" r:id="rId8"/>
    <p:sldId id="393" r:id="rId9"/>
    <p:sldId id="396" r:id="rId10"/>
    <p:sldId id="397" r:id="rId11"/>
  </p:sldIdLst>
  <p:sldSz cx="9906000" cy="6858000" type="A4"/>
  <p:notesSz cx="6797675" cy="9926638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deprins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99"/>
    <a:srgbClr val="0000FF"/>
    <a:srgbClr val="FF6699"/>
    <a:srgbClr val="969696"/>
    <a:srgbClr val="9999FF"/>
    <a:srgbClr val="FF0000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8" autoAdjust="0"/>
    <p:restoredTop sz="94595" autoAdjust="0"/>
  </p:normalViewPr>
  <p:slideViewPr>
    <p:cSldViewPr>
      <p:cViewPr>
        <p:scale>
          <a:sx n="75" d="100"/>
          <a:sy n="75" d="100"/>
        </p:scale>
        <p:origin x="-112" y="-22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7" Type="http://schemas.openxmlformats.org/officeDocument/2006/relationships/slide" Target="slides/slide6.xml"/><Relationship Id="rId16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tableStyles" Target="tableStyles.xml"/><Relationship Id="rId10" Type="http://schemas.openxmlformats.org/officeDocument/2006/relationships/slide" Target="slides/slide9.xml"/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>
            <a:lvl1pPr algn="l"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b" anchorCtr="0" compatLnSpc="1">
            <a:prstTxWarp prst="textNoShape">
              <a:avLst/>
            </a:prstTxWarp>
          </a:bodyPr>
          <a:lstStyle>
            <a:lvl1pPr algn="l"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b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687C2F94-0208-4FD7-9C83-CBE0E604D0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50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>
            <a:lvl1pPr algn="l"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b" anchorCtr="0" compatLnSpc="1">
            <a:prstTxWarp prst="textNoShape">
              <a:avLst/>
            </a:prstTxWarp>
          </a:bodyPr>
          <a:lstStyle>
            <a:lvl1pPr algn="l"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b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BB93ACB1-5CCF-45D7-B2BF-6CCE6F86CD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2080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57950"/>
            <a:ext cx="9906000" cy="400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43498" y="2350740"/>
            <a:ext cx="6215801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smtClean="0"/>
              <a:t>Title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presentation</a:t>
            </a:r>
            <a:r>
              <a:rPr lang="de-AT" dirty="0" smtClean="0"/>
              <a:t> 2nd </a:t>
            </a:r>
            <a:r>
              <a:rPr lang="de-AT" dirty="0" err="1" smtClean="0"/>
              <a:t>line</a:t>
            </a:r>
            <a:r>
              <a:rPr lang="de-AT" dirty="0" smtClean="0"/>
              <a:t> </a:t>
            </a: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needed</a:t>
            </a:r>
            <a:endParaRPr lang="de-AT" dirty="0" smtClean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43498" y="3909768"/>
            <a:ext cx="6215801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err="1" smtClean="0"/>
              <a:t>Subtitle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presentation</a:t>
            </a:r>
            <a:r>
              <a:rPr lang="de-AT" dirty="0" smtClean="0"/>
              <a:t>                    2nd </a:t>
            </a:r>
            <a:r>
              <a:rPr lang="de-AT" dirty="0" err="1" smtClean="0"/>
              <a:t>line</a:t>
            </a:r>
            <a:r>
              <a:rPr lang="de-AT" dirty="0" smtClean="0"/>
              <a:t> </a:t>
            </a: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needed</a:t>
            </a:r>
            <a:endParaRPr lang="de-AT" dirty="0" smtClean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98" y="5319929"/>
            <a:ext cx="6215801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err="1" smtClean="0"/>
              <a:t>Dr</a:t>
            </a:r>
            <a:r>
              <a:rPr lang="de-AT" dirty="0" smtClean="0"/>
              <a:t> John Smith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43498" y="5771934"/>
            <a:ext cx="6215801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smtClean="0"/>
              <a:t>Eventname, Location, 18 March 2011</a:t>
            </a:r>
          </a:p>
        </p:txBody>
      </p:sp>
    </p:spTree>
    <p:extLst>
      <p:ext uri="{BB962C8B-B14F-4D97-AF65-F5344CB8AC3E}">
        <p14:creationId xmlns:p14="http://schemas.microsoft.com/office/powerpoint/2010/main" val="154679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titl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61461" y="945931"/>
            <a:ext cx="5147258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3761461" y="1676749"/>
            <a:ext cx="5147258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399490" y="1137700"/>
            <a:ext cx="2065011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0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8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256749" y="1676749"/>
            <a:ext cx="3563485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90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893" y="1795520"/>
            <a:ext cx="3425825" cy="2991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7635" y="1813491"/>
            <a:ext cx="41275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74195" y="4275406"/>
            <a:ext cx="412750" cy="952500"/>
          </a:xfrm>
          <a:prstGeom prst="rect">
            <a:avLst/>
          </a:prstGeom>
        </p:spPr>
      </p:pic>
      <p:sp>
        <p:nvSpPr>
          <p:cNvPr id="6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5891672" y="2223516"/>
            <a:ext cx="2616836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095508" y="1795463"/>
            <a:ext cx="4220640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Copy the beside box from the slide master to </a:t>
            </a:r>
            <a:r>
              <a:rPr lang="en-US" smtClean="0"/>
              <a:t>your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0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vertical +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3761461" y="1676752"/>
            <a:ext cx="5147258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389594" y="1813790"/>
            <a:ext cx="2074909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3761461" y="3700243"/>
            <a:ext cx="5147258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389594" y="3837281"/>
            <a:ext cx="2074909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35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20802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21" y="3710090"/>
            <a:ext cx="2543933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COST Office</a:t>
            </a:r>
          </a:p>
          <a:p>
            <a:pPr lvl="0"/>
            <a:r>
              <a:rPr lang="en-US" dirty="0" smtClean="0"/>
              <a:t>Avenue Louise 149</a:t>
            </a:r>
          </a:p>
          <a:p>
            <a:pPr lvl="0"/>
            <a:r>
              <a:rPr lang="en-US" dirty="0" smtClean="0"/>
              <a:t>1050 Brussels, Belgium</a:t>
            </a:r>
          </a:p>
          <a:p>
            <a:pPr lvl="0"/>
            <a:r>
              <a:rPr lang="en-US" dirty="0" smtClean="0"/>
              <a:t>T: +32 (0)2 533 3800</a:t>
            </a:r>
          </a:p>
          <a:p>
            <a:pPr lvl="0"/>
            <a:r>
              <a:rPr lang="en-US" dirty="0" smtClean="0"/>
              <a:t>F: +32 (0)2 533 3890</a:t>
            </a:r>
          </a:p>
          <a:p>
            <a:pPr lvl="0"/>
            <a:r>
              <a:rPr lang="en-US" dirty="0" err="1" smtClean="0"/>
              <a:t>office@cost.eu</a:t>
            </a:r>
            <a:endParaRPr lang="de-AT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9989" y="3061290"/>
            <a:ext cx="49529" cy="268218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77140" y="3261250"/>
            <a:ext cx="4682817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err="1" smtClean="0"/>
              <a:t>Thank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21" y="5495823"/>
            <a:ext cx="2543933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www.cost.eu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60354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363788" y="6597650"/>
            <a:ext cx="47498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BE1A84-213E-40FC-A1FD-9543B88C58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2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256746" y="1676748"/>
            <a:ext cx="7651970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Font typeface="Arial"/>
              <a:buChar char="•"/>
              <a:defRPr sz="3400">
                <a:solidFill>
                  <a:schemeClr val="accent2"/>
                </a:solidFill>
              </a:defRPr>
            </a:lvl2pPr>
            <a:lvl3pPr marL="11430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4pPr>
            <a:lvl5pPr marL="20574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4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811097" y="154154"/>
            <a:ext cx="7303799" cy="67769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820341" y="831850"/>
            <a:ext cx="8294555" cy="551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07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-ma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75255461"/>
              </p:ext>
            </p:extLst>
          </p:nvPr>
        </p:nvGraphicFramePr>
        <p:xfrm>
          <a:off x="1389593" y="1676749"/>
          <a:ext cx="7519124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8426"/>
                <a:gridCol w="2110698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389593" y="344491"/>
            <a:ext cx="7518929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Copy this table from the slide master to your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0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1256747" y="4266693"/>
            <a:ext cx="7651970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34pt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5355130" y="1676749"/>
            <a:ext cx="3553587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389592" y="1813792"/>
            <a:ext cx="3420742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6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caption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4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5355130" y="1676749"/>
            <a:ext cx="3553587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389592" y="1813792"/>
            <a:ext cx="3420742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1389592" y="4280626"/>
            <a:ext cx="7519125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5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375413" y="1809449"/>
            <a:ext cx="7533305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Text 24pt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75413" y="3165638"/>
            <a:ext cx="7533305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Text 24pt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375413" y="4497169"/>
            <a:ext cx="7533305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Text 24pt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8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5355130" y="1676749"/>
            <a:ext cx="3553587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256749" y="1676749"/>
            <a:ext cx="3563485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1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horizontal,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1261699" y="4266696"/>
            <a:ext cx="3553587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389592" y="1813792"/>
            <a:ext cx="3420742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5487975" y="1813792"/>
            <a:ext cx="3420742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55130" y="4266696"/>
            <a:ext cx="3553587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6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14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51" name="Text Box 7"/>
          <p:cNvSpPr txBox="1">
            <a:spLocks noChangeArrowheads="1"/>
          </p:cNvSpPr>
          <p:nvPr/>
        </p:nvSpPr>
        <p:spPr bwMode="auto">
          <a:xfrm>
            <a:off x="344488" y="1536700"/>
            <a:ext cx="91455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95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en-US" sz="2400" b="0" dirty="0">
              <a:solidFill>
                <a:srgbClr val="1F5C9F"/>
              </a:solidFill>
              <a:effectLst/>
              <a:cs typeface="Times New Roman" pitchFamily="18" charset="0"/>
            </a:endParaRPr>
          </a:p>
          <a:p>
            <a:pPr algn="r"/>
            <a:endParaRPr lang="en-US" sz="2400" b="0" dirty="0">
              <a:solidFill>
                <a:srgbClr val="1F5C9F"/>
              </a:solidFill>
              <a:effectLst/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40832" y="1916832"/>
            <a:ext cx="6215801" cy="338437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400" dirty="0"/>
              <a:t>Understanding wood cell wall structure, biopolymer interaction and composition for current products and new materials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FP1105: </a:t>
            </a:r>
            <a:r>
              <a:rPr lang="en-GB" sz="2000" dirty="0" err="1" smtClean="0"/>
              <a:t>WoodCellNet</a:t>
            </a:r>
            <a:endParaRPr lang="en-GB" sz="2000" dirty="0"/>
          </a:p>
          <a:p>
            <a:pPr>
              <a:spcBef>
                <a:spcPts val="600"/>
              </a:spcBef>
            </a:pPr>
            <a:r>
              <a:rPr lang="en-GB" sz="2000" dirty="0"/>
              <a:t>Start date: 01/07/2012</a:t>
            </a:r>
          </a:p>
          <a:p>
            <a:r>
              <a:rPr lang="en-GB" sz="2000" dirty="0"/>
              <a:t>End date: </a:t>
            </a:r>
            <a:r>
              <a:rPr lang="en-US" sz="2000" dirty="0"/>
              <a:t>23 May </a:t>
            </a:r>
            <a:r>
              <a:rPr lang="en-US" sz="2000" dirty="0" smtClean="0"/>
              <a:t>2016</a:t>
            </a:r>
          </a:p>
          <a:p>
            <a:endParaRPr lang="en-US" sz="2000" dirty="0"/>
          </a:p>
          <a:p>
            <a:pPr>
              <a:spcBef>
                <a:spcPts val="600"/>
              </a:spcBef>
            </a:pPr>
            <a:r>
              <a:rPr lang="en-GB" sz="2000" dirty="0" smtClean="0"/>
              <a:t>Year</a:t>
            </a:r>
            <a:r>
              <a:rPr lang="en-GB" sz="2000" dirty="0"/>
              <a:t>: </a:t>
            </a:r>
            <a:r>
              <a:rPr lang="en-GB" sz="2000" dirty="0" smtClean="0"/>
              <a:t>2 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Workshop No 4</a:t>
            </a:r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40832" y="5489848"/>
            <a:ext cx="6215801" cy="1368152"/>
          </a:xfrm>
        </p:spPr>
        <p:txBody>
          <a:bodyPr/>
          <a:lstStyle/>
          <a:p>
            <a:r>
              <a:rPr lang="en-GB" sz="1800" dirty="0" smtClean="0"/>
              <a:t>Philip </a:t>
            </a:r>
            <a:r>
              <a:rPr lang="en-GB" sz="1800" dirty="0"/>
              <a:t>Turner</a:t>
            </a:r>
          </a:p>
          <a:p>
            <a:r>
              <a:rPr lang="en-GB" sz="1800" b="0" dirty="0"/>
              <a:t>Chair of the Action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Thank you to the workshop </a:t>
            </a:r>
            <a:r>
              <a:rPr lang="en-US" sz="4000" dirty="0" err="1" smtClean="0"/>
              <a:t>organisers</a:t>
            </a:r>
            <a:r>
              <a:rPr lang="en-US" sz="4000" dirty="0" smtClean="0"/>
              <a:t> in Coimbra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396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40632" y="404664"/>
            <a:ext cx="7651970" cy="849586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80592" y="1268760"/>
            <a:ext cx="7651970" cy="4438429"/>
          </a:xfrm>
        </p:spPr>
        <p:txBody>
          <a:bodyPr/>
          <a:lstStyle/>
          <a:p>
            <a:r>
              <a:rPr lang="en-US" sz="3600" dirty="0" smtClean="0"/>
              <a:t>To meet new people</a:t>
            </a:r>
          </a:p>
          <a:p>
            <a:r>
              <a:rPr lang="en-US" sz="3600" dirty="0" smtClean="0"/>
              <a:t>Participate in discussions</a:t>
            </a:r>
          </a:p>
          <a:p>
            <a:r>
              <a:rPr lang="en-US" sz="3600" dirty="0" smtClean="0"/>
              <a:t>Get out of your comfort zone and explore ideas across disciplines</a:t>
            </a:r>
          </a:p>
          <a:p>
            <a:r>
              <a:rPr lang="en-US" sz="3600" dirty="0" smtClean="0"/>
              <a:t>Learn something new</a:t>
            </a:r>
          </a:p>
          <a:p>
            <a:r>
              <a:rPr lang="en-US" sz="3600" dirty="0" smtClean="0"/>
              <a:t>Contribute your ideas and suggestions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5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FP1105 Action overview</a:t>
            </a:r>
            <a:endParaRPr lang="en-US" dirty="0"/>
          </a:p>
        </p:txBody>
      </p:sp>
      <p:pic>
        <p:nvPicPr>
          <p:cNvPr id="4" name="Content Placeholder 3" descr="FP1105 COST Action overview.pdf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6" b="-9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838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72E4E92-E150-4E65-B41B-3A48215670B1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280592" y="1676748"/>
            <a:ext cx="7628124" cy="4416548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sz="2400" b="1" dirty="0" smtClean="0"/>
              <a:t>Objectives supported through:</a:t>
            </a:r>
            <a:endParaRPr lang="en-US" sz="2400" b="1" dirty="0"/>
          </a:p>
          <a:p>
            <a:r>
              <a:rPr lang="en-US" sz="2400" dirty="0" smtClean="0"/>
              <a:t>Multidisciplinary workshops </a:t>
            </a:r>
          </a:p>
          <a:p>
            <a:r>
              <a:rPr lang="en-US" sz="2400" dirty="0" smtClean="0"/>
              <a:t>Coordinating, synergistic, collaborative research proposals</a:t>
            </a:r>
          </a:p>
          <a:p>
            <a:r>
              <a:rPr lang="en-US" sz="2400" dirty="0" smtClean="0"/>
              <a:t>STSM’s</a:t>
            </a:r>
          </a:p>
          <a:p>
            <a:r>
              <a:rPr lang="en-US" sz="2400" dirty="0" smtClean="0"/>
              <a:t>Training schools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ublications</a:t>
            </a:r>
            <a:endParaRPr lang="en-US" sz="2400" dirty="0"/>
          </a:p>
          <a:p>
            <a:r>
              <a:rPr lang="en-US" sz="2400" dirty="0" smtClean="0"/>
              <a:t>Exchange </a:t>
            </a:r>
            <a:r>
              <a:rPr lang="en-US" sz="2400" dirty="0"/>
              <a:t>of personnel </a:t>
            </a:r>
            <a:endParaRPr lang="en-US" sz="2400" dirty="0" smtClean="0"/>
          </a:p>
          <a:p>
            <a:r>
              <a:rPr lang="en-US" sz="2400" dirty="0" smtClean="0"/>
              <a:t>Sharing access </a:t>
            </a:r>
            <a:r>
              <a:rPr lang="en-US" sz="2400" dirty="0"/>
              <a:t>to specialist </a:t>
            </a:r>
            <a:r>
              <a:rPr lang="en-US" sz="2400" dirty="0" smtClean="0"/>
              <a:t>equipment.</a:t>
            </a:r>
          </a:p>
          <a:p>
            <a:pPr marL="0" indent="0">
              <a:buNone/>
            </a:pPr>
            <a:endParaRPr lang="en-GB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3320C64-E7C7-495E-9663-DF2DFB425192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52600" y="620688"/>
            <a:ext cx="7651970" cy="849586"/>
          </a:xfrm>
        </p:spPr>
        <p:txBody>
          <a:bodyPr/>
          <a:lstStyle/>
          <a:p>
            <a:r>
              <a:rPr lang="en-GB" dirty="0" smtClean="0"/>
              <a:t>Areas of focus</a:t>
            </a:r>
            <a:endParaRPr lang="en-GB" dirty="0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344488" y="1772816"/>
            <a:ext cx="9145016" cy="4438429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spcBef>
                <a:spcPct val="30000"/>
              </a:spcBef>
            </a:pPr>
            <a:r>
              <a:rPr lang="en-US" sz="2800" dirty="0" smtClean="0"/>
              <a:t>Coordination of multidisciplinary proposals.</a:t>
            </a:r>
          </a:p>
          <a:p>
            <a:pPr lvl="1">
              <a:spcBef>
                <a:spcPct val="30000"/>
              </a:spcBef>
            </a:pPr>
            <a:r>
              <a:rPr lang="en-US" sz="2800" dirty="0" smtClean="0"/>
              <a:t>Identifying appropriate postdoctoral research projects and hosts + proposal writing.</a:t>
            </a:r>
          </a:p>
          <a:p>
            <a:pPr lvl="1">
              <a:spcBef>
                <a:spcPct val="30000"/>
              </a:spcBef>
            </a:pPr>
            <a:r>
              <a:rPr lang="en-US" sz="2800" dirty="0" smtClean="0"/>
              <a:t>Planning and promoting training schools to broadest possible audience.</a:t>
            </a:r>
          </a:p>
          <a:p>
            <a:pPr lvl="1">
              <a:spcBef>
                <a:spcPct val="30000"/>
              </a:spcBef>
            </a:pPr>
            <a:r>
              <a:rPr lang="en-US" sz="2800" dirty="0" smtClean="0"/>
              <a:t>Broadening access to specialist equipment</a:t>
            </a:r>
          </a:p>
          <a:p>
            <a:pPr>
              <a:spcBef>
                <a:spcPct val="30000"/>
              </a:spcBef>
            </a:pPr>
            <a:endParaRPr lang="en-US" sz="2400" dirty="0"/>
          </a:p>
          <a:p>
            <a:pPr>
              <a:spcBef>
                <a:spcPct val="3000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21C3FC6-367E-45F9-ACE3-66C874054761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68624" y="28187"/>
            <a:ext cx="7651970" cy="849586"/>
          </a:xfrm>
        </p:spPr>
        <p:txBody>
          <a:bodyPr/>
          <a:lstStyle/>
          <a:p>
            <a:r>
              <a:rPr lang="en-GB" dirty="0"/>
              <a:t>Use of COST </a:t>
            </a:r>
            <a:r>
              <a:rPr lang="en-GB" dirty="0" smtClean="0"/>
              <a:t>Instruments</a:t>
            </a:r>
            <a:endParaRPr lang="en-GB" dirty="0"/>
          </a:p>
        </p:txBody>
      </p:sp>
      <p:graphicFrame>
        <p:nvGraphicFramePr>
          <p:cNvPr id="61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067910"/>
              </p:ext>
            </p:extLst>
          </p:nvPr>
        </p:nvGraphicFramePr>
        <p:xfrm>
          <a:off x="344488" y="836713"/>
          <a:ext cx="9001000" cy="555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409"/>
                <a:gridCol w="6245591"/>
              </a:tblGrid>
              <a:tr h="37980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Activity (No.)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Year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85645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chemeClr val="accent2"/>
                          </a:solidFill>
                        </a:rPr>
                        <a:t>MC/WG Meetings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MC</a:t>
                      </a:r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 meetings: 1 for the creation of the Action and 3 linked to workshops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endParaRPr lang="en-US" sz="180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Core group meetings: (1 for development of Action strategy + 3 linked with workshops)</a:t>
                      </a:r>
                    </a:p>
                    <a:p>
                      <a:pPr marL="0" indent="0" algn="just">
                        <a:buFont typeface="Arial"/>
                        <a:buNone/>
                      </a:pPr>
                      <a:endParaRPr lang="en-US" sz="180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WG Meetings 1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endParaRPr lang="en-US" sz="180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2 Task group meeting:  WG1 met in September 2013.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WG3 in Dec 2013.  More this year ?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730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chemeClr val="accent2"/>
                          </a:solidFill>
                        </a:rPr>
                        <a:t>STSMs</a:t>
                      </a:r>
                      <a:endParaRPr lang="en-US" sz="18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8 Scheduled for this year  (2 already approved</a:t>
                      </a:r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 and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 2</a:t>
                      </a:r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 notified).</a:t>
                      </a:r>
                      <a:endParaRPr lang="en-US" sz="18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6131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chemeClr val="accent2"/>
                          </a:solidFill>
                        </a:rPr>
                        <a:t>Training Schools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1 </a:t>
                      </a:r>
                      <a:r>
                        <a:rPr lang="en-US" sz="1800" smtClean="0">
                          <a:solidFill>
                            <a:schemeClr val="accent2"/>
                          </a:solidFill>
                        </a:rPr>
                        <a:t>in April</a:t>
                      </a:r>
                      <a:r>
                        <a:rPr lang="en-US" sz="1800" baseline="0" smtClean="0">
                          <a:solidFill>
                            <a:schemeClr val="accent2"/>
                          </a:solidFill>
                        </a:rPr>
                        <a:t> 2014</a:t>
                      </a:r>
                      <a:r>
                        <a:rPr lang="en-US" sz="1800" smtClean="0">
                          <a:solidFill>
                            <a:schemeClr val="accent2"/>
                          </a:solidFill>
                        </a:rPr>
                        <a:t> (1 to 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be </a:t>
                      </a:r>
                      <a:r>
                        <a:rPr lang="en-US" sz="1800" dirty="0" err="1" smtClean="0">
                          <a:solidFill>
                            <a:schemeClr val="accent2"/>
                          </a:solidFill>
                        </a:rPr>
                        <a:t>finalised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 for 2014)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11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chemeClr val="accent2"/>
                          </a:solidFill>
                        </a:rPr>
                        <a:t>Workshops or Conferences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4 to date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 (The fifth is scheduled Nov 11</a:t>
                      </a:r>
                      <a:r>
                        <a:rPr lang="en-US" sz="1800" baseline="30000" dirty="0" smtClean="0">
                          <a:solidFill>
                            <a:schemeClr val="accent2"/>
                          </a:solidFill>
                        </a:rPr>
                        <a:t>th</a:t>
                      </a:r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 -12</a:t>
                      </a:r>
                      <a:r>
                        <a:rPr lang="en-US" sz="1800" baseline="30000" dirty="0" smtClean="0">
                          <a:solidFill>
                            <a:schemeClr val="accent2"/>
                          </a:solidFill>
                        </a:rPr>
                        <a:t>th</a:t>
                      </a:r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 2014 in Zurich)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9385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Joint Publications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2 so far (please</a:t>
                      </a:r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 let us know of new ones)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Workshop’s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Documents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Docum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9822"/>
            <a:ext cx="9906000" cy="520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7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Workshop’s information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-1" y="831850"/>
            <a:ext cx="9906001" cy="6026150"/>
          </a:xfrm>
        </p:spPr>
        <p:txBody>
          <a:bodyPr/>
          <a:lstStyle/>
          <a:p>
            <a:r>
              <a:rPr lang="en-US" dirty="0" smtClean="0"/>
              <a:t> 2. Ongoing </a:t>
            </a:r>
            <a:r>
              <a:rPr lang="en-US" dirty="0"/>
              <a:t>communication </a:t>
            </a:r>
          </a:p>
          <a:p>
            <a:endParaRPr lang="en-US" dirty="0"/>
          </a:p>
        </p:txBody>
      </p:sp>
      <p:pic>
        <p:nvPicPr>
          <p:cNvPr id="5" name="Picture 4" descr="Screen Shot 2012-11-30 at 13.5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2686"/>
            <a:ext cx="9906000" cy="502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Reimbursement forms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 be sent by post by the </a:t>
            </a:r>
            <a:r>
              <a:rPr lang="en-US" dirty="0" smtClean="0"/>
              <a:t>30th </a:t>
            </a:r>
            <a:r>
              <a:rPr lang="en-US" dirty="0" smtClean="0"/>
              <a:t>of </a:t>
            </a:r>
            <a:r>
              <a:rPr lang="en-US" dirty="0" smtClean="0"/>
              <a:t>May </a:t>
            </a:r>
            <a:r>
              <a:rPr lang="en-US" dirty="0" smtClean="0"/>
              <a:t>to the following address:</a:t>
            </a:r>
          </a:p>
          <a:p>
            <a:endParaRPr lang="en-US" dirty="0"/>
          </a:p>
          <a:p>
            <a:r>
              <a:rPr lang="en-US" sz="2400" dirty="0" smtClean="0"/>
              <a:t>				Edinburgh Napier University</a:t>
            </a:r>
          </a:p>
          <a:p>
            <a:r>
              <a:rPr lang="en-US" sz="2400" dirty="0" smtClean="0"/>
              <a:t>				Zurine </a:t>
            </a:r>
            <a:r>
              <a:rPr lang="en-US" sz="2400" smtClean="0"/>
              <a:t>Hernandez </a:t>
            </a:r>
            <a:endParaRPr lang="en-US" sz="2400" dirty="0" smtClean="0"/>
          </a:p>
          <a:p>
            <a:r>
              <a:rPr lang="en-US" sz="2400" dirty="0" smtClean="0"/>
              <a:t>				</a:t>
            </a:r>
            <a:r>
              <a:rPr lang="en-US" sz="2400" dirty="0" err="1" smtClean="0"/>
              <a:t>Merchiston</a:t>
            </a:r>
            <a:r>
              <a:rPr lang="en-US" sz="2400" dirty="0" smtClean="0"/>
              <a:t> Campus</a:t>
            </a:r>
          </a:p>
          <a:p>
            <a:r>
              <a:rPr lang="en-US" sz="2400" dirty="0" smtClean="0"/>
              <a:t>				10 </a:t>
            </a:r>
            <a:r>
              <a:rPr lang="en-US" sz="2400" dirty="0" err="1" smtClean="0"/>
              <a:t>Colinton</a:t>
            </a:r>
            <a:r>
              <a:rPr lang="en-US" sz="2400" dirty="0" smtClean="0"/>
              <a:t> road</a:t>
            </a:r>
          </a:p>
          <a:p>
            <a:r>
              <a:rPr lang="en-US" sz="2400" dirty="0" smtClean="0"/>
              <a:t>				EH10 5DT Edinburgh</a:t>
            </a:r>
          </a:p>
          <a:p>
            <a:r>
              <a:rPr lang="en-US" sz="2400" dirty="0" smtClean="0"/>
              <a:t>						UK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000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presentation-3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69395D"/>
      </a:hlink>
      <a:folHlink>
        <a:srgbClr val="6939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138B1BE7FB074492AF0C6B271046C2" ma:contentTypeVersion="1" ma:contentTypeDescription="Create a new document." ma:contentTypeScope="" ma:versionID="ca26226fccd0de549b4b9ceaa2d18ef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e4498ff9b45e04ac682a350253fe18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D6B2AC-69AC-4CE7-A68E-B4C95A8F0528}"/>
</file>

<file path=customXml/itemProps2.xml><?xml version="1.0" encoding="utf-8"?>
<ds:datastoreItem xmlns:ds="http://schemas.openxmlformats.org/officeDocument/2006/customXml" ds:itemID="{789F03F8-7F61-4F1F-B267-F2A1E0493965}"/>
</file>

<file path=customXml/itemProps3.xml><?xml version="1.0" encoding="utf-8"?>
<ds:datastoreItem xmlns:ds="http://schemas.openxmlformats.org/officeDocument/2006/customXml" ds:itemID="{AC024E83-224A-4E8E-B948-72BC28054F3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6594</TotalTime>
  <Words>309</Words>
  <Application>Microsoft Macintosh PowerPoint</Application>
  <PresentationFormat>A4 Paper (210x297 mm)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PowerPoint-presentation-3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ESF-COST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ESF</dc:creator>
  <cp:lastModifiedBy>Philip Turner</cp:lastModifiedBy>
  <cp:revision>298</cp:revision>
  <dcterms:created xsi:type="dcterms:W3CDTF">2007-11-05T13:47:35Z</dcterms:created>
  <dcterms:modified xsi:type="dcterms:W3CDTF">2014-05-08T07:36:45Z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0x01010029138B1BE7FB074492AF0C6B271046C2</vt:lpwstr>
  </property>
  <property fmtid="{D5CDD505-2E9C-101B-9397-08002B2CF9AE}" pid="3" name="TemplateUrl">
    <vt:lpwstr/>
  </property>
  <property fmtid="{D5CDD505-2E9C-101B-9397-08002B2CF9AE}" pid="4" name="Order">
    <vt:r8>4900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