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drawings/drawing5.xml" ContentType="application/vnd.openxmlformats-officedocument.drawingml.chartshapes+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6.xml" ContentType="application/vnd.openxmlformats-officedocument.drawingml.chartshapes+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diagrams/layout1.xml" ContentType="application/vnd.openxmlformats-officedocument.drawingml.diagramLayout+xml"/>
  <Override PartName="/ppt/diagrams/colors1.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charts/chart3.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54" r:id="rId3"/>
    <p:sldId id="355" r:id="rId4"/>
    <p:sldId id="337" r:id="rId5"/>
    <p:sldId id="339" r:id="rId6"/>
    <p:sldId id="342" r:id="rId7"/>
    <p:sldId id="343" r:id="rId8"/>
    <p:sldId id="344" r:id="rId9"/>
    <p:sldId id="357" r:id="rId10"/>
    <p:sldId id="346" r:id="rId11"/>
    <p:sldId id="358" r:id="rId12"/>
    <p:sldId id="356" r:id="rId13"/>
    <p:sldId id="350" r:id="rId14"/>
    <p:sldId id="351" r:id="rId15"/>
    <p:sldId id="352" r:id="rId16"/>
    <p:sldId id="347" r:id="rId17"/>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E1E3C"/>
    <a:srgbClr val="008080"/>
    <a:srgbClr val="0C5471"/>
    <a:srgbClr val="C9C134"/>
    <a:srgbClr val="71071B"/>
    <a:srgbClr val="08658B"/>
    <a:srgbClr val="60C651"/>
    <a:srgbClr val="583A31"/>
    <a:srgbClr val="0071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94646" autoAdjust="0"/>
  </p:normalViewPr>
  <p:slideViewPr>
    <p:cSldViewPr>
      <p:cViewPr>
        <p:scale>
          <a:sx n="70" d="100"/>
          <a:sy n="70" d="100"/>
        </p:scale>
        <p:origin x="-1296" y="6"/>
      </p:cViewPr>
      <p:guideLst>
        <p:guide orient="horz" pos="666"/>
        <p:guide pos="2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hD\Petra\COST%20application\graphs%20for%20COST%20coimbra%20meeting.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hD\Petra\COST%20application\graphs%20for%20COST%20coimbra%20meeting.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PhD\Petra\COST%20application\graphs%20for%20COST%20coimbra%20meeting.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PhD\ESI-MS_data&amp;analysis\Dataanalysis\MALDI\final%20graphs%20with%20error%20bars_m+d3_maldi.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PhD\ESI-MS_data&amp;analysis\Dataanalysis\ESI-MS\New%20calculations\Meh+ETH_mixtures\final%20graphs%20with%20error%20bars_m+e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PhD\ESI-MS_data&amp;analysis\Dataanalysis\MALDI\final%20graphs%20with%20error%20bars_d+et_mald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a:pPr>
            <a:r>
              <a:rPr lang="de-DE" sz="1200" dirty="0" smtClean="0"/>
              <a:t>Relative</a:t>
            </a:r>
            <a:r>
              <a:rPr lang="de-DE" sz="1200" baseline="0" dirty="0" smtClean="0"/>
              <a:t> </a:t>
            </a:r>
            <a:r>
              <a:rPr lang="de-DE" sz="1200" baseline="0" dirty="0"/>
              <a:t>ion </a:t>
            </a:r>
            <a:r>
              <a:rPr lang="de-DE" sz="1200" baseline="0" dirty="0" smtClean="0"/>
              <a:t>intensity </a:t>
            </a:r>
          </a:p>
          <a:p>
            <a:pPr>
              <a:defRPr/>
            </a:pPr>
            <a:r>
              <a:rPr lang="de-DE" sz="1200" baseline="0" dirty="0" smtClean="0">
                <a:solidFill>
                  <a:srgbClr val="0C5471"/>
                </a:solidFill>
              </a:rPr>
              <a:t>Me</a:t>
            </a:r>
            <a:r>
              <a:rPr lang="de-DE" sz="1200" i="1" baseline="0" dirty="0" smtClean="0">
                <a:solidFill>
                  <a:srgbClr val="0C5471"/>
                </a:solidFill>
              </a:rPr>
              <a:t>d</a:t>
            </a:r>
            <a:r>
              <a:rPr lang="de-DE" sz="1200" baseline="-25000" dirty="0" smtClean="0">
                <a:solidFill>
                  <a:srgbClr val="0C5471"/>
                </a:solidFill>
              </a:rPr>
              <a:t>3</a:t>
            </a:r>
            <a:r>
              <a:rPr lang="de-DE" sz="1200" baseline="0" dirty="0" smtClean="0"/>
              <a:t>/</a:t>
            </a:r>
            <a:r>
              <a:rPr lang="de-DE" sz="1200" baseline="0" dirty="0" smtClean="0">
                <a:solidFill>
                  <a:srgbClr val="BE1E3C"/>
                </a:solidFill>
              </a:rPr>
              <a:t>Me</a:t>
            </a:r>
            <a:endParaRPr lang="de-DE" sz="1200" dirty="0">
              <a:solidFill>
                <a:srgbClr val="BE1E3C"/>
              </a:solidFill>
            </a:endParaRPr>
          </a:p>
        </c:rich>
      </c:tx>
      <c:layout>
        <c:manualLayout>
          <c:xMode val="edge"/>
          <c:yMode val="edge"/>
          <c:x val="0.21367796416752274"/>
          <c:y val="1.8518518518518587E-2"/>
        </c:manualLayout>
      </c:layout>
      <c:overlay val="1"/>
    </c:title>
    <c:plotArea>
      <c:layout>
        <c:manualLayout>
          <c:layoutTarget val="inner"/>
          <c:xMode val="edge"/>
          <c:yMode val="edge"/>
          <c:x val="0.14508599468544736"/>
          <c:y val="5.0925925925926097E-2"/>
          <c:w val="0.80936535107024488"/>
          <c:h val="0.8031558034412366"/>
        </c:manualLayout>
      </c:layout>
      <c:barChart>
        <c:barDir val="col"/>
        <c:grouping val="clustered"/>
        <c:ser>
          <c:idx val="0"/>
          <c:order val="0"/>
          <c:spPr>
            <a:solidFill>
              <a:schemeClr val="bg1">
                <a:lumMod val="50000"/>
              </a:schemeClr>
            </a:solidFill>
          </c:spPr>
          <c:dLbls>
            <c:dLbl>
              <c:idx val="0"/>
              <c:layout>
                <c:manualLayout>
                  <c:x val="-6.6364136413641736E-2"/>
                  <c:y val="1.388888888888898E-2"/>
                </c:manualLayout>
              </c:layout>
              <c:dLblPos val="outEnd"/>
              <c:showVal val="1"/>
            </c:dLbl>
            <c:dLblPos val="outEnd"/>
            <c:showVal val="1"/>
          </c:dLbls>
          <c:errBars>
            <c:errBarType val="both"/>
            <c:errValType val="fixedVal"/>
            <c:val val="0.2"/>
            <c:spPr>
              <a:ln w="22225"/>
            </c:spPr>
          </c:errBars>
          <c:cat>
            <c:strRef>
              <c:f>'D:\PhD\ESI-MS_data&amp;analysis\Dataanalysis\ESI-MS\New calculations\MeH+Med3_mixtures\graphs\[final graphs with error bars_m+d3.xlsx]234'!$B$2</c:f>
              <c:strCache>
                <c:ptCount val="1"/>
                <c:pt idx="0">
                  <c:v>RI</c:v>
                </c:pt>
              </c:strCache>
            </c:strRef>
          </c:cat>
          <c:val>
            <c:numRef>
              <c:f>'D:\PhD\ESI-MS_data&amp;analysis\Dataanalysis\ESI-MS\New calculations\MeH+Med3_mixtures\graphs\[final graphs with error bars_m+d3.xlsx]234'!$B$3</c:f>
              <c:numCache>
                <c:formatCode>General</c:formatCode>
                <c:ptCount val="1"/>
                <c:pt idx="0">
                  <c:v>1.0900000000000001</c:v>
                </c:pt>
              </c:numCache>
            </c:numRef>
          </c:val>
        </c:ser>
        <c:ser>
          <c:idx val="1"/>
          <c:order val="1"/>
          <c:dLbls>
            <c:dLblPos val="outEnd"/>
            <c:showVal val="1"/>
          </c:dLbls>
          <c:cat>
            <c:strRef>
              <c:f>'D:\PhD\ESI-MS_data&amp;analysis\Dataanalysis\ESI-MS\New calculations\MeH+Med3_mixtures\graphs\[final graphs with error bars_m+d3.xlsx]234'!$B$2</c:f>
              <c:strCache>
                <c:ptCount val="1"/>
                <c:pt idx="0">
                  <c:v>RI</c:v>
                </c:pt>
              </c:strCache>
            </c:strRef>
          </c:cat>
          <c:val>
            <c:numRef>
              <c:f>'D:\PhD\ESI-MS_data&amp;analysis\Dataanalysis\ESI-MS\New calculations\MeH+Med3_mixtures\graphs\[final graphs with error bars_m+d3.xlsx]234'!$B$4</c:f>
              <c:numCache>
                <c:formatCode>General</c:formatCode>
                <c:ptCount val="1"/>
              </c:numCache>
            </c:numRef>
          </c:val>
        </c:ser>
        <c:ser>
          <c:idx val="2"/>
          <c:order val="2"/>
          <c:spPr>
            <a:solidFill>
              <a:schemeClr val="bg1">
                <a:lumMod val="65000"/>
              </a:schemeClr>
            </a:solidFill>
          </c:spPr>
          <c:dLbls>
            <c:dLbl>
              <c:idx val="0"/>
              <c:layout>
                <c:manualLayout>
                  <c:x val="-7.5836069818627352E-2"/>
                  <c:y val="-4.6296296296296519E-3"/>
                </c:manualLayout>
              </c:layout>
              <c:tx>
                <c:rich>
                  <a:bodyPr/>
                  <a:lstStyle/>
                  <a:p>
                    <a:r>
                      <a:rPr lang="en-US"/>
                      <a:t>0,92</a:t>
                    </a:r>
                  </a:p>
                </c:rich>
              </c:tx>
              <c:dLblPos val="outEnd"/>
              <c:showVal val="1"/>
            </c:dLbl>
            <c:dLblPos val="outEnd"/>
            <c:showVal val="1"/>
          </c:dLbls>
          <c:errBars>
            <c:errBarType val="both"/>
            <c:errValType val="cust"/>
            <c:plus>
              <c:numRef>
                <c:f>'D:\PhD\ESI-MS_data&amp;analysis\Dataanalysis\ESI-MS\New calculations\MeH+Med3_mixtures\graphs\[final graphs with error bars_m+d3.xlsx]set 2_3_4_DP3_0_02'!$C$14</c:f>
                <c:numCache>
                  <c:formatCode>General</c:formatCode>
                  <c:ptCount val="1"/>
                  <c:pt idx="0">
                    <c:v>3.7201190457142548E-2</c:v>
                  </c:pt>
                </c:numCache>
              </c:numRef>
            </c:plus>
            <c:minus>
              <c:numRef>
                <c:f>'D:\PhD\ESI-MS_data&amp;analysis\Dataanalysis\ESI-MS\New calculations\MeH+Med3_mixtures\graphs\[final graphs with error bars_m+d3.xlsx]set 2_3_4_DP3_0_02'!$C$14</c:f>
                <c:numCache>
                  <c:formatCode>General</c:formatCode>
                  <c:ptCount val="1"/>
                  <c:pt idx="0">
                    <c:v>3.7201190457142548E-2</c:v>
                  </c:pt>
                </c:numCache>
              </c:numRef>
            </c:minus>
            <c:spPr>
              <a:ln w="22225"/>
            </c:spPr>
          </c:errBars>
          <c:cat>
            <c:strRef>
              <c:f>'D:\PhD\ESI-MS_data&amp;analysis\Dataanalysis\ESI-MS\New calculations\MeH+Med3_mixtures\graphs\[final graphs with error bars_m+d3.xlsx]234'!$B$2</c:f>
              <c:strCache>
                <c:ptCount val="1"/>
                <c:pt idx="0">
                  <c:v>RI</c:v>
                </c:pt>
              </c:strCache>
            </c:strRef>
          </c:cat>
          <c:val>
            <c:numRef>
              <c:f>'D:\PhD\ESI-MS_data&amp;analysis\Dataanalysis\ESI-MS\New calculations\MeH+Med3_mixtures\graphs\[final graphs with error bars_m+d3.xlsx]234'!$B$5</c:f>
              <c:numCache>
                <c:formatCode>General</c:formatCode>
                <c:ptCount val="1"/>
                <c:pt idx="0">
                  <c:v>0.92125000000000001</c:v>
                </c:pt>
              </c:numCache>
            </c:numRef>
          </c:val>
        </c:ser>
        <c:ser>
          <c:idx val="3"/>
          <c:order val="3"/>
          <c:dLbls>
            <c:dLblPos val="outEnd"/>
            <c:showVal val="1"/>
          </c:dLbls>
          <c:cat>
            <c:strRef>
              <c:f>'D:\PhD\ESI-MS_data&amp;analysis\Dataanalysis\ESI-MS\New calculations\MeH+Med3_mixtures\graphs\[final graphs with error bars_m+d3.xlsx]234'!$B$2</c:f>
              <c:strCache>
                <c:ptCount val="1"/>
                <c:pt idx="0">
                  <c:v>RI</c:v>
                </c:pt>
              </c:strCache>
            </c:strRef>
          </c:cat>
          <c:val>
            <c:numRef>
              <c:f>'D:\PhD\ESI-MS_data&amp;analysis\Dataanalysis\ESI-MS\New calculations\MeH+Med3_mixtures\graphs\[final graphs with error bars_m+d3.xlsx]234'!$B$6</c:f>
              <c:numCache>
                <c:formatCode>General</c:formatCode>
                <c:ptCount val="1"/>
              </c:numCache>
            </c:numRef>
          </c:val>
        </c:ser>
        <c:ser>
          <c:idx val="4"/>
          <c:order val="4"/>
          <c:spPr>
            <a:solidFill>
              <a:schemeClr val="bg1">
                <a:lumMod val="75000"/>
              </a:schemeClr>
            </a:solidFill>
          </c:spPr>
          <c:dLbls>
            <c:dLbl>
              <c:idx val="0"/>
              <c:layout>
                <c:manualLayout>
                  <c:x val="-5.9378437843784854E-2"/>
                  <c:y val="1.388888888888898E-2"/>
                </c:manualLayout>
              </c:layout>
              <c:dLblPos val="outEnd"/>
              <c:showVal val="1"/>
            </c:dLbl>
            <c:dLblPos val="outEnd"/>
            <c:showVal val="1"/>
          </c:dLbls>
          <c:errBars>
            <c:errBarType val="both"/>
            <c:errValType val="cust"/>
            <c:plus>
              <c:numRef>
                <c:f>'D:\PhD\ESI-MS_data&amp;analysis\Dataanalysis\ESI-MS\New calculations\MeH+Med3_mixtures\graphs\[final graphs with error bars_m+d3.xlsx]set 2_3_4_DP4_0_02'!$C$14</c:f>
                <c:numCache>
                  <c:formatCode>General</c:formatCode>
                  <c:ptCount val="1"/>
                  <c:pt idx="0">
                    <c:v>9.6046863561493639E-2</c:v>
                  </c:pt>
                </c:numCache>
              </c:numRef>
            </c:plus>
            <c:minus>
              <c:numRef>
                <c:f>'D:\PhD\ESI-MS_data&amp;analysis\Dataanalysis\ESI-MS\New calculations\MeH+Med3_mixtures\graphs\[final graphs with error bars_m+d3.xlsx]set 2_3_4_DP4_0_02'!$C$14</c:f>
                <c:numCache>
                  <c:formatCode>General</c:formatCode>
                  <c:ptCount val="1"/>
                  <c:pt idx="0">
                    <c:v>9.6046863561493639E-2</c:v>
                  </c:pt>
                </c:numCache>
              </c:numRef>
            </c:minus>
            <c:spPr>
              <a:ln w="22225"/>
            </c:spPr>
          </c:errBars>
          <c:cat>
            <c:strRef>
              <c:f>'D:\PhD\ESI-MS_data&amp;analysis\Dataanalysis\ESI-MS\New calculations\MeH+Med3_mixtures\graphs\[final graphs with error bars_m+d3.xlsx]234'!$B$2</c:f>
              <c:strCache>
                <c:ptCount val="1"/>
                <c:pt idx="0">
                  <c:v>RI</c:v>
                </c:pt>
              </c:strCache>
            </c:strRef>
          </c:cat>
          <c:val>
            <c:numRef>
              <c:f>'D:\PhD\ESI-MS_data&amp;analysis\Dataanalysis\ESI-MS\New calculations\MeH+Med3_mixtures\graphs\[final graphs with error bars_m+d3.xlsx]234'!$B$7</c:f>
              <c:numCache>
                <c:formatCode>General</c:formatCode>
                <c:ptCount val="1"/>
                <c:pt idx="0">
                  <c:v>0.96000000000000063</c:v>
                </c:pt>
              </c:numCache>
            </c:numRef>
          </c:val>
        </c:ser>
        <c:dLbls>
          <c:showVal val="1"/>
        </c:dLbls>
        <c:axId val="64550400"/>
        <c:axId val="64551936"/>
      </c:barChart>
      <c:catAx>
        <c:axId val="64550400"/>
        <c:scaling>
          <c:orientation val="minMax"/>
        </c:scaling>
        <c:axPos val="b"/>
        <c:tickLblPos val="nextTo"/>
        <c:crossAx val="64551936"/>
        <c:crosses val="autoZero"/>
        <c:auto val="1"/>
        <c:lblAlgn val="ctr"/>
        <c:lblOffset val="100"/>
      </c:catAx>
      <c:valAx>
        <c:axId val="64551936"/>
        <c:scaling>
          <c:orientation val="minMax"/>
          <c:max val="6.5"/>
          <c:min val="0"/>
        </c:scaling>
        <c:axPos val="l"/>
        <c:majorGridlines/>
        <c:title>
          <c:tx>
            <c:rich>
              <a:bodyPr rot="-5400000" vert="horz"/>
              <a:lstStyle/>
              <a:p>
                <a:pPr>
                  <a:defRPr/>
                </a:pPr>
                <a:r>
                  <a:rPr lang="de-DE"/>
                  <a:t>Average</a:t>
                </a:r>
                <a:r>
                  <a:rPr lang="de-DE" baseline="0"/>
                  <a:t> relative ion intensity</a:t>
                </a:r>
                <a:endParaRPr lang="de-DE"/>
              </a:p>
            </c:rich>
          </c:tx>
          <c:layout/>
        </c:title>
        <c:numFmt formatCode="General" sourceLinked="1"/>
        <c:tickLblPos val="nextTo"/>
        <c:txPr>
          <a:bodyPr/>
          <a:lstStyle/>
          <a:p>
            <a:pPr>
              <a:defRPr sz="800"/>
            </a:pPr>
            <a:endParaRPr lang="de-DE"/>
          </a:p>
        </c:txPr>
        <c:crossAx val="64550400"/>
        <c:crosses val="autoZero"/>
        <c:crossBetween val="between"/>
        <c:minorUnit val="1"/>
      </c:valAx>
    </c:plotArea>
    <c:plotVisOnly val="1"/>
  </c:chart>
  <c:spPr>
    <a:ln>
      <a:solidFill>
        <a:schemeClr val="tx1"/>
      </a:solid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a:pPr>
            <a:r>
              <a:rPr lang="de-DE" sz="1200" b="1" i="0" baseline="0" dirty="0" smtClean="0">
                <a:latin typeface="+mn-lt"/>
              </a:rPr>
              <a:t>Relative </a:t>
            </a:r>
            <a:r>
              <a:rPr lang="de-DE" sz="1200" b="1" i="0" baseline="0" dirty="0">
                <a:latin typeface="+mn-lt"/>
              </a:rPr>
              <a:t>ion </a:t>
            </a:r>
            <a:r>
              <a:rPr lang="de-DE" sz="1200" b="1" i="0" baseline="0" dirty="0" smtClean="0">
                <a:latin typeface="+mn-lt"/>
              </a:rPr>
              <a:t>intensity</a:t>
            </a:r>
          </a:p>
          <a:p>
            <a:pPr>
              <a:defRPr/>
            </a:pPr>
            <a:r>
              <a:rPr lang="de-DE" sz="1200" b="1" i="0" baseline="0" dirty="0" smtClean="0">
                <a:latin typeface="+mn-lt"/>
              </a:rPr>
              <a:t> </a:t>
            </a:r>
            <a:r>
              <a:rPr lang="de-DE" sz="1200" b="1" i="0" baseline="0" dirty="0" smtClean="0">
                <a:solidFill>
                  <a:srgbClr val="FF9900"/>
                </a:solidFill>
                <a:latin typeface="+mn-lt"/>
              </a:rPr>
              <a:t>Et</a:t>
            </a:r>
            <a:r>
              <a:rPr lang="de-DE" sz="1200" b="1" i="0" baseline="0" dirty="0" smtClean="0">
                <a:latin typeface="+mn-lt"/>
              </a:rPr>
              <a:t>/</a:t>
            </a:r>
            <a:r>
              <a:rPr lang="de-DE" sz="1200" b="1" i="0" baseline="0" dirty="0" smtClean="0">
                <a:solidFill>
                  <a:srgbClr val="BE1E3C"/>
                </a:solidFill>
                <a:latin typeface="+mn-lt"/>
              </a:rPr>
              <a:t>Me</a:t>
            </a:r>
            <a:endParaRPr lang="de-DE" sz="1200" b="1" i="0" baseline="0" dirty="0">
              <a:solidFill>
                <a:srgbClr val="BE1E3C"/>
              </a:solidFill>
              <a:latin typeface="+mn-lt"/>
            </a:endParaRPr>
          </a:p>
        </c:rich>
      </c:tx>
      <c:layout>
        <c:manualLayout>
          <c:xMode val="edge"/>
          <c:yMode val="edge"/>
          <c:x val="0.28914509803921568"/>
          <c:y val="3.2407407407407531E-2"/>
        </c:manualLayout>
      </c:layout>
      <c:overlay val="1"/>
    </c:title>
    <c:plotArea>
      <c:layout/>
      <c:barChart>
        <c:barDir val="col"/>
        <c:grouping val="clustered"/>
        <c:ser>
          <c:idx val="0"/>
          <c:order val="0"/>
          <c:spPr>
            <a:solidFill>
              <a:schemeClr val="bg1">
                <a:lumMod val="50000"/>
              </a:schemeClr>
            </a:solidFill>
          </c:spPr>
          <c:dLbls>
            <c:dLbl>
              <c:idx val="0"/>
              <c:layout>
                <c:manualLayout>
                  <c:x val="-6.6364136413641514E-2"/>
                  <c:y val="1.388888888888897E-2"/>
                </c:manualLayout>
              </c:layout>
              <c:dLblPos val="outEnd"/>
              <c:showVal val="1"/>
            </c:dLbl>
            <c:dLblPos val="outEnd"/>
            <c:showVal val="1"/>
          </c:dLbls>
          <c:errBars>
            <c:errBarType val="both"/>
            <c:errValType val="cust"/>
            <c:plus>
              <c:numRef>
                <c:f>'D:\PhD\ESI-MS_data&amp;analysis\Dataanalysis\ESI-MS\New calculations\Meh+ETH_mixtures\[final graphs with error bars_m+et.xlsx]set 2_3_DP2_0_02'!$C$14</c:f>
                <c:numCache>
                  <c:formatCode>General</c:formatCode>
                  <c:ptCount val="1"/>
                  <c:pt idx="0">
                    <c:v>0.26686450994215044</c:v>
                  </c:pt>
                </c:numCache>
              </c:numRef>
            </c:plus>
            <c:minus>
              <c:numRef>
                <c:f>'D:\PhD\ESI-MS_data&amp;analysis\Dataanalysis\ESI-MS\New calculations\Meh+ETH_mixtures\[final graphs with error bars_m+et.xlsx]set 2_3_DP2_0_02'!$C$14</c:f>
                <c:numCache>
                  <c:formatCode>General</c:formatCode>
                  <c:ptCount val="1"/>
                  <c:pt idx="0">
                    <c:v>0.26686450994215044</c:v>
                  </c:pt>
                </c:numCache>
              </c:numRef>
            </c:minus>
            <c:spPr>
              <a:ln w="22225"/>
            </c:spPr>
          </c:errBars>
          <c:cat>
            <c:strRef>
              <c:f>'D:\PhD\ESI-MS_data&amp;analysis\Dataanalysis\ESI-MS\New calculations\Meh+ETH_mixtures\[final graphs with error bars_m+et.xlsx]234'!$B$2</c:f>
              <c:strCache>
                <c:ptCount val="1"/>
                <c:pt idx="0">
                  <c:v>RI</c:v>
                </c:pt>
              </c:strCache>
            </c:strRef>
          </c:cat>
          <c:val>
            <c:numRef>
              <c:f>'D:\PhD\ESI-MS_data&amp;analysis\Dataanalysis\ESI-MS\New calculations\Meh+ETH_mixtures\[final graphs with error bars_m+et.xlsx]234'!$B$3</c:f>
              <c:numCache>
                <c:formatCode>General</c:formatCode>
                <c:ptCount val="1"/>
                <c:pt idx="0">
                  <c:v>3.3699999999999997</c:v>
                </c:pt>
              </c:numCache>
            </c:numRef>
          </c:val>
        </c:ser>
        <c:ser>
          <c:idx val="1"/>
          <c:order val="1"/>
          <c:dLbls>
            <c:dLblPos val="outEnd"/>
            <c:showVal val="1"/>
          </c:dLbls>
          <c:cat>
            <c:strRef>
              <c:f>'D:\PhD\ESI-MS_data&amp;analysis\Dataanalysis\ESI-MS\New calculations\Meh+ETH_mixtures\[final graphs with error bars_m+et.xlsx]234'!$B$2</c:f>
              <c:strCache>
                <c:ptCount val="1"/>
                <c:pt idx="0">
                  <c:v>RI</c:v>
                </c:pt>
              </c:strCache>
            </c:strRef>
          </c:cat>
          <c:val>
            <c:numRef>
              <c:f>'D:\PhD\ESI-MS_data&amp;analysis\Dataanalysis\ESI-MS\New calculations\Meh+ETH_mixtures\[final graphs with error bars_m+et.xlsx]234'!$B$4</c:f>
              <c:numCache>
                <c:formatCode>General</c:formatCode>
                <c:ptCount val="1"/>
              </c:numCache>
            </c:numRef>
          </c:val>
        </c:ser>
        <c:ser>
          <c:idx val="2"/>
          <c:order val="2"/>
          <c:spPr>
            <a:solidFill>
              <a:schemeClr val="bg1">
                <a:lumMod val="65000"/>
              </a:schemeClr>
            </a:solidFill>
          </c:spPr>
          <c:dLbls>
            <c:dLbl>
              <c:idx val="0"/>
              <c:layout>
                <c:manualLayout>
                  <c:x val="-6.9856985698569851E-2"/>
                  <c:y val="2.3148148148148147E-2"/>
                </c:manualLayout>
              </c:layout>
              <c:dLblPos val="outEnd"/>
              <c:showVal val="1"/>
            </c:dLbl>
            <c:dLblPos val="outEnd"/>
            <c:showVal val="1"/>
          </c:dLbls>
          <c:errBars>
            <c:errBarType val="both"/>
            <c:errValType val="cust"/>
            <c:plus>
              <c:numRef>
                <c:f>'D:\PhD\ESI-MS_data&amp;analysis\Dataanalysis\ESI-MS\New calculations\Meh+ETH_mixtures\[final graphs with error bars_m+et.xlsx]set 2_3_DP3_0_02'!$C$14</c:f>
                <c:numCache>
                  <c:formatCode>General</c:formatCode>
                  <c:ptCount val="1"/>
                  <c:pt idx="0">
                    <c:v>0.3361943882141219</c:v>
                  </c:pt>
                </c:numCache>
              </c:numRef>
            </c:plus>
            <c:minus>
              <c:numRef>
                <c:f>'D:\PhD\ESI-MS_data&amp;analysis\Dataanalysis\ESI-MS\New calculations\Meh+ETH_mixtures\[final graphs with error bars_m+et.xlsx]set 2_3_DP3_0_02'!$C$14</c:f>
                <c:numCache>
                  <c:formatCode>General</c:formatCode>
                  <c:ptCount val="1"/>
                  <c:pt idx="0">
                    <c:v>0.3361943882141219</c:v>
                  </c:pt>
                </c:numCache>
              </c:numRef>
            </c:minus>
            <c:spPr>
              <a:ln w="22225"/>
            </c:spPr>
          </c:errBars>
          <c:cat>
            <c:strRef>
              <c:f>'D:\PhD\ESI-MS_data&amp;analysis\Dataanalysis\ESI-MS\New calculations\Meh+ETH_mixtures\[final graphs with error bars_m+et.xlsx]234'!$B$2</c:f>
              <c:strCache>
                <c:ptCount val="1"/>
                <c:pt idx="0">
                  <c:v>RI</c:v>
                </c:pt>
              </c:strCache>
            </c:strRef>
          </c:cat>
          <c:val>
            <c:numRef>
              <c:f>'D:\PhD\ESI-MS_data&amp;analysis\Dataanalysis\ESI-MS\New calculations\Meh+ETH_mixtures\[final graphs with error bars_m+et.xlsx]234'!$B$5</c:f>
              <c:numCache>
                <c:formatCode>General</c:formatCode>
                <c:ptCount val="1"/>
                <c:pt idx="0">
                  <c:v>2.68</c:v>
                </c:pt>
              </c:numCache>
            </c:numRef>
          </c:val>
        </c:ser>
        <c:ser>
          <c:idx val="3"/>
          <c:order val="3"/>
          <c:dLbls>
            <c:dLblPos val="outEnd"/>
            <c:showVal val="1"/>
          </c:dLbls>
          <c:cat>
            <c:strRef>
              <c:f>'D:\PhD\ESI-MS_data&amp;analysis\Dataanalysis\ESI-MS\New calculations\Meh+ETH_mixtures\[final graphs with error bars_m+et.xlsx]234'!$B$2</c:f>
              <c:strCache>
                <c:ptCount val="1"/>
                <c:pt idx="0">
                  <c:v>RI</c:v>
                </c:pt>
              </c:strCache>
            </c:strRef>
          </c:cat>
          <c:val>
            <c:numRef>
              <c:f>'D:\PhD\ESI-MS_data&amp;analysis\Dataanalysis\ESI-MS\New calculations\Meh+ETH_mixtures\[final graphs with error bars_m+et.xlsx]234'!$B$6</c:f>
              <c:numCache>
                <c:formatCode>General</c:formatCode>
                <c:ptCount val="1"/>
              </c:numCache>
            </c:numRef>
          </c:val>
        </c:ser>
        <c:ser>
          <c:idx val="4"/>
          <c:order val="4"/>
          <c:spPr>
            <a:solidFill>
              <a:schemeClr val="bg1">
                <a:lumMod val="75000"/>
              </a:schemeClr>
            </a:solidFill>
          </c:spPr>
          <c:dLbls>
            <c:dLbl>
              <c:idx val="0"/>
              <c:layout>
                <c:manualLayout>
                  <c:x val="-5.9378437843784798E-2"/>
                  <c:y val="1.388888888888897E-2"/>
                </c:manualLayout>
              </c:layout>
              <c:dLblPos val="outEnd"/>
              <c:showVal val="1"/>
            </c:dLbl>
            <c:dLblPos val="outEnd"/>
            <c:showVal val="1"/>
          </c:dLbls>
          <c:errBars>
            <c:errBarType val="both"/>
            <c:errValType val="cust"/>
            <c:plus>
              <c:numRef>
                <c:f>'D:\PhD\ESI-MS_data&amp;analysis\Dataanalysis\ESI-MS\New calculations\Meh+ETH_mixtures\[final graphs with error bars_m+et.xlsx]set 2_3_DP4_0_02'!$C$14</c:f>
                <c:numCache>
                  <c:formatCode>General</c:formatCode>
                  <c:ptCount val="1"/>
                  <c:pt idx="0">
                    <c:v>0.17474743679570487</c:v>
                  </c:pt>
                </c:numCache>
              </c:numRef>
            </c:plus>
            <c:minus>
              <c:numRef>
                <c:f>'D:\PhD\ESI-MS_data&amp;analysis\Dataanalysis\ESI-MS\New calculations\Meh+ETH_mixtures\[final graphs with error bars_m+et.xlsx]set 2_3_DP4_0_02'!$C$14</c:f>
                <c:numCache>
                  <c:formatCode>General</c:formatCode>
                  <c:ptCount val="1"/>
                  <c:pt idx="0">
                    <c:v>0.17474743679570487</c:v>
                  </c:pt>
                </c:numCache>
              </c:numRef>
            </c:minus>
            <c:spPr>
              <a:ln w="22225"/>
            </c:spPr>
          </c:errBars>
          <c:cat>
            <c:strRef>
              <c:f>'D:\PhD\ESI-MS_data&amp;analysis\Dataanalysis\ESI-MS\New calculations\Meh+ETH_mixtures\[final graphs with error bars_m+et.xlsx]234'!$B$2</c:f>
              <c:strCache>
                <c:ptCount val="1"/>
                <c:pt idx="0">
                  <c:v>RI</c:v>
                </c:pt>
              </c:strCache>
            </c:strRef>
          </c:cat>
          <c:val>
            <c:numRef>
              <c:f>'D:\PhD\ESI-MS_data&amp;analysis\Dataanalysis\ESI-MS\New calculations\Meh+ETH_mixtures\[final graphs with error bars_m+et.xlsx]234'!$B$7</c:f>
              <c:numCache>
                <c:formatCode>General</c:formatCode>
                <c:ptCount val="1"/>
                <c:pt idx="0">
                  <c:v>2.69</c:v>
                </c:pt>
              </c:numCache>
            </c:numRef>
          </c:val>
        </c:ser>
        <c:dLbls>
          <c:showVal val="1"/>
        </c:dLbls>
        <c:axId val="65130496"/>
        <c:axId val="65132032"/>
      </c:barChart>
      <c:catAx>
        <c:axId val="65130496"/>
        <c:scaling>
          <c:orientation val="minMax"/>
        </c:scaling>
        <c:axPos val="b"/>
        <c:tickLblPos val="nextTo"/>
        <c:crossAx val="65132032"/>
        <c:crosses val="autoZero"/>
        <c:auto val="1"/>
        <c:lblAlgn val="ctr"/>
        <c:lblOffset val="100"/>
      </c:catAx>
      <c:valAx>
        <c:axId val="65132032"/>
        <c:scaling>
          <c:orientation val="minMax"/>
          <c:max val="6.5"/>
          <c:min val="0"/>
        </c:scaling>
        <c:axPos val="l"/>
        <c:majorGridlines/>
        <c:title>
          <c:tx>
            <c:rich>
              <a:bodyPr rot="-5400000" vert="horz"/>
              <a:lstStyle/>
              <a:p>
                <a:pPr>
                  <a:defRPr/>
                </a:pPr>
                <a:r>
                  <a:rPr lang="de-DE"/>
                  <a:t>Average</a:t>
                </a:r>
                <a:r>
                  <a:rPr lang="de-DE" baseline="0"/>
                  <a:t> relative ion intensity</a:t>
                </a:r>
                <a:endParaRPr lang="de-DE"/>
              </a:p>
            </c:rich>
          </c:tx>
          <c:layout/>
        </c:title>
        <c:numFmt formatCode="General" sourceLinked="1"/>
        <c:tickLblPos val="nextTo"/>
        <c:crossAx val="65130496"/>
        <c:crosses val="autoZero"/>
        <c:crossBetween val="between"/>
        <c:majorUnit val="1"/>
        <c:minorUnit val="1"/>
      </c:valAx>
    </c:plotArea>
    <c:plotVisOnly val="1"/>
  </c:chart>
  <c:spPr>
    <a:ln>
      <a:solidFill>
        <a:schemeClr val="tx1"/>
      </a:solid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de-DE" sz="1200" b="1" i="0" kern="1200" baseline="0" dirty="0" smtClean="0">
                <a:solidFill>
                  <a:srgbClr val="000000"/>
                </a:solidFill>
              </a:rPr>
              <a:t>Relative </a:t>
            </a:r>
            <a:r>
              <a:rPr lang="de-DE" sz="1200" b="1" i="0" kern="1200" baseline="0" dirty="0">
                <a:solidFill>
                  <a:srgbClr val="000000"/>
                </a:solidFill>
              </a:rPr>
              <a:t>ion </a:t>
            </a:r>
            <a:r>
              <a:rPr lang="de-DE" sz="1200" b="1" i="0" kern="1200" baseline="0" dirty="0" smtClean="0">
                <a:solidFill>
                  <a:srgbClr val="000000"/>
                </a:solidFill>
              </a:rPr>
              <a:t>intensity </a:t>
            </a:r>
            <a:endParaRPr lang="de-DE" sz="1200" b="1" i="0" kern="1200" baseline="0" dirty="0">
              <a:solidFill>
                <a:srgbClr val="000000"/>
              </a:solidFill>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de-DE" sz="1200" b="1" i="0" kern="1200" baseline="0" dirty="0" smtClean="0">
                <a:solidFill>
                  <a:srgbClr val="FF9900"/>
                </a:solidFill>
              </a:rPr>
              <a:t>Et</a:t>
            </a:r>
            <a:r>
              <a:rPr lang="de-DE" sz="1200" b="1" i="0" kern="1200" baseline="0" dirty="0" smtClean="0">
                <a:solidFill>
                  <a:srgbClr val="000000"/>
                </a:solidFill>
              </a:rPr>
              <a:t>/</a:t>
            </a:r>
            <a:r>
              <a:rPr lang="de-DE" sz="1200" b="1" i="0" kern="1200" baseline="0" dirty="0" smtClean="0">
                <a:solidFill>
                  <a:srgbClr val="0C5471"/>
                </a:solidFill>
              </a:rPr>
              <a:t>Me</a:t>
            </a:r>
            <a:r>
              <a:rPr lang="de-DE" sz="1200" b="1" i="1" kern="1200" baseline="0" dirty="0" smtClean="0">
                <a:solidFill>
                  <a:srgbClr val="0C5471"/>
                </a:solidFill>
              </a:rPr>
              <a:t>d</a:t>
            </a:r>
            <a:r>
              <a:rPr lang="de-DE" sz="1200" b="1" i="0" kern="1200" baseline="-25000" dirty="0" smtClean="0">
                <a:solidFill>
                  <a:srgbClr val="0C5471"/>
                </a:solidFill>
              </a:rPr>
              <a:t>3</a:t>
            </a:r>
            <a:endParaRPr lang="de-DE" sz="1200" dirty="0">
              <a:solidFill>
                <a:srgbClr val="0C5471"/>
              </a:solidFill>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endParaRPr lang="en-US" sz="1400" dirty="0"/>
          </a:p>
        </c:rich>
      </c:tx>
      <c:layout>
        <c:manualLayout>
          <c:xMode val="edge"/>
          <c:yMode val="edge"/>
          <c:x val="0.23848707681106707"/>
          <c:y val="3.333333333333334E-2"/>
        </c:manualLayout>
      </c:layout>
      <c:overlay val="1"/>
    </c:title>
    <c:plotArea>
      <c:layout>
        <c:manualLayout>
          <c:layoutTarget val="inner"/>
          <c:xMode val="edge"/>
          <c:yMode val="edge"/>
          <c:x val="0.17768972746331238"/>
          <c:y val="5.9690966048598977E-2"/>
          <c:w val="0.78570125786163525"/>
          <c:h val="0.76568072136144272"/>
        </c:manualLayout>
      </c:layout>
      <c:barChart>
        <c:barDir val="col"/>
        <c:grouping val="clustered"/>
        <c:ser>
          <c:idx val="0"/>
          <c:order val="0"/>
          <c:tx>
            <c:strRef>
              <c:f>'d3+et_esi'!$G$14</c:f>
              <c:strCache>
                <c:ptCount val="1"/>
                <c:pt idx="0">
                  <c:v>RI</c:v>
                </c:pt>
              </c:strCache>
            </c:strRef>
          </c:tx>
          <c:dPt>
            <c:idx val="0"/>
            <c:spPr>
              <a:solidFill>
                <a:schemeClr val="bg1">
                  <a:lumMod val="50000"/>
                </a:schemeClr>
              </a:solidFill>
            </c:spPr>
          </c:dPt>
          <c:dPt>
            <c:idx val="1"/>
            <c:spPr>
              <a:solidFill>
                <a:schemeClr val="bg1">
                  <a:lumMod val="65000"/>
                </a:schemeClr>
              </a:solidFill>
            </c:spPr>
          </c:dPt>
          <c:dPt>
            <c:idx val="2"/>
            <c:spPr>
              <a:solidFill>
                <a:schemeClr val="bg1">
                  <a:lumMod val="75000"/>
                </a:schemeClr>
              </a:solidFill>
            </c:spPr>
          </c:dPt>
          <c:dLbls>
            <c:dLblPos val="outEnd"/>
            <c:showVal val="1"/>
          </c:dLbls>
          <c:errBars>
            <c:errBarType val="both"/>
            <c:errValType val="cust"/>
            <c:plus>
              <c:numRef>
                <c:f>'d3+et_esi'!$C$28</c:f>
                <c:numCache>
                  <c:formatCode>General</c:formatCode>
                  <c:ptCount val="1"/>
                  <c:pt idx="0">
                    <c:v>0.11547005383791878</c:v>
                  </c:pt>
                </c:numCache>
              </c:numRef>
            </c:plus>
            <c:minus>
              <c:numRef>
                <c:f>'d3+et_esi'!$C$28</c:f>
                <c:numCache>
                  <c:formatCode>General</c:formatCode>
                  <c:ptCount val="1"/>
                  <c:pt idx="0">
                    <c:v>0.11547005383791878</c:v>
                  </c:pt>
                </c:numCache>
              </c:numRef>
            </c:minus>
            <c:spPr>
              <a:ln w="19050"/>
            </c:spPr>
          </c:errBars>
          <c:val>
            <c:numRef>
              <c:f>'d3+et_esi'!$G$15:$G$17</c:f>
              <c:numCache>
                <c:formatCode>0.00</c:formatCode>
                <c:ptCount val="3"/>
                <c:pt idx="0">
                  <c:v>3.25</c:v>
                </c:pt>
                <c:pt idx="1">
                  <c:v>2.5299999999999998</c:v>
                </c:pt>
                <c:pt idx="2">
                  <c:v>2.48</c:v>
                </c:pt>
              </c:numCache>
            </c:numRef>
          </c:val>
        </c:ser>
        <c:dLbls>
          <c:showVal val="1"/>
        </c:dLbls>
        <c:axId val="65136896"/>
        <c:axId val="65069824"/>
      </c:barChart>
      <c:catAx>
        <c:axId val="65136896"/>
        <c:scaling>
          <c:orientation val="minMax"/>
        </c:scaling>
        <c:axPos val="b"/>
        <c:tickLblPos val="nextTo"/>
        <c:crossAx val="65069824"/>
        <c:crosses val="autoZero"/>
        <c:auto val="1"/>
        <c:lblAlgn val="ctr"/>
        <c:lblOffset val="100"/>
        <c:tickLblSkip val="2"/>
        <c:tickMarkSkip val="1"/>
      </c:catAx>
      <c:valAx>
        <c:axId val="65069824"/>
        <c:scaling>
          <c:orientation val="minMax"/>
          <c:max val="6.5"/>
          <c:min val="0"/>
        </c:scaling>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de-DE" sz="1000" b="1" i="0" baseline="0"/>
                  <a:t>Average relative ion intensity</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de-DE" sz="1000" b="1"/>
              </a:p>
            </c:rich>
          </c:tx>
          <c:layout/>
        </c:title>
        <c:numFmt formatCode="0" sourceLinked="0"/>
        <c:tickLblPos val="nextTo"/>
        <c:crossAx val="65136896"/>
        <c:crossesAt val="1"/>
        <c:crossBetween val="between"/>
        <c:majorUnit val="1"/>
        <c:minorUnit val="1"/>
      </c:valAx>
    </c:plotArea>
    <c:plotVisOnly val="1"/>
  </c:chart>
  <c:spPr>
    <a:ln>
      <a:solidFill>
        <a:schemeClr val="tx1"/>
      </a:solid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barChart>
        <c:barDir val="col"/>
        <c:grouping val="clustered"/>
        <c:ser>
          <c:idx val="0"/>
          <c:order val="0"/>
          <c:spPr>
            <a:solidFill>
              <a:schemeClr val="bg1">
                <a:lumMod val="50000"/>
              </a:schemeClr>
            </a:solidFill>
          </c:spPr>
          <c:dLbls>
            <c:dLbl>
              <c:idx val="0"/>
              <c:layout>
                <c:manualLayout>
                  <c:x val="-6.6364136413641514E-2"/>
                  <c:y val="1.3888888888888944E-2"/>
                </c:manualLayout>
              </c:layout>
              <c:dLblPos val="outEnd"/>
              <c:showVal val="1"/>
            </c:dLbl>
            <c:dLblPos val="outEnd"/>
            <c:showVal val="1"/>
          </c:dLbls>
          <c:errBars>
            <c:errBarType val="both"/>
            <c:errValType val="cust"/>
            <c:plus>
              <c:numRef>
                <c:f>set3_dp234_dp2!$C$14</c:f>
                <c:numCache>
                  <c:formatCode>General</c:formatCode>
                  <c:ptCount val="1"/>
                  <c:pt idx="0">
                    <c:v>1.4142135623730984E-2</c:v>
                  </c:pt>
                </c:numCache>
              </c:numRef>
            </c:plus>
            <c:minus>
              <c:numRef>
                <c:f>set3_dp234_dp2!$C$14</c:f>
                <c:numCache>
                  <c:formatCode>General</c:formatCode>
                  <c:ptCount val="1"/>
                  <c:pt idx="0">
                    <c:v>1.4142135623730984E-2</c:v>
                  </c:pt>
                </c:numCache>
              </c:numRef>
            </c:minus>
            <c:spPr>
              <a:ln w="22225"/>
            </c:spPr>
          </c:errBars>
          <c:cat>
            <c:strRef>
              <c:f>'234'!$B$2</c:f>
              <c:strCache>
                <c:ptCount val="1"/>
                <c:pt idx="0">
                  <c:v>RI</c:v>
                </c:pt>
              </c:strCache>
            </c:strRef>
          </c:cat>
          <c:val>
            <c:numRef>
              <c:f>'234'!$B$3</c:f>
              <c:numCache>
                <c:formatCode>General</c:formatCode>
                <c:ptCount val="1"/>
                <c:pt idx="0">
                  <c:v>1.03</c:v>
                </c:pt>
              </c:numCache>
            </c:numRef>
          </c:val>
        </c:ser>
        <c:ser>
          <c:idx val="1"/>
          <c:order val="1"/>
          <c:dLbls>
            <c:dLblPos val="outEnd"/>
            <c:showVal val="1"/>
          </c:dLbls>
          <c:cat>
            <c:strRef>
              <c:f>'234'!$B$2</c:f>
              <c:strCache>
                <c:ptCount val="1"/>
                <c:pt idx="0">
                  <c:v>RI</c:v>
                </c:pt>
              </c:strCache>
            </c:strRef>
          </c:cat>
          <c:val>
            <c:numRef>
              <c:f>'234'!$B$4</c:f>
              <c:numCache>
                <c:formatCode>General</c:formatCode>
                <c:ptCount val="1"/>
              </c:numCache>
            </c:numRef>
          </c:val>
        </c:ser>
        <c:ser>
          <c:idx val="2"/>
          <c:order val="2"/>
          <c:spPr>
            <a:solidFill>
              <a:schemeClr val="bg1">
                <a:lumMod val="65000"/>
              </a:schemeClr>
            </a:solidFill>
          </c:spPr>
          <c:dLbls>
            <c:dLbl>
              <c:idx val="0"/>
              <c:layout>
                <c:manualLayout>
                  <c:x val="-6.9856985698569851E-2"/>
                  <c:y val="2.3148148148148147E-2"/>
                </c:manualLayout>
              </c:layout>
              <c:dLblPos val="outEnd"/>
              <c:showVal val="1"/>
            </c:dLbl>
            <c:dLblPos val="outEnd"/>
            <c:showVal val="1"/>
          </c:dLbls>
          <c:errBars>
            <c:errBarType val="both"/>
            <c:errValType val="cust"/>
            <c:plus>
              <c:numRef>
                <c:f>'set 2_3_4_DP3_0_02'!$C$14</c:f>
                <c:numCache>
                  <c:formatCode>General</c:formatCode>
                  <c:ptCount val="1"/>
                  <c:pt idx="0">
                    <c:v>1.4142135623730984E-2</c:v>
                  </c:pt>
                </c:numCache>
              </c:numRef>
            </c:plus>
            <c:minus>
              <c:numRef>
                <c:f>'set 2_3_4_DP3_0_02'!$C$14</c:f>
                <c:numCache>
                  <c:formatCode>General</c:formatCode>
                  <c:ptCount val="1"/>
                  <c:pt idx="0">
                    <c:v>1.4142135623730984E-2</c:v>
                  </c:pt>
                </c:numCache>
              </c:numRef>
            </c:minus>
            <c:spPr>
              <a:ln w="22225"/>
            </c:spPr>
          </c:errBars>
          <c:cat>
            <c:strRef>
              <c:f>'234'!$B$2</c:f>
              <c:strCache>
                <c:ptCount val="1"/>
                <c:pt idx="0">
                  <c:v>RI</c:v>
                </c:pt>
              </c:strCache>
            </c:strRef>
          </c:cat>
          <c:val>
            <c:numRef>
              <c:f>'234'!$B$5</c:f>
              <c:numCache>
                <c:formatCode>0.00</c:formatCode>
                <c:ptCount val="1"/>
                <c:pt idx="0">
                  <c:v>0.99</c:v>
                </c:pt>
              </c:numCache>
            </c:numRef>
          </c:val>
        </c:ser>
        <c:ser>
          <c:idx val="3"/>
          <c:order val="3"/>
          <c:dLbls>
            <c:dLblPos val="outEnd"/>
            <c:showVal val="1"/>
          </c:dLbls>
          <c:cat>
            <c:strRef>
              <c:f>'234'!$B$2</c:f>
              <c:strCache>
                <c:ptCount val="1"/>
                <c:pt idx="0">
                  <c:v>RI</c:v>
                </c:pt>
              </c:strCache>
            </c:strRef>
          </c:cat>
          <c:val>
            <c:numRef>
              <c:f>'234'!$B$6</c:f>
              <c:numCache>
                <c:formatCode>General</c:formatCode>
                <c:ptCount val="1"/>
              </c:numCache>
            </c:numRef>
          </c:val>
        </c:ser>
        <c:ser>
          <c:idx val="4"/>
          <c:order val="4"/>
          <c:spPr>
            <a:solidFill>
              <a:schemeClr val="bg1">
                <a:lumMod val="75000"/>
              </a:schemeClr>
            </a:solidFill>
          </c:spPr>
          <c:dLbls>
            <c:dLbl>
              <c:idx val="0"/>
              <c:layout>
                <c:manualLayout>
                  <c:x val="-5.9378437843784639E-2"/>
                  <c:y val="1.3888888888888944E-2"/>
                </c:manualLayout>
              </c:layout>
              <c:dLblPos val="outEnd"/>
              <c:showVal val="1"/>
            </c:dLbl>
            <c:dLblPos val="outEnd"/>
            <c:showVal val="1"/>
          </c:dLbls>
          <c:errBars>
            <c:errBarType val="both"/>
            <c:errValType val="cust"/>
            <c:plus>
              <c:numRef>
                <c:f>'set 2_3_4_DP4_0_02'!$C$14</c:f>
                <c:numCache>
                  <c:formatCode>General</c:formatCode>
                  <c:ptCount val="1"/>
                  <c:pt idx="0">
                    <c:v>1.0000000000000021E-2</c:v>
                  </c:pt>
                </c:numCache>
              </c:numRef>
            </c:plus>
            <c:minus>
              <c:numRef>
                <c:f>'set 2_3_4_DP4_0_02'!$C$14</c:f>
                <c:numCache>
                  <c:formatCode>General</c:formatCode>
                  <c:ptCount val="1"/>
                  <c:pt idx="0">
                    <c:v>1.0000000000000021E-2</c:v>
                  </c:pt>
                </c:numCache>
              </c:numRef>
            </c:minus>
            <c:spPr>
              <a:ln w="22225"/>
            </c:spPr>
          </c:errBars>
          <c:cat>
            <c:strRef>
              <c:f>'234'!$B$2</c:f>
              <c:strCache>
                <c:ptCount val="1"/>
                <c:pt idx="0">
                  <c:v>RI</c:v>
                </c:pt>
              </c:strCache>
            </c:strRef>
          </c:cat>
          <c:val>
            <c:numRef>
              <c:f>'234'!$B$7</c:f>
              <c:numCache>
                <c:formatCode>0.00</c:formatCode>
                <c:ptCount val="1"/>
                <c:pt idx="0">
                  <c:v>0.99</c:v>
                </c:pt>
              </c:numCache>
            </c:numRef>
          </c:val>
        </c:ser>
        <c:dLbls>
          <c:showVal val="1"/>
        </c:dLbls>
        <c:axId val="67439616"/>
        <c:axId val="67457792"/>
      </c:barChart>
      <c:catAx>
        <c:axId val="67439616"/>
        <c:scaling>
          <c:orientation val="minMax"/>
        </c:scaling>
        <c:axPos val="b"/>
        <c:tickLblPos val="nextTo"/>
        <c:crossAx val="67457792"/>
        <c:crosses val="autoZero"/>
        <c:auto val="1"/>
        <c:lblAlgn val="ctr"/>
        <c:lblOffset val="100"/>
      </c:catAx>
      <c:valAx>
        <c:axId val="67457792"/>
        <c:scaling>
          <c:orientation val="minMax"/>
          <c:max val="6.5"/>
          <c:min val="0"/>
        </c:scaling>
        <c:axPos val="l"/>
        <c:majorGridlines/>
        <c:title>
          <c:tx>
            <c:rich>
              <a:bodyPr rot="-5400000" vert="horz"/>
              <a:lstStyle/>
              <a:p>
                <a:pPr>
                  <a:defRPr/>
                </a:pPr>
                <a:r>
                  <a:rPr lang="de-DE"/>
                  <a:t>Average</a:t>
                </a:r>
                <a:r>
                  <a:rPr lang="de-DE" baseline="0"/>
                  <a:t> relative ion intensity</a:t>
                </a:r>
                <a:endParaRPr lang="de-DE"/>
              </a:p>
            </c:rich>
          </c:tx>
        </c:title>
        <c:numFmt formatCode="General" sourceLinked="1"/>
        <c:tickLblPos val="nextTo"/>
        <c:crossAx val="67439616"/>
        <c:crosses val="autoZero"/>
        <c:crossBetween val="between"/>
      </c:valAx>
    </c:plotArea>
    <c:plotVisOnly val="1"/>
  </c:chart>
  <c:spPr>
    <a:ln>
      <a:solidFill>
        <a:schemeClr val="tx2"/>
      </a:solid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barChart>
        <c:barDir val="col"/>
        <c:grouping val="clustered"/>
        <c:ser>
          <c:idx val="0"/>
          <c:order val="0"/>
          <c:spPr>
            <a:solidFill>
              <a:schemeClr val="bg1">
                <a:lumMod val="50000"/>
              </a:schemeClr>
            </a:solidFill>
          </c:spPr>
          <c:dLbls>
            <c:dLbl>
              <c:idx val="0"/>
              <c:layout>
                <c:manualLayout>
                  <c:x val="-6.6364136413641514E-2"/>
                  <c:y val="1.3888888888888966E-2"/>
                </c:manualLayout>
              </c:layout>
              <c:dLblPos val="outEnd"/>
              <c:showVal val="1"/>
            </c:dLbl>
            <c:dLblPos val="outEnd"/>
            <c:showVal val="1"/>
          </c:dLbls>
          <c:errBars>
            <c:errBarType val="both"/>
            <c:errValType val="cust"/>
            <c:plus>
              <c:numRef>
                <c:f>'set 2_3_DP2_1_maldi'!$C$14</c:f>
                <c:numCache>
                  <c:formatCode>General</c:formatCode>
                  <c:ptCount val="1"/>
                  <c:pt idx="0">
                    <c:v>0.28465768916367018</c:v>
                  </c:pt>
                </c:numCache>
              </c:numRef>
            </c:plus>
            <c:minus>
              <c:numRef>
                <c:f>'set 2_3_DP2_1_maldi'!$C$14</c:f>
                <c:numCache>
                  <c:formatCode>General</c:formatCode>
                  <c:ptCount val="1"/>
                  <c:pt idx="0">
                    <c:v>0.28465768916367018</c:v>
                  </c:pt>
                </c:numCache>
              </c:numRef>
            </c:minus>
            <c:spPr>
              <a:ln w="22225"/>
            </c:spPr>
          </c:errBars>
          <c:cat>
            <c:strRef>
              <c:f>'234 (2)'!$B$2</c:f>
              <c:strCache>
                <c:ptCount val="1"/>
                <c:pt idx="0">
                  <c:v>RI</c:v>
                </c:pt>
              </c:strCache>
            </c:strRef>
          </c:cat>
          <c:val>
            <c:numRef>
              <c:f>'234 (2)'!$B$3</c:f>
              <c:numCache>
                <c:formatCode>0.00</c:formatCode>
                <c:ptCount val="1"/>
                <c:pt idx="0">
                  <c:v>1.585</c:v>
                </c:pt>
              </c:numCache>
            </c:numRef>
          </c:val>
        </c:ser>
        <c:ser>
          <c:idx val="1"/>
          <c:order val="1"/>
          <c:dLbls>
            <c:dLblPos val="outEnd"/>
            <c:showVal val="1"/>
          </c:dLbls>
          <c:cat>
            <c:strRef>
              <c:f>'234 (2)'!$B$2</c:f>
              <c:strCache>
                <c:ptCount val="1"/>
                <c:pt idx="0">
                  <c:v>RI</c:v>
                </c:pt>
              </c:strCache>
            </c:strRef>
          </c:cat>
          <c:val>
            <c:numRef>
              <c:f>'234 (2)'!$B$4</c:f>
              <c:numCache>
                <c:formatCode>General</c:formatCode>
                <c:ptCount val="1"/>
              </c:numCache>
            </c:numRef>
          </c:val>
        </c:ser>
        <c:ser>
          <c:idx val="2"/>
          <c:order val="2"/>
          <c:spPr>
            <a:solidFill>
              <a:schemeClr val="bg1">
                <a:lumMod val="65000"/>
              </a:schemeClr>
            </a:solidFill>
          </c:spPr>
          <c:dLbls>
            <c:dLbl>
              <c:idx val="0"/>
              <c:layout>
                <c:manualLayout>
                  <c:x val="-6.9856985698569851E-2"/>
                  <c:y val="2.3148148148148147E-2"/>
                </c:manualLayout>
              </c:layout>
              <c:dLblPos val="outEnd"/>
              <c:showVal val="1"/>
            </c:dLbl>
            <c:dLblPos val="outEnd"/>
            <c:showVal val="1"/>
          </c:dLbls>
          <c:errBars>
            <c:errBarType val="both"/>
            <c:errValType val="cust"/>
            <c:plus>
              <c:numRef>
                <c:f>'set 2_3_DP3_1_maldi'!$C$14</c:f>
                <c:numCache>
                  <c:formatCode>General</c:formatCode>
                  <c:ptCount val="1"/>
                  <c:pt idx="0">
                    <c:v>0.33915581473220846</c:v>
                  </c:pt>
                </c:numCache>
              </c:numRef>
            </c:plus>
            <c:minus>
              <c:numRef>
                <c:f>'set 2_3_DP3_1_maldi'!$C$14</c:f>
                <c:numCache>
                  <c:formatCode>General</c:formatCode>
                  <c:ptCount val="1"/>
                  <c:pt idx="0">
                    <c:v>0.33915581473220846</c:v>
                  </c:pt>
                </c:numCache>
              </c:numRef>
            </c:minus>
            <c:spPr>
              <a:ln w="22225"/>
            </c:spPr>
          </c:errBars>
          <c:cat>
            <c:strRef>
              <c:f>'234 (2)'!$B$2</c:f>
              <c:strCache>
                <c:ptCount val="1"/>
                <c:pt idx="0">
                  <c:v>RI</c:v>
                </c:pt>
              </c:strCache>
            </c:strRef>
          </c:cat>
          <c:val>
            <c:numRef>
              <c:f>'234 (2)'!$B$5</c:f>
              <c:numCache>
                <c:formatCode>0.00</c:formatCode>
                <c:ptCount val="1"/>
                <c:pt idx="0">
                  <c:v>1.963333333333334</c:v>
                </c:pt>
              </c:numCache>
            </c:numRef>
          </c:val>
        </c:ser>
        <c:ser>
          <c:idx val="3"/>
          <c:order val="3"/>
          <c:dLbls>
            <c:dLblPos val="outEnd"/>
            <c:showVal val="1"/>
          </c:dLbls>
          <c:cat>
            <c:strRef>
              <c:f>'234 (2)'!$B$2</c:f>
              <c:strCache>
                <c:ptCount val="1"/>
                <c:pt idx="0">
                  <c:v>RI</c:v>
                </c:pt>
              </c:strCache>
            </c:strRef>
          </c:cat>
          <c:val>
            <c:numRef>
              <c:f>'234 (2)'!$B$6</c:f>
              <c:numCache>
                <c:formatCode>General</c:formatCode>
                <c:ptCount val="1"/>
              </c:numCache>
            </c:numRef>
          </c:val>
        </c:ser>
        <c:ser>
          <c:idx val="4"/>
          <c:order val="4"/>
          <c:spPr>
            <a:solidFill>
              <a:schemeClr val="bg1">
                <a:lumMod val="75000"/>
              </a:schemeClr>
            </a:solidFill>
          </c:spPr>
          <c:dLbls>
            <c:dLbl>
              <c:idx val="0"/>
              <c:layout>
                <c:manualLayout>
                  <c:x val="-5.9378437843784784E-2"/>
                  <c:y val="1.3888888888888966E-2"/>
                </c:manualLayout>
              </c:layout>
              <c:dLblPos val="outEnd"/>
              <c:showVal val="1"/>
            </c:dLbl>
            <c:dLblPos val="outEnd"/>
            <c:showVal val="1"/>
          </c:dLbls>
          <c:errBars>
            <c:errBarType val="both"/>
            <c:errValType val="cust"/>
            <c:plus>
              <c:numRef>
                <c:f>'set 2_3_DP4_1_maldi'!$C$14</c:f>
                <c:numCache>
                  <c:formatCode>General</c:formatCode>
                  <c:ptCount val="1"/>
                  <c:pt idx="0">
                    <c:v>0.2907518988186773</c:v>
                  </c:pt>
                </c:numCache>
              </c:numRef>
            </c:plus>
            <c:minus>
              <c:numRef>
                <c:f>'set 2_3_DP4_1_maldi'!$C$14</c:f>
                <c:numCache>
                  <c:formatCode>General</c:formatCode>
                  <c:ptCount val="1"/>
                  <c:pt idx="0">
                    <c:v>0.2907518988186773</c:v>
                  </c:pt>
                </c:numCache>
              </c:numRef>
            </c:minus>
            <c:spPr>
              <a:ln w="22225"/>
            </c:spPr>
          </c:errBars>
          <c:cat>
            <c:strRef>
              <c:f>'234 (2)'!$B$2</c:f>
              <c:strCache>
                <c:ptCount val="1"/>
                <c:pt idx="0">
                  <c:v>RI</c:v>
                </c:pt>
              </c:strCache>
            </c:strRef>
          </c:cat>
          <c:val>
            <c:numRef>
              <c:f>'234 (2)'!$B$7</c:f>
              <c:numCache>
                <c:formatCode>0.00</c:formatCode>
                <c:ptCount val="1"/>
                <c:pt idx="0">
                  <c:v>1.6383333333333341</c:v>
                </c:pt>
              </c:numCache>
            </c:numRef>
          </c:val>
        </c:ser>
        <c:dLbls>
          <c:showVal val="1"/>
        </c:dLbls>
        <c:axId val="67532672"/>
        <c:axId val="67534208"/>
      </c:barChart>
      <c:catAx>
        <c:axId val="67532672"/>
        <c:scaling>
          <c:orientation val="minMax"/>
        </c:scaling>
        <c:axPos val="b"/>
        <c:tickLblPos val="nextTo"/>
        <c:crossAx val="67534208"/>
        <c:crosses val="autoZero"/>
        <c:auto val="1"/>
        <c:lblAlgn val="ctr"/>
        <c:lblOffset val="100"/>
      </c:catAx>
      <c:valAx>
        <c:axId val="67534208"/>
        <c:scaling>
          <c:orientation val="minMax"/>
          <c:max val="6.5"/>
          <c:min val="0"/>
        </c:scaling>
        <c:axPos val="l"/>
        <c:majorGridlines/>
        <c:title>
          <c:tx>
            <c:rich>
              <a:bodyPr rot="-5400000" vert="horz"/>
              <a:lstStyle/>
              <a:p>
                <a:pPr>
                  <a:defRPr/>
                </a:pPr>
                <a:r>
                  <a:rPr lang="de-DE"/>
                  <a:t>Average</a:t>
                </a:r>
                <a:r>
                  <a:rPr lang="de-DE" baseline="0"/>
                  <a:t> relative ion intensity</a:t>
                </a:r>
                <a:endParaRPr lang="de-DE"/>
              </a:p>
            </c:rich>
          </c:tx>
        </c:title>
        <c:numFmt formatCode="0.00" sourceLinked="1"/>
        <c:tickLblPos val="nextTo"/>
        <c:crossAx val="67532672"/>
        <c:crosses val="autoZero"/>
        <c:crossBetween val="between"/>
        <c:majorUnit val="1"/>
        <c:minorUnit val="1"/>
      </c:valAx>
    </c:plotArea>
    <c:plotVisOnly val="1"/>
  </c:chart>
  <c:spPr>
    <a:ln>
      <a:solidFill>
        <a:schemeClr val="tx1"/>
      </a:solid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1402604752530934"/>
          <c:y val="4.9886621315192947E-2"/>
          <c:w val="0.81063238188976228"/>
          <c:h val="0.8071730319424355"/>
        </c:manualLayout>
      </c:layout>
      <c:barChart>
        <c:barDir val="col"/>
        <c:grouping val="clustered"/>
        <c:ser>
          <c:idx val="0"/>
          <c:order val="0"/>
          <c:spPr>
            <a:solidFill>
              <a:schemeClr val="bg1">
                <a:lumMod val="50000"/>
              </a:schemeClr>
            </a:solidFill>
          </c:spPr>
          <c:dLbls>
            <c:dLbl>
              <c:idx val="0"/>
              <c:layout>
                <c:manualLayout>
                  <c:x val="-6.6364136413641514E-2"/>
                  <c:y val="1.3888888888888944E-2"/>
                </c:manualLayout>
              </c:layout>
              <c:dLblPos val="outEnd"/>
              <c:showVal val="1"/>
            </c:dLbl>
            <c:dLblPos val="outEnd"/>
            <c:showVal val="1"/>
          </c:dLbls>
          <c:errBars>
            <c:errBarType val="both"/>
            <c:errValType val="cust"/>
            <c:plus>
              <c:numRef>
                <c:f>'set 2_3_DP2_1_lp55'!$C$14</c:f>
                <c:numCache>
                  <c:formatCode>General</c:formatCode>
                  <c:ptCount val="1"/>
                  <c:pt idx="0">
                    <c:v>0.24492175621342091</c:v>
                  </c:pt>
                </c:numCache>
              </c:numRef>
            </c:plus>
            <c:minus>
              <c:numRef>
                <c:f>'set 2_3_DP2_1_lp55'!$C$14</c:f>
                <c:numCache>
                  <c:formatCode>General</c:formatCode>
                  <c:ptCount val="1"/>
                  <c:pt idx="0">
                    <c:v>0.24492175621342091</c:v>
                  </c:pt>
                </c:numCache>
              </c:numRef>
            </c:minus>
            <c:spPr>
              <a:ln w="22225"/>
            </c:spPr>
          </c:errBars>
          <c:cat>
            <c:strRef>
              <c:f>'234'!$B$2</c:f>
              <c:strCache>
                <c:ptCount val="1"/>
                <c:pt idx="0">
                  <c:v>RI</c:v>
                </c:pt>
              </c:strCache>
            </c:strRef>
          </c:cat>
          <c:val>
            <c:numRef>
              <c:f>'234'!$B$3</c:f>
              <c:numCache>
                <c:formatCode>General</c:formatCode>
                <c:ptCount val="1"/>
                <c:pt idx="0">
                  <c:v>1.86</c:v>
                </c:pt>
              </c:numCache>
            </c:numRef>
          </c:val>
        </c:ser>
        <c:ser>
          <c:idx val="1"/>
          <c:order val="1"/>
          <c:dLbls>
            <c:dLblPos val="outEnd"/>
            <c:showVal val="1"/>
          </c:dLbls>
          <c:cat>
            <c:strRef>
              <c:f>'234'!$B$2</c:f>
              <c:strCache>
                <c:ptCount val="1"/>
                <c:pt idx="0">
                  <c:v>RI</c:v>
                </c:pt>
              </c:strCache>
            </c:strRef>
          </c:cat>
          <c:val>
            <c:numRef>
              <c:f>'234'!$B$4</c:f>
              <c:numCache>
                <c:formatCode>General</c:formatCode>
                <c:ptCount val="1"/>
              </c:numCache>
            </c:numRef>
          </c:val>
        </c:ser>
        <c:ser>
          <c:idx val="2"/>
          <c:order val="2"/>
          <c:spPr>
            <a:solidFill>
              <a:schemeClr val="bg1">
                <a:lumMod val="65000"/>
              </a:schemeClr>
            </a:solidFill>
          </c:spPr>
          <c:dLbls>
            <c:dLbl>
              <c:idx val="0"/>
              <c:layout>
                <c:manualLayout>
                  <c:x val="-6.9856985698569851E-2"/>
                  <c:y val="2.3148148148148147E-2"/>
                </c:manualLayout>
              </c:layout>
              <c:dLblPos val="outEnd"/>
              <c:showVal val="1"/>
            </c:dLbl>
            <c:dLblPos val="outEnd"/>
            <c:showVal val="1"/>
          </c:dLbls>
          <c:errBars>
            <c:errBarType val="both"/>
            <c:errValType val="cust"/>
            <c:plus>
              <c:numRef>
                <c:f>'set 2_3_DP3_1_lp55 '!$C$14</c:f>
                <c:numCache>
                  <c:formatCode>General</c:formatCode>
                  <c:ptCount val="1"/>
                  <c:pt idx="0">
                    <c:v>0.10689558768568524</c:v>
                  </c:pt>
                </c:numCache>
              </c:numRef>
            </c:plus>
            <c:minus>
              <c:numRef>
                <c:f>e!$C$14</c:f>
                <c:numCache>
                  <c:formatCode>General</c:formatCode>
                  <c:ptCount val="1"/>
                  <c:pt idx="0">
                    <c:v>0.33619438821412156</c:v>
                  </c:pt>
                </c:numCache>
              </c:numRef>
            </c:minus>
            <c:spPr>
              <a:ln w="22225"/>
            </c:spPr>
          </c:errBars>
          <c:cat>
            <c:strRef>
              <c:f>'234'!$B$2</c:f>
              <c:strCache>
                <c:ptCount val="1"/>
                <c:pt idx="0">
                  <c:v>RI</c:v>
                </c:pt>
              </c:strCache>
            </c:strRef>
          </c:cat>
          <c:val>
            <c:numRef>
              <c:f>'234'!$B$5</c:f>
              <c:numCache>
                <c:formatCode>0.00</c:formatCode>
                <c:ptCount val="1"/>
                <c:pt idx="0">
                  <c:v>2.29</c:v>
                </c:pt>
              </c:numCache>
            </c:numRef>
          </c:val>
        </c:ser>
        <c:ser>
          <c:idx val="3"/>
          <c:order val="3"/>
          <c:dLbls>
            <c:dLblPos val="outEnd"/>
            <c:showVal val="1"/>
          </c:dLbls>
          <c:cat>
            <c:strRef>
              <c:f>'234'!$B$2</c:f>
              <c:strCache>
                <c:ptCount val="1"/>
                <c:pt idx="0">
                  <c:v>RI</c:v>
                </c:pt>
              </c:strCache>
            </c:strRef>
          </c:cat>
          <c:val>
            <c:numRef>
              <c:f>'234'!$B$6</c:f>
              <c:numCache>
                <c:formatCode>General</c:formatCode>
                <c:ptCount val="1"/>
              </c:numCache>
            </c:numRef>
          </c:val>
        </c:ser>
        <c:ser>
          <c:idx val="4"/>
          <c:order val="4"/>
          <c:spPr>
            <a:solidFill>
              <a:schemeClr val="bg1">
                <a:lumMod val="75000"/>
              </a:schemeClr>
            </a:solidFill>
          </c:spPr>
          <c:dLbls>
            <c:dLbl>
              <c:idx val="0"/>
              <c:layout>
                <c:manualLayout>
                  <c:x val="-5.9378437843784639E-2"/>
                  <c:y val="1.3888888888888944E-2"/>
                </c:manualLayout>
              </c:layout>
              <c:dLblPos val="outEnd"/>
              <c:showVal val="1"/>
            </c:dLbl>
            <c:dLblPos val="outEnd"/>
            <c:showVal val="1"/>
          </c:dLbls>
          <c:errBars>
            <c:errBarType val="both"/>
            <c:errValType val="cust"/>
            <c:plus>
              <c:numRef>
                <c:f>'set 2_3_DP4_1_lp55'!$C$14</c:f>
                <c:numCache>
                  <c:formatCode>General</c:formatCode>
                  <c:ptCount val="1"/>
                  <c:pt idx="0">
                    <c:v>0.15553134732265225</c:v>
                  </c:pt>
                </c:numCache>
              </c:numRef>
            </c:plus>
            <c:minus>
              <c:numRef>
                <c:f>'set 2_3_DP4_1_lp55'!$C$14</c:f>
                <c:numCache>
                  <c:formatCode>General</c:formatCode>
                  <c:ptCount val="1"/>
                  <c:pt idx="0">
                    <c:v>0.15553134732265225</c:v>
                  </c:pt>
                </c:numCache>
              </c:numRef>
            </c:minus>
            <c:spPr>
              <a:ln w="22225"/>
            </c:spPr>
          </c:errBars>
          <c:cat>
            <c:strRef>
              <c:f>'234'!$B$2</c:f>
              <c:strCache>
                <c:ptCount val="1"/>
                <c:pt idx="0">
                  <c:v>RI</c:v>
                </c:pt>
              </c:strCache>
            </c:strRef>
          </c:cat>
          <c:val>
            <c:numRef>
              <c:f>'234'!$B$7</c:f>
              <c:numCache>
                <c:formatCode>0.00</c:formatCode>
                <c:ptCount val="1"/>
                <c:pt idx="0">
                  <c:v>1.9100000000000001</c:v>
                </c:pt>
              </c:numCache>
            </c:numRef>
          </c:val>
        </c:ser>
        <c:dLbls>
          <c:showVal val="1"/>
        </c:dLbls>
        <c:axId val="68007040"/>
        <c:axId val="68008576"/>
      </c:barChart>
      <c:catAx>
        <c:axId val="68007040"/>
        <c:scaling>
          <c:orientation val="minMax"/>
        </c:scaling>
        <c:axPos val="b"/>
        <c:tickLblPos val="nextTo"/>
        <c:crossAx val="68008576"/>
        <c:crosses val="autoZero"/>
        <c:auto val="1"/>
        <c:lblAlgn val="ctr"/>
        <c:lblOffset val="100"/>
      </c:catAx>
      <c:valAx>
        <c:axId val="68008576"/>
        <c:scaling>
          <c:orientation val="minMax"/>
          <c:max val="6.5"/>
          <c:min val="0"/>
        </c:scaling>
        <c:axPos val="l"/>
        <c:majorGridlines/>
        <c:title>
          <c:tx>
            <c:rich>
              <a:bodyPr rot="-5400000" vert="horz"/>
              <a:lstStyle/>
              <a:p>
                <a:pPr>
                  <a:defRPr/>
                </a:pPr>
                <a:r>
                  <a:rPr lang="de-DE"/>
                  <a:t>Average</a:t>
                </a:r>
                <a:r>
                  <a:rPr lang="de-DE" baseline="0"/>
                  <a:t> relative ion intensity</a:t>
                </a:r>
                <a:endParaRPr lang="de-DE"/>
              </a:p>
            </c:rich>
          </c:tx>
        </c:title>
        <c:numFmt formatCode="General" sourceLinked="1"/>
        <c:tickLblPos val="nextTo"/>
        <c:crossAx val="68007040"/>
        <c:crosses val="autoZero"/>
        <c:crossBetween val="between"/>
        <c:majorUnit val="1"/>
        <c:minorUnit val="1"/>
      </c:valAx>
    </c:plotArea>
    <c:plotVisOnly val="1"/>
  </c:chart>
  <c:spPr>
    <a:ln>
      <a:solidFill>
        <a:schemeClr val="tx2"/>
      </a:solid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49399-7E82-4CA0-A707-D607DA99D46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8AA06E70-536F-4C0C-8365-E62640334C12}">
      <dgm:prSet phldrT="[Text]" custT="1">
        <dgm:style>
          <a:lnRef idx="1">
            <a:schemeClr val="accent2"/>
          </a:lnRef>
          <a:fillRef idx="3">
            <a:schemeClr val="accent2"/>
          </a:fillRef>
          <a:effectRef idx="2">
            <a:schemeClr val="accent2"/>
          </a:effectRef>
          <a:fontRef idx="minor">
            <a:schemeClr val="lt1"/>
          </a:fontRef>
        </dgm:style>
      </dgm:prSet>
      <dgm:spPr>
        <a:solidFill>
          <a:srgbClr val="08658B"/>
        </a:solidFill>
        <a:ln>
          <a:noFill/>
        </a:ln>
        <a:effectLst/>
        <a:scene3d>
          <a:camera prst="orthographicFront"/>
          <a:lightRig rig="threePt" dir="t"/>
        </a:scene3d>
        <a:sp3d>
          <a:bevelB w="241300" h="139700"/>
        </a:sp3d>
      </dgm:spPr>
      <dgm:t>
        <a:bodyPr/>
        <a:lstStyle/>
        <a:p>
          <a:pPr algn="l"/>
          <a:r>
            <a:rPr lang="de-DE" sz="2400" b="1" dirty="0" smtClean="0">
              <a:effectLst>
                <a:outerShdw blurRad="38100" dist="38100" dir="2700000" algn="tl">
                  <a:srgbClr val="000000">
                    <a:alpha val="43137"/>
                  </a:srgbClr>
                </a:outerShdw>
              </a:effectLst>
            </a:rPr>
            <a:t>QUALITATIVE ANALYSIS</a:t>
          </a:r>
          <a:endParaRPr lang="de-DE" sz="2400" b="1" dirty="0">
            <a:effectLst>
              <a:outerShdw blurRad="38100" dist="38100" dir="2700000" algn="tl">
                <a:srgbClr val="000000">
                  <a:alpha val="43137"/>
                </a:srgbClr>
              </a:outerShdw>
            </a:effectLst>
          </a:endParaRPr>
        </a:p>
      </dgm:t>
    </dgm:pt>
    <dgm:pt modelId="{6670FA4E-6B03-4C61-B0E8-BCD181C8B760}" type="parTrans" cxnId="{972C0A3F-04CB-41BE-BC22-902768E70F9F}">
      <dgm:prSet/>
      <dgm:spPr/>
      <dgm:t>
        <a:bodyPr/>
        <a:lstStyle/>
        <a:p>
          <a:endParaRPr lang="de-DE"/>
        </a:p>
      </dgm:t>
    </dgm:pt>
    <dgm:pt modelId="{1F6AC9F4-3ABF-49D7-BE23-F17E92B003C1}" type="sibTrans" cxnId="{972C0A3F-04CB-41BE-BC22-902768E70F9F}">
      <dgm:prSet/>
      <dgm:spPr/>
      <dgm:t>
        <a:bodyPr/>
        <a:lstStyle/>
        <a:p>
          <a:endParaRPr lang="de-DE"/>
        </a:p>
      </dgm:t>
    </dgm:pt>
    <dgm:pt modelId="{7A6E4AFE-4917-4AEE-8FE9-6C28F1C1EBCA}">
      <dgm:prSet phldrT="[Text]" custT="1"/>
      <dgm:spPr>
        <a:solidFill>
          <a:srgbClr val="C9C134">
            <a:alpha val="89804"/>
          </a:srgbClr>
        </a:solidFill>
        <a:ln>
          <a:noFill/>
        </a:ln>
      </dgm:spPr>
      <dgm:t>
        <a:bodyPr/>
        <a:lstStyle/>
        <a:p>
          <a:pPr algn="l"/>
          <a:r>
            <a:rPr lang="de-DE" sz="2000" dirty="0" smtClean="0"/>
            <a:t>Peak Identified by m/z value</a:t>
          </a:r>
          <a:endParaRPr lang="de-DE" sz="2000" dirty="0"/>
        </a:p>
      </dgm:t>
    </dgm:pt>
    <dgm:pt modelId="{DAB30812-8150-4FB8-8023-1852A392F015}" type="parTrans" cxnId="{476286A3-33A0-4964-8047-3D593FB7001B}">
      <dgm:prSet/>
      <dgm:spPr>
        <a:ln w="38100">
          <a:solidFill>
            <a:srgbClr val="C9C134"/>
          </a:solidFill>
        </a:ln>
      </dgm:spPr>
      <dgm:t>
        <a:bodyPr/>
        <a:lstStyle/>
        <a:p>
          <a:endParaRPr lang="de-DE"/>
        </a:p>
      </dgm:t>
    </dgm:pt>
    <dgm:pt modelId="{79C7C3B5-E375-4EDC-A117-6FD4796E23F1}" type="sibTrans" cxnId="{476286A3-33A0-4964-8047-3D593FB7001B}">
      <dgm:prSet/>
      <dgm:spPr/>
      <dgm:t>
        <a:bodyPr/>
        <a:lstStyle/>
        <a:p>
          <a:endParaRPr lang="de-DE"/>
        </a:p>
      </dgm:t>
    </dgm:pt>
    <dgm:pt modelId="{DD4C12D6-4ADA-48D4-BB4E-36593F7FB067}" type="pres">
      <dgm:prSet presAssocID="{E2549399-7E82-4CA0-A707-D607DA99D467}" presName="diagram" presStyleCnt="0">
        <dgm:presLayoutVars>
          <dgm:chPref val="1"/>
          <dgm:dir/>
          <dgm:animOne val="branch"/>
          <dgm:animLvl val="lvl"/>
          <dgm:resizeHandles/>
        </dgm:presLayoutVars>
      </dgm:prSet>
      <dgm:spPr/>
      <dgm:t>
        <a:bodyPr/>
        <a:lstStyle/>
        <a:p>
          <a:endParaRPr lang="de-DE"/>
        </a:p>
      </dgm:t>
    </dgm:pt>
    <dgm:pt modelId="{FB7B121C-52F8-4C0B-BF2B-A92A461D345B}" type="pres">
      <dgm:prSet presAssocID="{8AA06E70-536F-4C0C-8365-E62640334C12}" presName="root" presStyleCnt="0"/>
      <dgm:spPr/>
    </dgm:pt>
    <dgm:pt modelId="{C1CCC23A-22EA-4C54-80F6-694EFA915365}" type="pres">
      <dgm:prSet presAssocID="{8AA06E70-536F-4C0C-8365-E62640334C12}" presName="rootComposite" presStyleCnt="0"/>
      <dgm:spPr/>
    </dgm:pt>
    <dgm:pt modelId="{B309763E-0A58-4A94-ACBC-AA834584D741}" type="pres">
      <dgm:prSet presAssocID="{8AA06E70-536F-4C0C-8365-E62640334C12}" presName="rootText" presStyleLbl="node1" presStyleIdx="0" presStyleCnt="1" custScaleX="67576" custScaleY="20788" custLinFactNeighborX="-70612" custLinFactNeighborY="-728"/>
      <dgm:spPr/>
      <dgm:t>
        <a:bodyPr/>
        <a:lstStyle/>
        <a:p>
          <a:endParaRPr lang="de-DE"/>
        </a:p>
      </dgm:t>
    </dgm:pt>
    <dgm:pt modelId="{74DCD987-2553-439B-906A-A23F07B4B746}" type="pres">
      <dgm:prSet presAssocID="{8AA06E70-536F-4C0C-8365-E62640334C12}" presName="rootConnector" presStyleLbl="node1" presStyleIdx="0" presStyleCnt="1"/>
      <dgm:spPr/>
      <dgm:t>
        <a:bodyPr/>
        <a:lstStyle/>
        <a:p>
          <a:endParaRPr lang="de-DE"/>
        </a:p>
      </dgm:t>
    </dgm:pt>
    <dgm:pt modelId="{C683B2DF-9D23-4BF9-8676-AAD6181991B4}" type="pres">
      <dgm:prSet presAssocID="{8AA06E70-536F-4C0C-8365-E62640334C12}" presName="childShape" presStyleCnt="0"/>
      <dgm:spPr/>
    </dgm:pt>
    <dgm:pt modelId="{BBA9B708-CA50-4D32-A3DA-389E5E9D3B9B}" type="pres">
      <dgm:prSet presAssocID="{DAB30812-8150-4FB8-8023-1852A392F015}" presName="Name13" presStyleLbl="parChTrans1D2" presStyleIdx="0" presStyleCnt="1"/>
      <dgm:spPr/>
      <dgm:t>
        <a:bodyPr/>
        <a:lstStyle/>
        <a:p>
          <a:endParaRPr lang="de-DE"/>
        </a:p>
      </dgm:t>
    </dgm:pt>
    <dgm:pt modelId="{2F31597E-FF98-404A-AC79-466038A2D744}" type="pres">
      <dgm:prSet presAssocID="{7A6E4AFE-4917-4AEE-8FE9-6C28F1C1EBCA}" presName="childText" presStyleLbl="bgAcc1" presStyleIdx="0" presStyleCnt="1" custScaleX="175785" custScaleY="14485" custLinFactNeighborX="552" custLinFactNeighborY="-13899">
        <dgm:presLayoutVars>
          <dgm:bulletEnabled val="1"/>
        </dgm:presLayoutVars>
      </dgm:prSet>
      <dgm:spPr/>
      <dgm:t>
        <a:bodyPr/>
        <a:lstStyle/>
        <a:p>
          <a:endParaRPr lang="de-DE"/>
        </a:p>
      </dgm:t>
    </dgm:pt>
  </dgm:ptLst>
  <dgm:cxnLst>
    <dgm:cxn modelId="{E34668CA-EEF2-4E9B-B3D7-9CB8F3419F8E}" type="presOf" srcId="{7A6E4AFE-4917-4AEE-8FE9-6C28F1C1EBCA}" destId="{2F31597E-FF98-404A-AC79-466038A2D744}" srcOrd="0" destOrd="0" presId="urn:microsoft.com/office/officeart/2005/8/layout/hierarchy3"/>
    <dgm:cxn modelId="{476286A3-33A0-4964-8047-3D593FB7001B}" srcId="{8AA06E70-536F-4C0C-8365-E62640334C12}" destId="{7A6E4AFE-4917-4AEE-8FE9-6C28F1C1EBCA}" srcOrd="0" destOrd="0" parTransId="{DAB30812-8150-4FB8-8023-1852A392F015}" sibTransId="{79C7C3B5-E375-4EDC-A117-6FD4796E23F1}"/>
    <dgm:cxn modelId="{972C0A3F-04CB-41BE-BC22-902768E70F9F}" srcId="{E2549399-7E82-4CA0-A707-D607DA99D467}" destId="{8AA06E70-536F-4C0C-8365-E62640334C12}" srcOrd="0" destOrd="0" parTransId="{6670FA4E-6B03-4C61-B0E8-BCD181C8B760}" sibTransId="{1F6AC9F4-3ABF-49D7-BE23-F17E92B003C1}"/>
    <dgm:cxn modelId="{5A20AA35-D544-4F7D-8F10-A522DBF21277}" type="presOf" srcId="{E2549399-7E82-4CA0-A707-D607DA99D467}" destId="{DD4C12D6-4ADA-48D4-BB4E-36593F7FB067}" srcOrd="0" destOrd="0" presId="urn:microsoft.com/office/officeart/2005/8/layout/hierarchy3"/>
    <dgm:cxn modelId="{1F534DC9-8DA2-4CB4-B026-87DF4481C651}" type="presOf" srcId="{8AA06E70-536F-4C0C-8365-E62640334C12}" destId="{B309763E-0A58-4A94-ACBC-AA834584D741}" srcOrd="0" destOrd="0" presId="urn:microsoft.com/office/officeart/2005/8/layout/hierarchy3"/>
    <dgm:cxn modelId="{E0D1A6A9-9EE8-48E3-B437-7B6D182B5B13}" type="presOf" srcId="{8AA06E70-536F-4C0C-8365-E62640334C12}" destId="{74DCD987-2553-439B-906A-A23F07B4B746}" srcOrd="1" destOrd="0" presId="urn:microsoft.com/office/officeart/2005/8/layout/hierarchy3"/>
    <dgm:cxn modelId="{A79E04DA-8FC4-4855-8394-8E5FD01EF48C}" type="presOf" srcId="{DAB30812-8150-4FB8-8023-1852A392F015}" destId="{BBA9B708-CA50-4D32-A3DA-389E5E9D3B9B}" srcOrd="0" destOrd="0" presId="urn:microsoft.com/office/officeart/2005/8/layout/hierarchy3"/>
    <dgm:cxn modelId="{A0BC1CAF-9EF5-4649-B424-11C418880B21}" type="presParOf" srcId="{DD4C12D6-4ADA-48D4-BB4E-36593F7FB067}" destId="{FB7B121C-52F8-4C0B-BF2B-A92A461D345B}" srcOrd="0" destOrd="0" presId="urn:microsoft.com/office/officeart/2005/8/layout/hierarchy3"/>
    <dgm:cxn modelId="{E2800561-1169-4A99-BD3D-3C263E735F89}" type="presParOf" srcId="{FB7B121C-52F8-4C0B-BF2B-A92A461D345B}" destId="{C1CCC23A-22EA-4C54-80F6-694EFA915365}" srcOrd="0" destOrd="0" presId="urn:microsoft.com/office/officeart/2005/8/layout/hierarchy3"/>
    <dgm:cxn modelId="{AE21B22B-6926-4053-B32F-D3DC119C1B55}" type="presParOf" srcId="{C1CCC23A-22EA-4C54-80F6-694EFA915365}" destId="{B309763E-0A58-4A94-ACBC-AA834584D741}" srcOrd="0" destOrd="0" presId="urn:microsoft.com/office/officeart/2005/8/layout/hierarchy3"/>
    <dgm:cxn modelId="{6A461443-8F56-4F83-B2DA-A903B5CB4D3D}" type="presParOf" srcId="{C1CCC23A-22EA-4C54-80F6-694EFA915365}" destId="{74DCD987-2553-439B-906A-A23F07B4B746}" srcOrd="1" destOrd="0" presId="urn:microsoft.com/office/officeart/2005/8/layout/hierarchy3"/>
    <dgm:cxn modelId="{66BB8801-A969-447C-99AE-4E2120EB1692}" type="presParOf" srcId="{FB7B121C-52F8-4C0B-BF2B-A92A461D345B}" destId="{C683B2DF-9D23-4BF9-8676-AAD6181991B4}" srcOrd="1" destOrd="0" presId="urn:microsoft.com/office/officeart/2005/8/layout/hierarchy3"/>
    <dgm:cxn modelId="{CF83B6B8-8A4F-4D0B-BF7F-361F2314E0DA}" type="presParOf" srcId="{C683B2DF-9D23-4BF9-8676-AAD6181991B4}" destId="{BBA9B708-CA50-4D32-A3DA-389E5E9D3B9B}" srcOrd="0" destOrd="0" presId="urn:microsoft.com/office/officeart/2005/8/layout/hierarchy3"/>
    <dgm:cxn modelId="{A7442C91-6DFB-43AA-B62A-108A62C1F2D1}" type="presParOf" srcId="{C683B2DF-9D23-4BF9-8676-AAD6181991B4}" destId="{2F31597E-FF98-404A-AC79-466038A2D744}" srcOrd="1"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E2549399-7E82-4CA0-A707-D607DA99D46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8AA06E70-536F-4C0C-8365-E62640334C12}">
      <dgm:prSet phldrT="[Text]" custT="1">
        <dgm:style>
          <a:lnRef idx="1">
            <a:schemeClr val="accent2"/>
          </a:lnRef>
          <a:fillRef idx="3">
            <a:schemeClr val="accent2"/>
          </a:fillRef>
          <a:effectRef idx="2">
            <a:schemeClr val="accent2"/>
          </a:effectRef>
          <a:fontRef idx="minor">
            <a:schemeClr val="lt1"/>
          </a:fontRef>
        </dgm:style>
      </dgm:prSet>
      <dgm:spPr>
        <a:solidFill>
          <a:srgbClr val="08658B"/>
        </a:solidFill>
        <a:ln>
          <a:noFill/>
        </a:ln>
        <a:effectLst/>
        <a:scene3d>
          <a:camera prst="orthographicFront"/>
          <a:lightRig rig="threePt" dir="t"/>
        </a:scene3d>
        <a:sp3d>
          <a:bevelB w="241300" h="139700"/>
        </a:sp3d>
      </dgm:spPr>
      <dgm:t>
        <a:bodyPr anchor="ctr" anchorCtr="0"/>
        <a:lstStyle/>
        <a:p>
          <a:pPr algn="l"/>
          <a:r>
            <a:rPr lang="de-DE" sz="2400" b="1" dirty="0" smtClean="0">
              <a:effectLst>
                <a:outerShdw blurRad="38100" dist="38100" dir="2700000" algn="tl">
                  <a:srgbClr val="000000">
                    <a:alpha val="43137"/>
                  </a:srgbClr>
                </a:outerShdw>
              </a:effectLst>
            </a:rPr>
            <a:t>QUANTITATIVE ANALYSIS</a:t>
          </a:r>
          <a:endParaRPr lang="de-DE" sz="2400" b="1" dirty="0">
            <a:effectLst>
              <a:outerShdw blurRad="38100" dist="38100" dir="2700000" algn="tl">
                <a:srgbClr val="000000">
                  <a:alpha val="43137"/>
                </a:srgbClr>
              </a:outerShdw>
            </a:effectLst>
          </a:endParaRPr>
        </a:p>
      </dgm:t>
    </dgm:pt>
    <dgm:pt modelId="{6670FA4E-6B03-4C61-B0E8-BCD181C8B760}" type="parTrans" cxnId="{972C0A3F-04CB-41BE-BC22-902768E70F9F}">
      <dgm:prSet/>
      <dgm:spPr/>
      <dgm:t>
        <a:bodyPr/>
        <a:lstStyle/>
        <a:p>
          <a:endParaRPr lang="de-DE"/>
        </a:p>
      </dgm:t>
    </dgm:pt>
    <dgm:pt modelId="{1F6AC9F4-3ABF-49D7-BE23-F17E92B003C1}" type="sibTrans" cxnId="{972C0A3F-04CB-41BE-BC22-902768E70F9F}">
      <dgm:prSet/>
      <dgm:spPr/>
      <dgm:t>
        <a:bodyPr/>
        <a:lstStyle/>
        <a:p>
          <a:endParaRPr lang="de-DE"/>
        </a:p>
      </dgm:t>
    </dgm:pt>
    <dgm:pt modelId="{7A6E4AFE-4917-4AEE-8FE9-6C28F1C1EBCA}">
      <dgm:prSet phldrT="[Text]" custT="1"/>
      <dgm:spPr>
        <a:solidFill>
          <a:srgbClr val="C9C134">
            <a:alpha val="90000"/>
          </a:srgbClr>
        </a:solidFill>
        <a:ln>
          <a:noFill/>
        </a:ln>
      </dgm:spPr>
      <dgm:t>
        <a:bodyPr/>
        <a:lstStyle/>
        <a:p>
          <a:pPr algn="l"/>
          <a:r>
            <a:rPr lang="de-DE" sz="2000" dirty="0" smtClean="0"/>
            <a:t>Depends on peak intensity</a:t>
          </a:r>
          <a:endParaRPr lang="de-DE" sz="2000" dirty="0"/>
        </a:p>
      </dgm:t>
    </dgm:pt>
    <dgm:pt modelId="{DAB30812-8150-4FB8-8023-1852A392F015}" type="parTrans" cxnId="{476286A3-33A0-4964-8047-3D593FB7001B}">
      <dgm:prSet/>
      <dgm:spPr>
        <a:ln w="38100">
          <a:solidFill>
            <a:srgbClr val="C9C134"/>
          </a:solidFill>
        </a:ln>
      </dgm:spPr>
      <dgm:t>
        <a:bodyPr/>
        <a:lstStyle/>
        <a:p>
          <a:endParaRPr lang="de-DE"/>
        </a:p>
      </dgm:t>
    </dgm:pt>
    <dgm:pt modelId="{79C7C3B5-E375-4EDC-A117-6FD4796E23F1}" type="sibTrans" cxnId="{476286A3-33A0-4964-8047-3D593FB7001B}">
      <dgm:prSet/>
      <dgm:spPr/>
      <dgm:t>
        <a:bodyPr/>
        <a:lstStyle/>
        <a:p>
          <a:endParaRPr lang="de-DE"/>
        </a:p>
      </dgm:t>
    </dgm:pt>
    <dgm:pt modelId="{DD4C12D6-4ADA-48D4-BB4E-36593F7FB067}" type="pres">
      <dgm:prSet presAssocID="{E2549399-7E82-4CA0-A707-D607DA99D467}" presName="diagram" presStyleCnt="0">
        <dgm:presLayoutVars>
          <dgm:chPref val="1"/>
          <dgm:dir/>
          <dgm:animOne val="branch"/>
          <dgm:animLvl val="lvl"/>
          <dgm:resizeHandles/>
        </dgm:presLayoutVars>
      </dgm:prSet>
      <dgm:spPr/>
      <dgm:t>
        <a:bodyPr/>
        <a:lstStyle/>
        <a:p>
          <a:endParaRPr lang="de-DE"/>
        </a:p>
      </dgm:t>
    </dgm:pt>
    <dgm:pt modelId="{FB7B121C-52F8-4C0B-BF2B-A92A461D345B}" type="pres">
      <dgm:prSet presAssocID="{8AA06E70-536F-4C0C-8365-E62640334C12}" presName="root" presStyleCnt="0"/>
      <dgm:spPr/>
    </dgm:pt>
    <dgm:pt modelId="{C1CCC23A-22EA-4C54-80F6-694EFA915365}" type="pres">
      <dgm:prSet presAssocID="{8AA06E70-536F-4C0C-8365-E62640334C12}" presName="rootComposite" presStyleCnt="0"/>
      <dgm:spPr/>
    </dgm:pt>
    <dgm:pt modelId="{B309763E-0A58-4A94-ACBC-AA834584D741}" type="pres">
      <dgm:prSet presAssocID="{8AA06E70-536F-4C0C-8365-E62640334C12}" presName="rootText" presStyleLbl="node1" presStyleIdx="0" presStyleCnt="1" custScaleX="275892" custScaleY="79645" custLinFactNeighborX="-70612" custLinFactNeighborY="-728"/>
      <dgm:spPr/>
      <dgm:t>
        <a:bodyPr/>
        <a:lstStyle/>
        <a:p>
          <a:endParaRPr lang="de-DE"/>
        </a:p>
      </dgm:t>
    </dgm:pt>
    <dgm:pt modelId="{74DCD987-2553-439B-906A-A23F07B4B746}" type="pres">
      <dgm:prSet presAssocID="{8AA06E70-536F-4C0C-8365-E62640334C12}" presName="rootConnector" presStyleLbl="node1" presStyleIdx="0" presStyleCnt="1"/>
      <dgm:spPr/>
      <dgm:t>
        <a:bodyPr/>
        <a:lstStyle/>
        <a:p>
          <a:endParaRPr lang="de-DE"/>
        </a:p>
      </dgm:t>
    </dgm:pt>
    <dgm:pt modelId="{C683B2DF-9D23-4BF9-8676-AAD6181991B4}" type="pres">
      <dgm:prSet presAssocID="{8AA06E70-536F-4C0C-8365-E62640334C12}" presName="childShape" presStyleCnt="0"/>
      <dgm:spPr/>
    </dgm:pt>
    <dgm:pt modelId="{BBA9B708-CA50-4D32-A3DA-389E5E9D3B9B}" type="pres">
      <dgm:prSet presAssocID="{DAB30812-8150-4FB8-8023-1852A392F015}" presName="Name13" presStyleLbl="parChTrans1D2" presStyleIdx="0" presStyleCnt="1"/>
      <dgm:spPr/>
      <dgm:t>
        <a:bodyPr/>
        <a:lstStyle/>
        <a:p>
          <a:endParaRPr lang="de-DE"/>
        </a:p>
      </dgm:t>
    </dgm:pt>
    <dgm:pt modelId="{2F31597E-FF98-404A-AC79-466038A2D744}" type="pres">
      <dgm:prSet presAssocID="{7A6E4AFE-4917-4AEE-8FE9-6C28F1C1EBCA}" presName="childText" presStyleLbl="bgAcc1" presStyleIdx="0" presStyleCnt="1" custScaleX="681185" custScaleY="53189" custLinFactNeighborX="552" custLinFactNeighborY="-13899">
        <dgm:presLayoutVars>
          <dgm:bulletEnabled val="1"/>
        </dgm:presLayoutVars>
      </dgm:prSet>
      <dgm:spPr/>
      <dgm:t>
        <a:bodyPr/>
        <a:lstStyle/>
        <a:p>
          <a:endParaRPr lang="de-DE"/>
        </a:p>
      </dgm:t>
    </dgm:pt>
  </dgm:ptLst>
  <dgm:cxnLst>
    <dgm:cxn modelId="{8FF1763D-F351-42D6-9387-45ADC2ACCFA9}" type="presOf" srcId="{8AA06E70-536F-4C0C-8365-E62640334C12}" destId="{74DCD987-2553-439B-906A-A23F07B4B746}" srcOrd="1" destOrd="0" presId="urn:microsoft.com/office/officeart/2005/8/layout/hierarchy3"/>
    <dgm:cxn modelId="{4278A0CD-787F-48D9-A2D0-3F3542781A5A}" type="presOf" srcId="{E2549399-7E82-4CA0-A707-D607DA99D467}" destId="{DD4C12D6-4ADA-48D4-BB4E-36593F7FB067}" srcOrd="0" destOrd="0" presId="urn:microsoft.com/office/officeart/2005/8/layout/hierarchy3"/>
    <dgm:cxn modelId="{476286A3-33A0-4964-8047-3D593FB7001B}" srcId="{8AA06E70-536F-4C0C-8365-E62640334C12}" destId="{7A6E4AFE-4917-4AEE-8FE9-6C28F1C1EBCA}" srcOrd="0" destOrd="0" parTransId="{DAB30812-8150-4FB8-8023-1852A392F015}" sibTransId="{79C7C3B5-E375-4EDC-A117-6FD4796E23F1}"/>
    <dgm:cxn modelId="{972C0A3F-04CB-41BE-BC22-902768E70F9F}" srcId="{E2549399-7E82-4CA0-A707-D607DA99D467}" destId="{8AA06E70-536F-4C0C-8365-E62640334C12}" srcOrd="0" destOrd="0" parTransId="{6670FA4E-6B03-4C61-B0E8-BCD181C8B760}" sibTransId="{1F6AC9F4-3ABF-49D7-BE23-F17E92B003C1}"/>
    <dgm:cxn modelId="{3CE33AB3-0BCF-4BCD-86D4-D9060C6F4383}" type="presOf" srcId="{DAB30812-8150-4FB8-8023-1852A392F015}" destId="{BBA9B708-CA50-4D32-A3DA-389E5E9D3B9B}" srcOrd="0" destOrd="0" presId="urn:microsoft.com/office/officeart/2005/8/layout/hierarchy3"/>
    <dgm:cxn modelId="{D8FDB8A6-E905-4ECF-8E31-77A3A859CF30}" type="presOf" srcId="{7A6E4AFE-4917-4AEE-8FE9-6C28F1C1EBCA}" destId="{2F31597E-FF98-404A-AC79-466038A2D744}" srcOrd="0" destOrd="0" presId="urn:microsoft.com/office/officeart/2005/8/layout/hierarchy3"/>
    <dgm:cxn modelId="{5036342D-9597-4944-9880-D7E1ADB9A3CD}" type="presOf" srcId="{8AA06E70-536F-4C0C-8365-E62640334C12}" destId="{B309763E-0A58-4A94-ACBC-AA834584D741}" srcOrd="0" destOrd="0" presId="urn:microsoft.com/office/officeart/2005/8/layout/hierarchy3"/>
    <dgm:cxn modelId="{37368FF6-426F-4A8D-B39A-64E88F4F927D}" type="presParOf" srcId="{DD4C12D6-4ADA-48D4-BB4E-36593F7FB067}" destId="{FB7B121C-52F8-4C0B-BF2B-A92A461D345B}" srcOrd="0" destOrd="0" presId="urn:microsoft.com/office/officeart/2005/8/layout/hierarchy3"/>
    <dgm:cxn modelId="{735AC5ED-E2FE-4FB1-A6E2-27F30EE1A28A}" type="presParOf" srcId="{FB7B121C-52F8-4C0B-BF2B-A92A461D345B}" destId="{C1CCC23A-22EA-4C54-80F6-694EFA915365}" srcOrd="0" destOrd="0" presId="urn:microsoft.com/office/officeart/2005/8/layout/hierarchy3"/>
    <dgm:cxn modelId="{C586B007-D066-46E1-AB17-18A82AA7DEFB}" type="presParOf" srcId="{C1CCC23A-22EA-4C54-80F6-694EFA915365}" destId="{B309763E-0A58-4A94-ACBC-AA834584D741}" srcOrd="0" destOrd="0" presId="urn:microsoft.com/office/officeart/2005/8/layout/hierarchy3"/>
    <dgm:cxn modelId="{6D9EE3B5-6195-4FCD-AD88-C787C396E8C7}" type="presParOf" srcId="{C1CCC23A-22EA-4C54-80F6-694EFA915365}" destId="{74DCD987-2553-439B-906A-A23F07B4B746}" srcOrd="1" destOrd="0" presId="urn:microsoft.com/office/officeart/2005/8/layout/hierarchy3"/>
    <dgm:cxn modelId="{370CAEE1-36C7-4FC4-AE06-610C6C90B7A4}" type="presParOf" srcId="{FB7B121C-52F8-4C0B-BF2B-A92A461D345B}" destId="{C683B2DF-9D23-4BF9-8676-AAD6181991B4}" srcOrd="1" destOrd="0" presId="urn:microsoft.com/office/officeart/2005/8/layout/hierarchy3"/>
    <dgm:cxn modelId="{F8F4F652-DD3E-4BFC-A596-AE5F690AF2D6}" type="presParOf" srcId="{C683B2DF-9D23-4BF9-8676-AAD6181991B4}" destId="{BBA9B708-CA50-4D32-A3DA-389E5E9D3B9B}" srcOrd="0" destOrd="0" presId="urn:microsoft.com/office/officeart/2005/8/layout/hierarchy3"/>
    <dgm:cxn modelId="{1B5E2C52-7F5D-4C38-849B-4EF70E9169A1}" type="presParOf" srcId="{C683B2DF-9D23-4BF9-8676-AAD6181991B4}" destId="{2F31597E-FF98-404A-AC79-466038A2D744}" srcOrd="1"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0.47826</cdr:x>
      <cdr:y>0.8588</cdr:y>
    </cdr:from>
    <cdr:to>
      <cdr:x>0.60924</cdr:x>
      <cdr:y>0.93751</cdr:y>
    </cdr:to>
    <cdr:sp macro="" textlink="">
      <cdr:nvSpPr>
        <cdr:cNvPr id="2" name="TextBox 3"/>
        <cdr:cNvSpPr txBox="1"/>
      </cdr:nvSpPr>
      <cdr:spPr>
        <a:xfrm xmlns:a="http://schemas.openxmlformats.org/drawingml/2006/main">
          <a:off x="1466850" y="2355850"/>
          <a:ext cx="401722" cy="215930"/>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DP3</a:t>
          </a:r>
        </a:p>
      </cdr:txBody>
    </cdr:sp>
  </cdr:relSizeAnchor>
  <cdr:relSizeAnchor xmlns:cdr="http://schemas.openxmlformats.org/drawingml/2006/chartDrawing">
    <cdr:from>
      <cdr:x>0.73846</cdr:x>
      <cdr:y>0.86667</cdr:y>
    </cdr:from>
    <cdr:to>
      <cdr:x>0.86944</cdr:x>
      <cdr:y>0.93611</cdr:y>
    </cdr:to>
    <cdr:sp macro="" textlink="">
      <cdr:nvSpPr>
        <cdr:cNvPr id="3" name="TextBox 3"/>
        <cdr:cNvSpPr txBox="1"/>
      </cdr:nvSpPr>
      <cdr:spPr>
        <a:xfrm xmlns:a="http://schemas.openxmlformats.org/drawingml/2006/main">
          <a:off x="2133600" y="2311400"/>
          <a:ext cx="378433" cy="185199"/>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DP4</a:t>
          </a:r>
        </a:p>
      </cdr:txBody>
    </cdr:sp>
  </cdr:relSizeAnchor>
  <cdr:relSizeAnchor xmlns:cdr="http://schemas.openxmlformats.org/drawingml/2006/chartDrawing">
    <cdr:from>
      <cdr:x>0.23188</cdr:x>
      <cdr:y>0.8588</cdr:y>
    </cdr:from>
    <cdr:to>
      <cdr:x>0.36286</cdr:x>
      <cdr:y>0.93172</cdr:y>
    </cdr:to>
    <cdr:sp macro="" textlink="">
      <cdr:nvSpPr>
        <cdr:cNvPr id="4" name="TextBox 3"/>
        <cdr:cNvSpPr txBox="1"/>
      </cdr:nvSpPr>
      <cdr:spPr>
        <a:xfrm xmlns:a="http://schemas.openxmlformats.org/drawingml/2006/main">
          <a:off x="711200" y="2355850"/>
          <a:ext cx="401722" cy="200034"/>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DP2</a:t>
          </a:r>
        </a:p>
      </cdr:txBody>
    </cdr:sp>
  </cdr:relSizeAnchor>
</c:userShapes>
</file>

<file path=ppt/drawings/drawing2.xml><?xml version="1.0" encoding="utf-8"?>
<c:userShapes xmlns:c="http://schemas.openxmlformats.org/drawingml/2006/chart">
  <cdr:relSizeAnchor xmlns:cdr="http://schemas.openxmlformats.org/drawingml/2006/chartDrawing">
    <cdr:from>
      <cdr:x>0.52294</cdr:x>
      <cdr:y>0.8588</cdr:y>
    </cdr:from>
    <cdr:to>
      <cdr:x>0.65392</cdr:x>
      <cdr:y>0.93172</cdr:y>
    </cdr:to>
    <cdr:sp macro="" textlink="">
      <cdr:nvSpPr>
        <cdr:cNvPr id="2" name="TextBox 3"/>
        <cdr:cNvSpPr txBox="1"/>
      </cdr:nvSpPr>
      <cdr:spPr>
        <a:xfrm xmlns:a="http://schemas.openxmlformats.org/drawingml/2006/main">
          <a:off x="1600200" y="2355850"/>
          <a:ext cx="400799" cy="200034"/>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DP3</a:t>
          </a:r>
        </a:p>
      </cdr:txBody>
    </cdr:sp>
  </cdr:relSizeAnchor>
  <cdr:relSizeAnchor xmlns:cdr="http://schemas.openxmlformats.org/drawingml/2006/chartDrawing">
    <cdr:from>
      <cdr:x>0.7466</cdr:x>
      <cdr:y>0.85417</cdr:y>
    </cdr:from>
    <cdr:to>
      <cdr:x>0.87758</cdr:x>
      <cdr:y>0.93981</cdr:y>
    </cdr:to>
    <cdr:sp macro="" textlink="">
      <cdr:nvSpPr>
        <cdr:cNvPr id="3" name="TextBox 3"/>
        <cdr:cNvSpPr txBox="1"/>
      </cdr:nvSpPr>
      <cdr:spPr>
        <a:xfrm xmlns:a="http://schemas.openxmlformats.org/drawingml/2006/main">
          <a:off x="2284596" y="2343159"/>
          <a:ext cx="400799" cy="234941"/>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DP4</a:t>
          </a:r>
        </a:p>
      </cdr:txBody>
    </cdr:sp>
  </cdr:relSizeAnchor>
  <cdr:relSizeAnchor xmlns:cdr="http://schemas.openxmlformats.org/drawingml/2006/chartDrawing">
    <cdr:from>
      <cdr:x>0.29325</cdr:x>
      <cdr:y>0.85096</cdr:y>
    </cdr:from>
    <cdr:to>
      <cdr:x>0.44629</cdr:x>
      <cdr:y>0.92388</cdr:y>
    </cdr:to>
    <cdr:sp macro="" textlink="">
      <cdr:nvSpPr>
        <cdr:cNvPr id="4" name="TextBox 1"/>
        <cdr:cNvSpPr txBox="1"/>
      </cdr:nvSpPr>
      <cdr:spPr>
        <a:xfrm xmlns:a="http://schemas.openxmlformats.org/drawingml/2006/main">
          <a:off x="844550" y="2266950"/>
          <a:ext cx="440754" cy="194259"/>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DP2</a:t>
          </a:r>
        </a:p>
      </cdr:txBody>
    </cdr:sp>
  </cdr:relSizeAnchor>
</c:userShapes>
</file>

<file path=ppt/drawings/drawing3.xml><?xml version="1.0" encoding="utf-8"?>
<c:userShapes xmlns:c="http://schemas.openxmlformats.org/drawingml/2006/chart">
  <cdr:relSizeAnchor xmlns:cdr="http://schemas.openxmlformats.org/drawingml/2006/chartDrawing">
    <cdr:from>
      <cdr:x>0.22654</cdr:x>
      <cdr:y>0.83333</cdr:y>
    </cdr:from>
    <cdr:to>
      <cdr:x>0.37178</cdr:x>
      <cdr:y>0.90625</cdr:y>
    </cdr:to>
    <cdr:sp macro="" textlink="">
      <cdr:nvSpPr>
        <cdr:cNvPr id="2" name="TextBox 1"/>
        <cdr:cNvSpPr txBox="1"/>
      </cdr:nvSpPr>
      <cdr:spPr>
        <a:xfrm xmlns:a="http://schemas.openxmlformats.org/drawingml/2006/main">
          <a:off x="622300" y="2222500"/>
          <a:ext cx="398974" cy="194478"/>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DP2</a:t>
          </a:r>
        </a:p>
      </cdr:txBody>
    </cdr:sp>
  </cdr:relSizeAnchor>
  <cdr:relSizeAnchor xmlns:cdr="http://schemas.openxmlformats.org/drawingml/2006/chartDrawing">
    <cdr:from>
      <cdr:x>0.50162</cdr:x>
      <cdr:y>0.83333</cdr:y>
    </cdr:from>
    <cdr:to>
      <cdr:x>0.65219</cdr:x>
      <cdr:y>0.90323</cdr:y>
    </cdr:to>
    <cdr:sp macro="" textlink="">
      <cdr:nvSpPr>
        <cdr:cNvPr id="3" name="TextBox 3"/>
        <cdr:cNvSpPr txBox="1"/>
      </cdr:nvSpPr>
      <cdr:spPr>
        <a:xfrm xmlns:a="http://schemas.openxmlformats.org/drawingml/2006/main">
          <a:off x="1377950" y="2222500"/>
          <a:ext cx="413619" cy="186413"/>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DP3</a:t>
          </a:r>
        </a:p>
      </cdr:txBody>
    </cdr:sp>
  </cdr:relSizeAnchor>
  <cdr:relSizeAnchor xmlns:cdr="http://schemas.openxmlformats.org/drawingml/2006/chartDrawing">
    <cdr:from>
      <cdr:x>0.76052</cdr:x>
      <cdr:y>0.83333</cdr:y>
    </cdr:from>
    <cdr:to>
      <cdr:x>0.90907</cdr:x>
      <cdr:y>0.90827</cdr:y>
    </cdr:to>
    <cdr:sp macro="" textlink="">
      <cdr:nvSpPr>
        <cdr:cNvPr id="4" name="TextBox 3"/>
        <cdr:cNvSpPr txBox="1"/>
      </cdr:nvSpPr>
      <cdr:spPr>
        <a:xfrm xmlns:a="http://schemas.openxmlformats.org/drawingml/2006/main">
          <a:off x="2089150" y="2222500"/>
          <a:ext cx="408076" cy="199856"/>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DP4</a:t>
          </a:r>
        </a:p>
      </cdr:txBody>
    </cdr:sp>
  </cdr:relSizeAnchor>
</c:userShapes>
</file>

<file path=ppt/drawings/drawing4.xml><?xml version="1.0" encoding="utf-8"?>
<c:userShapes xmlns:c="http://schemas.openxmlformats.org/drawingml/2006/chart">
  <cdr:relSizeAnchor xmlns:cdr="http://schemas.openxmlformats.org/drawingml/2006/chartDrawing">
    <cdr:from>
      <cdr:x>0.5228</cdr:x>
      <cdr:y>0.86647</cdr:y>
    </cdr:from>
    <cdr:to>
      <cdr:x>0.65378</cdr:x>
      <cdr:y>0.93939</cdr:y>
    </cdr:to>
    <cdr:sp macro="" textlink="">
      <cdr:nvSpPr>
        <cdr:cNvPr id="2" name="TextBox 3"/>
        <cdr:cNvSpPr txBox="1"/>
      </cdr:nvSpPr>
      <cdr:spPr>
        <a:xfrm xmlns:a="http://schemas.openxmlformats.org/drawingml/2006/main">
          <a:off x="1511300" y="2311400"/>
          <a:ext cx="378637" cy="194522"/>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DP3</a:t>
          </a:r>
        </a:p>
      </cdr:txBody>
    </cdr:sp>
  </cdr:relSizeAnchor>
  <cdr:relSizeAnchor xmlns:cdr="http://schemas.openxmlformats.org/drawingml/2006/chartDrawing">
    <cdr:from>
      <cdr:x>0.75344</cdr:x>
      <cdr:y>0.86647</cdr:y>
    </cdr:from>
    <cdr:to>
      <cdr:x>0.88442</cdr:x>
      <cdr:y>0.93312</cdr:y>
    </cdr:to>
    <cdr:sp macro="" textlink="">
      <cdr:nvSpPr>
        <cdr:cNvPr id="3" name="TextBox 3"/>
        <cdr:cNvSpPr txBox="1"/>
      </cdr:nvSpPr>
      <cdr:spPr>
        <a:xfrm xmlns:a="http://schemas.openxmlformats.org/drawingml/2006/main">
          <a:off x="2178050" y="2311401"/>
          <a:ext cx="378637" cy="177800"/>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DP4</a:t>
          </a:r>
        </a:p>
      </cdr:txBody>
    </cdr:sp>
  </cdr:relSizeAnchor>
</c:userShapes>
</file>

<file path=ppt/drawings/drawing5.xml><?xml version="1.0" encoding="utf-8"?>
<c:userShapes xmlns:c="http://schemas.openxmlformats.org/drawingml/2006/chart">
  <cdr:relSizeAnchor xmlns:cdr="http://schemas.openxmlformats.org/drawingml/2006/chartDrawing">
    <cdr:from>
      <cdr:x>0.54019</cdr:x>
      <cdr:y>0.86764</cdr:y>
    </cdr:from>
    <cdr:to>
      <cdr:x>0.67117</cdr:x>
      <cdr:y>0.94056</cdr:y>
    </cdr:to>
    <cdr:sp macro="" textlink="">
      <cdr:nvSpPr>
        <cdr:cNvPr id="2" name="TextBox 3"/>
        <cdr:cNvSpPr txBox="1"/>
      </cdr:nvSpPr>
      <cdr:spPr>
        <a:xfrm xmlns:a="http://schemas.openxmlformats.org/drawingml/2006/main">
          <a:off x="1555750" y="2311400"/>
          <a:ext cx="377222" cy="194260"/>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DP3</a:t>
          </a:r>
        </a:p>
      </cdr:txBody>
    </cdr:sp>
  </cdr:relSizeAnchor>
  <cdr:relSizeAnchor xmlns:cdr="http://schemas.openxmlformats.org/drawingml/2006/chartDrawing">
    <cdr:from>
      <cdr:x>0.75627</cdr:x>
      <cdr:y>0.86764</cdr:y>
    </cdr:from>
    <cdr:to>
      <cdr:x>0.88725</cdr:x>
      <cdr:y>0.94055</cdr:y>
    </cdr:to>
    <cdr:sp macro="" textlink="">
      <cdr:nvSpPr>
        <cdr:cNvPr id="3" name="TextBox 3"/>
        <cdr:cNvSpPr txBox="1"/>
      </cdr:nvSpPr>
      <cdr:spPr>
        <a:xfrm xmlns:a="http://schemas.openxmlformats.org/drawingml/2006/main">
          <a:off x="2178050" y="2311400"/>
          <a:ext cx="377223" cy="194233"/>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DP4</a:t>
          </a:r>
        </a:p>
      </cdr:txBody>
    </cdr:sp>
  </cdr:relSizeAnchor>
  <cdr:relSizeAnchor xmlns:cdr="http://schemas.openxmlformats.org/drawingml/2006/chartDrawing">
    <cdr:from>
      <cdr:x>0.32411</cdr:x>
      <cdr:y>0.86764</cdr:y>
    </cdr:from>
    <cdr:to>
      <cdr:x>0.45509</cdr:x>
      <cdr:y>0.94056</cdr:y>
    </cdr:to>
    <cdr:sp macro="" textlink="">
      <cdr:nvSpPr>
        <cdr:cNvPr id="4" name="TextBox 3"/>
        <cdr:cNvSpPr txBox="1"/>
      </cdr:nvSpPr>
      <cdr:spPr>
        <a:xfrm xmlns:a="http://schemas.openxmlformats.org/drawingml/2006/main">
          <a:off x="933450" y="2311400"/>
          <a:ext cx="377223" cy="194260"/>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r>
            <a:rPr lang="de-DE" sz="800" b="1" dirty="0" smtClean="0">
              <a:latin typeface="Calibri" pitchFamily="34" charset="0"/>
            </a:rPr>
            <a:t>DP2</a:t>
          </a:r>
          <a:endParaRPr lang="de-DE" sz="800" b="1" dirty="0">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0.47845</cdr:x>
      <cdr:y>0.86764</cdr:y>
    </cdr:from>
    <cdr:to>
      <cdr:x>0.60944</cdr:x>
      <cdr:y>0.94056</cdr:y>
    </cdr:to>
    <cdr:sp macro="" textlink="">
      <cdr:nvSpPr>
        <cdr:cNvPr id="2" name="TextBox 3"/>
        <cdr:cNvSpPr txBox="1"/>
      </cdr:nvSpPr>
      <cdr:spPr>
        <a:xfrm xmlns:a="http://schemas.openxmlformats.org/drawingml/2006/main">
          <a:off x="1377950" y="2311400"/>
          <a:ext cx="377223" cy="194259"/>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DP3</a:t>
          </a:r>
        </a:p>
      </cdr:txBody>
    </cdr:sp>
  </cdr:relSizeAnchor>
  <cdr:relSizeAnchor xmlns:cdr="http://schemas.openxmlformats.org/drawingml/2006/chartDrawing">
    <cdr:from>
      <cdr:x>0.7254</cdr:x>
      <cdr:y>0.86764</cdr:y>
    </cdr:from>
    <cdr:to>
      <cdr:x>0.85638</cdr:x>
      <cdr:y>0.94055</cdr:y>
    </cdr:to>
    <cdr:sp macro="" textlink="">
      <cdr:nvSpPr>
        <cdr:cNvPr id="3" name="TextBox 3"/>
        <cdr:cNvSpPr txBox="1"/>
      </cdr:nvSpPr>
      <cdr:spPr>
        <a:xfrm xmlns:a="http://schemas.openxmlformats.org/drawingml/2006/main">
          <a:off x="2089150" y="2311400"/>
          <a:ext cx="377222" cy="194232"/>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de-DE" sz="800" b="1" dirty="0"/>
            <a:t>DP4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cs typeface="+mn-cs"/>
              </a:defRPr>
            </a:lvl1pPr>
          </a:lstStyle>
          <a:p>
            <a:pPr>
              <a:defRPr/>
            </a:pPr>
            <a:endParaRPr lang="de-DE"/>
          </a:p>
        </p:txBody>
      </p:sp>
      <p:sp>
        <p:nvSpPr>
          <p:cNvPr id="194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cs typeface="+mn-cs"/>
              </a:defRPr>
            </a:lvl1pPr>
          </a:lstStyle>
          <a:p>
            <a:pPr>
              <a:defRPr/>
            </a:pPr>
            <a:endParaRPr lang="de-DE"/>
          </a:p>
        </p:txBody>
      </p:sp>
      <p:sp>
        <p:nvSpPr>
          <p:cNvPr id="22532"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94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cs typeface="+mn-cs"/>
              </a:defRPr>
            </a:lvl1pPr>
          </a:lstStyle>
          <a:p>
            <a:pPr>
              <a:defRPr/>
            </a:pPr>
            <a:endParaRPr lang="de-DE"/>
          </a:p>
        </p:txBody>
      </p:sp>
      <p:sp>
        <p:nvSpPr>
          <p:cNvPr id="194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cs typeface="+mn-cs"/>
              </a:defRPr>
            </a:lvl1pPr>
          </a:lstStyle>
          <a:p>
            <a:pPr>
              <a:defRPr/>
            </a:pPr>
            <a:fld id="{DE825485-7A5F-48DA-9501-4B0D1672AA1D}"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92188" y="768350"/>
            <a:ext cx="5114925" cy="3836988"/>
          </a:xfrm>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p:txBody>
          <a:bodyPr/>
          <a:lstStyle/>
          <a:p>
            <a:pPr>
              <a:defRPr/>
            </a:pPr>
            <a:fld id="{7DDB82AE-7C8F-493A-9C5A-6DFEDD252C80}" type="slidenum">
              <a:rPr lang="de-DE" smtClean="0"/>
              <a:pPr>
                <a:defRPr/>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3A735F-7199-4306-B2E0-996BDF4735C9}" type="slidenum">
              <a:rPr lang="de-DE"/>
              <a:pPr/>
              <a:t>2</a:t>
            </a:fld>
            <a:endParaRPr lang="de-DE"/>
          </a:p>
        </p:txBody>
      </p:sp>
      <p:sp>
        <p:nvSpPr>
          <p:cNvPr id="712706" name="Rectangle 2"/>
          <p:cNvSpPr>
            <a:spLocks noGrp="1" noRot="1" noChangeAspect="1" noChangeArrowheads="1" noTextEdit="1"/>
          </p:cNvSpPr>
          <p:nvPr>
            <p:ph type="sldImg"/>
          </p:nvPr>
        </p:nvSpPr>
        <p:spPr>
          <a:xfrm>
            <a:off x="992188" y="768350"/>
            <a:ext cx="5114925" cy="3836988"/>
          </a:xfrm>
          <a:ln/>
        </p:spPr>
      </p:sp>
      <p:sp>
        <p:nvSpPr>
          <p:cNvPr id="712707" name="Rectangle 3"/>
          <p:cNvSpPr>
            <a:spLocks noGrp="1" noChangeArrowheads="1"/>
          </p:cNvSpPr>
          <p:nvPr>
            <p:ph type="body" idx="1"/>
          </p:nvPr>
        </p:nvSpPr>
        <p:spPr/>
        <p:txBody>
          <a:bodyPr/>
          <a:lstStyle/>
          <a:p>
            <a:r>
              <a:rPr lang="en-US">
                <a:solidFill>
                  <a:srgbClr val="000099"/>
                </a:solidFill>
                <a:latin typeface="Verdana" pitchFamily="34" charset="0"/>
                <a:sym typeface="Wingdings" pitchFamily="2" charset="2"/>
              </a:rPr>
              <a:t>problems partial hydrolysis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52CE4E-8F4A-41C3-AA9C-B968F4E371C5}" type="slidenum">
              <a:rPr lang="de-DE"/>
              <a:pPr/>
              <a:t>3</a:t>
            </a:fld>
            <a:endParaRPr lang="de-DE"/>
          </a:p>
        </p:txBody>
      </p:sp>
      <p:sp>
        <p:nvSpPr>
          <p:cNvPr id="703490" name="Rectangle 2"/>
          <p:cNvSpPr>
            <a:spLocks noGrp="1" noRot="1" noChangeAspect="1" noChangeArrowheads="1" noTextEdit="1"/>
          </p:cNvSpPr>
          <p:nvPr>
            <p:ph type="sldImg"/>
          </p:nvPr>
        </p:nvSpPr>
        <p:spPr>
          <a:xfrm>
            <a:off x="992188" y="768350"/>
            <a:ext cx="5114925" cy="3836988"/>
          </a:xfrm>
          <a:ln/>
        </p:spPr>
      </p:sp>
      <p:sp>
        <p:nvSpPr>
          <p:cNvPr id="703491" name="Rectangle 3"/>
          <p:cNvSpPr>
            <a:spLocks noGrp="1" noChangeArrowheads="1"/>
          </p:cNvSpPr>
          <p:nvPr>
            <p:ph type="body" idx="1"/>
          </p:nvPr>
        </p:nvSpPr>
        <p:spPr/>
        <p:txBody>
          <a:bodyPr/>
          <a:lstStyle/>
          <a:p>
            <a:r>
              <a:rPr lang="en-US">
                <a:solidFill>
                  <a:srgbClr val="000099"/>
                </a:solidFill>
                <a:latin typeface="Verdana" pitchFamily="34" charset="0"/>
                <a:sym typeface="Wingdings" pitchFamily="2" charset="2"/>
              </a:rPr>
              <a:t>problems partial hydrolysis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992188" y="768350"/>
            <a:ext cx="5114925" cy="3836988"/>
          </a:xfrm>
          <a:ln/>
        </p:spPr>
      </p:sp>
      <p:sp>
        <p:nvSpPr>
          <p:cNvPr id="3072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p:txBody>
          <a:bodyPr/>
          <a:lstStyle/>
          <a:p>
            <a:pPr>
              <a:defRPr/>
            </a:pPr>
            <a:fld id="{39911EDE-996F-49AC-B8EE-58D9204C04E5}" type="slidenum">
              <a:rPr lang="de-DE" smtClean="0"/>
              <a:pPr>
                <a:defRPr/>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296863" y="1449388"/>
            <a:ext cx="8550275" cy="2654300"/>
          </a:xfrm>
          <a:prstGeom prst="rect">
            <a:avLst/>
          </a:prstGeom>
          <a:solidFill>
            <a:srgbClr val="EAEAEA"/>
          </a:solidFill>
          <a:ln w="9525">
            <a:noFill/>
            <a:miter lim="800000"/>
            <a:headEnd/>
            <a:tailEnd/>
          </a:ln>
          <a:effectLst/>
        </p:spPr>
        <p:txBody>
          <a:bodyPr wrap="none" anchor="ctr"/>
          <a:lstStyle/>
          <a:p>
            <a:pPr algn="ctr">
              <a:defRPr/>
            </a:pPr>
            <a:r>
              <a:rPr lang="de-DE">
                <a:cs typeface="+mn-cs"/>
              </a:rPr>
              <a:t>Platzhalter für Bild, Bild auf Titelfolie hinter das Logo einsetzen</a:t>
            </a:r>
          </a:p>
        </p:txBody>
      </p:sp>
      <p:sp>
        <p:nvSpPr>
          <p:cNvPr id="5" name="Rectangle 17"/>
          <p:cNvSpPr>
            <a:spLocks noChangeArrowheads="1"/>
          </p:cNvSpPr>
          <p:nvPr userDrawn="1"/>
        </p:nvSpPr>
        <p:spPr bwMode="auto">
          <a:xfrm>
            <a:off x="287338" y="4103688"/>
            <a:ext cx="8583612" cy="2192337"/>
          </a:xfrm>
          <a:prstGeom prst="rect">
            <a:avLst/>
          </a:prstGeom>
          <a:solidFill>
            <a:srgbClr val="FFF0B2"/>
          </a:solidFill>
          <a:ln w="9525">
            <a:noFill/>
            <a:miter lim="800000"/>
            <a:headEnd/>
            <a:tailEnd/>
          </a:ln>
          <a:effectLst/>
        </p:spPr>
        <p:txBody>
          <a:bodyPr wrap="none" anchor="ctr"/>
          <a:lstStyle/>
          <a:p>
            <a:pPr algn="ctr">
              <a:defRPr/>
            </a:pPr>
            <a:r>
              <a:rPr lang="de-DE">
                <a:cs typeface="+mn-cs"/>
              </a:rPr>
              <a:t>   </a:t>
            </a:r>
          </a:p>
        </p:txBody>
      </p:sp>
      <p:pic>
        <p:nvPicPr>
          <p:cNvPr id="6" name="Picture 16" descr="TU_Braunschweig_02"/>
          <p:cNvPicPr>
            <a:picLocks noChangeAspect="1" noChangeArrowheads="1"/>
          </p:cNvPicPr>
          <p:nvPr userDrawn="1"/>
        </p:nvPicPr>
        <p:blipFill>
          <a:blip r:embed="rId2"/>
          <a:srcRect/>
          <a:stretch>
            <a:fillRect/>
          </a:stretch>
        </p:blipFill>
        <p:spPr bwMode="auto">
          <a:xfrm>
            <a:off x="287338" y="1438275"/>
            <a:ext cx="8580437" cy="2665413"/>
          </a:xfrm>
          <a:prstGeom prst="rect">
            <a:avLst/>
          </a:prstGeom>
          <a:noFill/>
          <a:ln w="9525">
            <a:noFill/>
            <a:miter lim="800000"/>
            <a:headEnd/>
            <a:tailEnd/>
          </a:ln>
        </p:spPr>
      </p:pic>
      <p:pic>
        <p:nvPicPr>
          <p:cNvPr id="7" name="Picture 13" descr="TUBS_CO_150dpi"/>
          <p:cNvPicPr>
            <a:picLocks noChangeAspect="1" noChangeArrowheads="1"/>
          </p:cNvPicPr>
          <p:nvPr userDrawn="1"/>
        </p:nvPicPr>
        <p:blipFill>
          <a:blip r:embed="rId3"/>
          <a:srcRect/>
          <a:stretch>
            <a:fillRect/>
          </a:stretch>
        </p:blipFill>
        <p:spPr bwMode="auto">
          <a:xfrm>
            <a:off x="0" y="741363"/>
            <a:ext cx="2517775" cy="939800"/>
          </a:xfrm>
          <a:prstGeom prst="rect">
            <a:avLst/>
          </a:prstGeom>
          <a:noFill/>
          <a:ln w="9525">
            <a:noFill/>
            <a:miter lim="800000"/>
            <a:headEnd/>
            <a:tailEnd/>
          </a:ln>
        </p:spPr>
      </p:pic>
      <p:sp>
        <p:nvSpPr>
          <p:cNvPr id="8" name="Rectangle 18"/>
          <p:cNvSpPr>
            <a:spLocks noChangeArrowheads="1"/>
          </p:cNvSpPr>
          <p:nvPr userDrawn="1"/>
        </p:nvSpPr>
        <p:spPr bwMode="auto">
          <a:xfrm>
            <a:off x="287338" y="6297613"/>
            <a:ext cx="8583612" cy="287337"/>
          </a:xfrm>
          <a:prstGeom prst="rect">
            <a:avLst/>
          </a:prstGeom>
          <a:solidFill>
            <a:srgbClr val="BE1E3C"/>
          </a:solidFill>
          <a:ln w="9525">
            <a:noFill/>
            <a:miter lim="800000"/>
            <a:headEnd/>
            <a:tailEnd/>
          </a:ln>
          <a:effectLst/>
        </p:spPr>
        <p:txBody>
          <a:bodyPr wrap="none" anchor="ctr"/>
          <a:lstStyle/>
          <a:p>
            <a:pPr>
              <a:defRPr/>
            </a:pPr>
            <a:endParaRPr lang="de-DE">
              <a:cs typeface="+mn-cs"/>
            </a:endParaRPr>
          </a:p>
        </p:txBody>
      </p:sp>
      <p:sp>
        <p:nvSpPr>
          <p:cNvPr id="3074" name="Rectangle 2"/>
          <p:cNvSpPr>
            <a:spLocks noGrp="1" noChangeArrowheads="1"/>
          </p:cNvSpPr>
          <p:nvPr>
            <p:ph type="ctrTitle"/>
          </p:nvPr>
        </p:nvSpPr>
        <p:spPr>
          <a:xfrm>
            <a:off x="831850" y="4356100"/>
            <a:ext cx="7772400" cy="873125"/>
          </a:xfrm>
        </p:spPr>
        <p:txBody>
          <a:bodyPr/>
          <a:lstStyle>
            <a:lvl1pPr>
              <a:defRPr/>
            </a:lvl1pPr>
          </a:lstStyle>
          <a:p>
            <a:r>
              <a:rPr lang="en-US" smtClean="0"/>
              <a:t>Click to edit Master title style</a:t>
            </a:r>
            <a:endParaRPr lang="de-DE" dirty="0"/>
          </a:p>
        </p:txBody>
      </p:sp>
      <p:sp>
        <p:nvSpPr>
          <p:cNvPr id="3075" name="Rectangle 3"/>
          <p:cNvSpPr>
            <a:spLocks noGrp="1" noChangeArrowheads="1"/>
          </p:cNvSpPr>
          <p:nvPr>
            <p:ph type="subTitle" idx="1"/>
          </p:nvPr>
        </p:nvSpPr>
        <p:spPr>
          <a:xfrm>
            <a:off x="830263" y="5499100"/>
            <a:ext cx="7747000" cy="333375"/>
          </a:xfrm>
        </p:spPr>
        <p:txBody>
          <a:bodyPr/>
          <a:lstStyle>
            <a:lvl1pPr>
              <a:defRPr/>
            </a:lvl1pPr>
          </a:lstStyle>
          <a:p>
            <a:r>
              <a:rPr lang="en-US" smtClean="0"/>
              <a:t>Click to edit Master subtitle style</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31800" y="111125"/>
            <a:ext cx="8375650" cy="708025"/>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31800" y="1042988"/>
            <a:ext cx="8375650" cy="4772025"/>
          </a:xfrm>
        </p:spPr>
        <p:txBody>
          <a:bodyPr/>
          <a:lstStyle/>
          <a:p>
            <a:pPr lvl="0"/>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0" y="0"/>
            <a:ext cx="9144000" cy="1133475"/>
          </a:xfrm>
          <a:prstGeom prst="rect">
            <a:avLst/>
          </a:prstGeom>
          <a:solidFill>
            <a:schemeClr val="hlink"/>
          </a:solidFill>
          <a:ln w="0">
            <a:noFill/>
            <a:miter lim="800000"/>
            <a:headEnd/>
            <a:tailEnd/>
          </a:ln>
          <a:effectLst/>
        </p:spPr>
        <p:txBody>
          <a:bodyPr wrap="none" anchor="ctr"/>
          <a:lstStyle/>
          <a:p>
            <a:pPr algn="ctr">
              <a:defRPr/>
            </a:pPr>
            <a:endParaRPr lang="de-DE">
              <a:solidFill>
                <a:schemeClr val="accent2"/>
              </a:solidFill>
              <a:cs typeface="+mn-cs"/>
            </a:endParaRPr>
          </a:p>
        </p:txBody>
      </p:sp>
      <p:sp>
        <p:nvSpPr>
          <p:cNvPr id="2" name="Titel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de-DE" dirty="0"/>
          </a:p>
        </p:txBody>
      </p:sp>
      <p:sp>
        <p:nvSpPr>
          <p:cNvPr id="4" name="Rectangle 3"/>
          <p:cNvSpPr>
            <a:spLocks noGrp="1" noChangeArrowheads="1"/>
          </p:cNvSpPr>
          <p:nvPr>
            <p:ph type="body" idx="1"/>
          </p:nvPr>
        </p:nvSpPr>
        <p:spPr bwMode="gray">
          <a:xfrm>
            <a:off x="431800" y="1339851"/>
            <a:ext cx="8370888" cy="4622800"/>
          </a:xfrm>
          <a:noFill/>
        </p:spPr>
        <p:txBody>
          <a:bodyPr/>
          <a:lstStyle/>
          <a:p>
            <a:pPr lvl="1"/>
            <a:r>
              <a:rPr lang="de-DE" dirty="0" err="1"/>
              <a:t>Kisuaeli</a:t>
            </a:r>
            <a:r>
              <a:rPr lang="de-DE" dirty="0"/>
              <a:t> </a:t>
            </a:r>
            <a:r>
              <a:rPr lang="de-DE" dirty="0" err="1"/>
              <a:t>antux</a:t>
            </a:r>
            <a:r>
              <a:rPr lang="de-DE" dirty="0"/>
              <a:t> in </a:t>
            </a:r>
            <a:r>
              <a:rPr lang="de-DE" dirty="0" err="1"/>
              <a:t>weimi</a:t>
            </a:r>
            <a:r>
              <a:rPr lang="de-DE" dirty="0"/>
              <a:t> </a:t>
            </a:r>
            <a:r>
              <a:rPr lang="de-DE" dirty="0" err="1"/>
              <a:t>kameran</a:t>
            </a:r>
            <a:r>
              <a:rPr lang="de-DE" dirty="0"/>
              <a:t> </a:t>
            </a:r>
          </a:p>
          <a:p>
            <a:pPr lvl="1"/>
            <a:r>
              <a:rPr lang="de-DE" dirty="0" err="1"/>
              <a:t>Populario</a:t>
            </a:r>
            <a:r>
              <a:rPr lang="de-DE" dirty="0"/>
              <a:t> </a:t>
            </a:r>
            <a:r>
              <a:rPr lang="de-DE" dirty="0" err="1"/>
              <a:t>falst</a:t>
            </a:r>
            <a:endParaRPr lang="de-DE" dirty="0"/>
          </a:p>
          <a:p>
            <a:pPr lvl="1"/>
            <a:r>
              <a:rPr lang="de-DE" dirty="0" err="1"/>
              <a:t>Quol</a:t>
            </a:r>
            <a:r>
              <a:rPr lang="de-DE" dirty="0"/>
              <a:t> </a:t>
            </a:r>
            <a:r>
              <a:rPr lang="de-DE" dirty="0" err="1"/>
              <a:t>damnarin</a:t>
            </a:r>
            <a:r>
              <a:rPr lang="de-DE" dirty="0"/>
              <a:t> </a:t>
            </a:r>
            <a:r>
              <a:rPr lang="de-DE" dirty="0" err="1"/>
              <a:t>Tropi</a:t>
            </a:r>
            <a:r>
              <a:rPr lang="de-DE" dirty="0"/>
              <a:t> zu </a:t>
            </a:r>
            <a:r>
              <a:rPr lang="de-DE" dirty="0" err="1"/>
              <a:t>klenne</a:t>
            </a:r>
            <a:r>
              <a:rPr lang="de-DE" dirty="0"/>
              <a:t> </a:t>
            </a:r>
            <a:r>
              <a:rPr lang="de-DE" dirty="0" err="1"/>
              <a:t>perdi</a:t>
            </a:r>
            <a:r>
              <a:rPr lang="de-DE" dirty="0"/>
              <a:t> </a:t>
            </a:r>
          </a:p>
          <a:p>
            <a:pPr lvl="1"/>
            <a:r>
              <a:rPr lang="de-DE" dirty="0" err="1"/>
              <a:t>Utilira</a:t>
            </a:r>
            <a:r>
              <a:rPr lang="de-DE" dirty="0"/>
              <a:t> </a:t>
            </a:r>
            <a:r>
              <a:rPr lang="de-DE" dirty="0" err="1"/>
              <a:t>regau</a:t>
            </a:r>
            <a:r>
              <a:rPr lang="de-DE" dirty="0"/>
              <a:t> </a:t>
            </a:r>
            <a:r>
              <a:rPr lang="de-DE" dirty="0" err="1"/>
              <a:t>socht</a:t>
            </a:r>
            <a:r>
              <a:rPr lang="de-DE" dirty="0"/>
              <a:t> mol sunt</a:t>
            </a:r>
          </a:p>
          <a:p>
            <a:pPr lvl="1"/>
            <a:r>
              <a:rPr lang="de-DE" dirty="0"/>
              <a:t>Her </a:t>
            </a:r>
            <a:r>
              <a:rPr lang="de-DE" dirty="0" err="1"/>
              <a:t>mitant</a:t>
            </a:r>
            <a:r>
              <a:rPr lang="de-DE" dirty="0"/>
              <a:t> </a:t>
            </a:r>
            <a:r>
              <a:rPr lang="de-DE" dirty="0" err="1"/>
              <a:t>dur</a:t>
            </a:r>
            <a:r>
              <a:rPr lang="de-DE" dirty="0"/>
              <a:t> </a:t>
            </a:r>
            <a:r>
              <a:rPr lang="de-DE" dirty="0" err="1"/>
              <a:t>Wolche</a:t>
            </a:r>
            <a:r>
              <a:rPr lang="de-DE" dirty="0"/>
              <a:t> to </a:t>
            </a:r>
            <a:r>
              <a:rPr lang="de-DE" dirty="0" err="1"/>
              <a:t>illemit</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de-DE"/>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096000"/>
            <a:ext cx="1905000" cy="336550"/>
          </a:xfrm>
          <a:prstGeom prst="rect">
            <a:avLst/>
          </a:prstGeom>
        </p:spPr>
        <p:txBody>
          <a:bodyPr/>
          <a:lstStyle>
            <a:lvl1pPr algn="r">
              <a:defRPr sz="1100"/>
            </a:lvl1pPr>
          </a:lstStyle>
          <a:p>
            <a:fld id="{19FA164E-0462-4558-801D-2753914068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Line 14"/>
          <p:cNvSpPr>
            <a:spLocks noChangeShapeType="1"/>
          </p:cNvSpPr>
          <p:nvPr userDrawn="1"/>
        </p:nvSpPr>
        <p:spPr bwMode="auto">
          <a:xfrm>
            <a:off x="0" y="6091238"/>
            <a:ext cx="9144000" cy="0"/>
          </a:xfrm>
          <a:prstGeom prst="line">
            <a:avLst/>
          </a:prstGeom>
          <a:noFill/>
          <a:ln w="9525">
            <a:solidFill>
              <a:srgbClr val="BE1E3C"/>
            </a:solidFill>
            <a:round/>
            <a:headEnd/>
            <a:tailEnd/>
          </a:ln>
          <a:effectLst/>
        </p:spPr>
        <p:txBody>
          <a:bodyPr/>
          <a:lstStyle/>
          <a:p>
            <a:pPr>
              <a:defRPr/>
            </a:pPr>
            <a:endParaRPr lang="de-DE">
              <a:cs typeface="+mn-cs"/>
            </a:endParaRPr>
          </a:p>
        </p:txBody>
      </p:sp>
      <p:sp>
        <p:nvSpPr>
          <p:cNvPr id="1028" name="Rectangle 2"/>
          <p:cNvSpPr>
            <a:spLocks noGrp="1" noChangeArrowheads="1"/>
          </p:cNvSpPr>
          <p:nvPr>
            <p:ph type="title"/>
          </p:nvPr>
        </p:nvSpPr>
        <p:spPr bwMode="auto">
          <a:xfrm>
            <a:off x="431800" y="111125"/>
            <a:ext cx="8375650" cy="7080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029" name="Rectangle 3"/>
          <p:cNvSpPr>
            <a:spLocks noGrp="1" noChangeArrowheads="1"/>
          </p:cNvSpPr>
          <p:nvPr>
            <p:ph type="body" idx="1"/>
          </p:nvPr>
        </p:nvSpPr>
        <p:spPr bwMode="auto">
          <a:xfrm>
            <a:off x="431800" y="1042988"/>
            <a:ext cx="8375650" cy="4772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30" name="Picture 20" descr="TUBS_CO_70vH_150dpi"/>
          <p:cNvPicPr>
            <a:picLocks noChangeAspect="1" noChangeArrowheads="1"/>
          </p:cNvPicPr>
          <p:nvPr userDrawn="1"/>
        </p:nvPicPr>
        <p:blipFill>
          <a:blip r:embed="rId8"/>
          <a:srcRect/>
          <a:stretch>
            <a:fillRect/>
          </a:stretch>
        </p:blipFill>
        <p:spPr bwMode="auto">
          <a:xfrm>
            <a:off x="0" y="5915025"/>
            <a:ext cx="1762125" cy="652463"/>
          </a:xfrm>
          <a:prstGeom prst="rect">
            <a:avLst/>
          </a:prstGeom>
          <a:noFill/>
          <a:ln w="9525">
            <a:noFill/>
            <a:miter lim="800000"/>
            <a:headEnd/>
            <a:tailEnd/>
          </a:ln>
        </p:spPr>
      </p:pic>
      <p:sp>
        <p:nvSpPr>
          <p:cNvPr id="8" name="Textfeld 7"/>
          <p:cNvSpPr txBox="1"/>
          <p:nvPr userDrawn="1"/>
        </p:nvSpPr>
        <p:spPr>
          <a:xfrm>
            <a:off x="1820862" y="6140450"/>
            <a:ext cx="2528887" cy="123111"/>
          </a:xfrm>
          <a:prstGeom prst="rect">
            <a:avLst/>
          </a:prstGeom>
          <a:noFill/>
        </p:spPr>
        <p:txBody>
          <a:bodyPr wrap="square" lIns="0" tIns="0" rIns="0" bIns="0">
            <a:spAutoFit/>
          </a:bodyPr>
          <a:lstStyle/>
          <a:p>
            <a:pPr>
              <a:defRPr/>
            </a:pPr>
            <a:r>
              <a:rPr lang="de-DE" sz="800" baseline="0" dirty="0" smtClean="0">
                <a:cs typeface="+mn-cs"/>
              </a:rPr>
              <a:t>8 May 2014</a:t>
            </a:r>
            <a:r>
              <a:rPr lang="de-DE" sz="800" dirty="0" smtClean="0">
                <a:cs typeface="+mn-cs"/>
              </a:rPr>
              <a:t> </a:t>
            </a:r>
            <a:r>
              <a:rPr lang="de-DE" sz="800" dirty="0">
                <a:cs typeface="+mn-cs"/>
              </a:rPr>
              <a:t>| </a:t>
            </a:r>
            <a:r>
              <a:rPr lang="de-DE" sz="800" dirty="0" smtClean="0">
                <a:cs typeface="+mn-cs"/>
              </a:rPr>
              <a:t>Sheetal</a:t>
            </a:r>
            <a:r>
              <a:rPr lang="de-DE" sz="800" baseline="0" dirty="0" smtClean="0">
                <a:cs typeface="+mn-cs"/>
              </a:rPr>
              <a:t> Gangula</a:t>
            </a:r>
            <a:r>
              <a:rPr lang="de-DE" sz="800" dirty="0" smtClean="0">
                <a:cs typeface="+mn-cs"/>
              </a:rPr>
              <a:t> |TU</a:t>
            </a:r>
            <a:r>
              <a:rPr lang="de-DE" sz="800" baseline="0" dirty="0" smtClean="0">
                <a:cs typeface="+mn-cs"/>
              </a:rPr>
              <a:t> Braunschweig</a:t>
            </a:r>
            <a:endParaRPr lang="de-DE" sz="800" dirty="0">
              <a:cs typeface="+mn-cs"/>
            </a:endParaRPr>
          </a:p>
        </p:txBody>
      </p:sp>
      <p:cxnSp>
        <p:nvCxnSpPr>
          <p:cNvPr id="28" name="Straight Connector 27"/>
          <p:cNvCxnSpPr/>
          <p:nvPr userDrawn="1"/>
        </p:nvCxnSpPr>
        <p:spPr>
          <a:xfrm>
            <a:off x="438150" y="910772"/>
            <a:ext cx="8401050" cy="1588"/>
          </a:xfrm>
          <a:prstGeom prst="line">
            <a:avLst/>
          </a:prstGeom>
          <a:solidFill>
            <a:schemeClr val="tx1">
              <a:lumMod val="50000"/>
              <a:lumOff val="50000"/>
            </a:schemeClr>
          </a:solidFill>
          <a:ln w="28575">
            <a:solidFill>
              <a:schemeClr val="tx1">
                <a:lumMod val="50000"/>
                <a:lumOff val="50000"/>
              </a:schemeClr>
            </a:solidFill>
            <a:tailEnd type="none"/>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cxnSp>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Lst>
  <p:hf hdr="0" ftr="0" dt="0"/>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algn="l" rtl="0" eaLnBrk="0" fontAlgn="base" hangingPunct="0">
        <a:spcBef>
          <a:spcPct val="20000"/>
        </a:spcBef>
        <a:spcAft>
          <a:spcPct val="0"/>
        </a:spcAft>
        <a:defRPr sz="1600">
          <a:solidFill>
            <a:schemeClr val="tx1"/>
          </a:solidFill>
          <a:latin typeface="+mn-lt"/>
          <a:ea typeface="+mn-ea"/>
          <a:cs typeface="+mn-cs"/>
        </a:defRPr>
      </a:lvl1pPr>
      <a:lvl2pPr marL="190500" indent="-188913"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2pPr>
      <a:lvl3pPr marL="361950" indent="-169863"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3pPr>
      <a:lvl4pPr marL="542925" indent="-17938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4pPr>
      <a:lvl5pPr marL="742950" indent="-1984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defRPr>
      </a:lvl5pPr>
      <a:lvl6pPr marL="1200150" indent="-198438" algn="l" rtl="0" fontAlgn="base">
        <a:spcBef>
          <a:spcPct val="20000"/>
        </a:spcBef>
        <a:spcAft>
          <a:spcPct val="0"/>
        </a:spcAft>
        <a:buFont typeface="Wingdings" pitchFamily="2" charset="2"/>
        <a:buChar char="§"/>
        <a:defRPr sz="1600">
          <a:solidFill>
            <a:schemeClr val="tx1"/>
          </a:solidFill>
          <a:latin typeface="+mn-lt"/>
        </a:defRPr>
      </a:lvl6pPr>
      <a:lvl7pPr marL="1657350" indent="-198438" algn="l" rtl="0" fontAlgn="base">
        <a:spcBef>
          <a:spcPct val="20000"/>
        </a:spcBef>
        <a:spcAft>
          <a:spcPct val="0"/>
        </a:spcAft>
        <a:buFont typeface="Wingdings" pitchFamily="2" charset="2"/>
        <a:buChar char="§"/>
        <a:defRPr sz="1600">
          <a:solidFill>
            <a:schemeClr val="tx1"/>
          </a:solidFill>
          <a:latin typeface="+mn-lt"/>
        </a:defRPr>
      </a:lvl7pPr>
      <a:lvl8pPr marL="2114550" indent="-198438" algn="l" rtl="0" fontAlgn="base">
        <a:spcBef>
          <a:spcPct val="20000"/>
        </a:spcBef>
        <a:spcAft>
          <a:spcPct val="0"/>
        </a:spcAft>
        <a:buFont typeface="Wingdings" pitchFamily="2" charset="2"/>
        <a:buChar char="§"/>
        <a:defRPr sz="1600">
          <a:solidFill>
            <a:schemeClr val="tx1"/>
          </a:solidFill>
          <a:latin typeface="+mn-lt"/>
        </a:defRPr>
      </a:lvl8pPr>
      <a:lvl9pPr marL="2571750" indent="-198438" algn="l" rtl="0" fontAlgn="base">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Untertitel 7"/>
          <p:cNvSpPr>
            <a:spLocks noGrp="1"/>
          </p:cNvSpPr>
          <p:nvPr>
            <p:ph type="subTitle" idx="1"/>
          </p:nvPr>
        </p:nvSpPr>
        <p:spPr/>
        <p:txBody>
          <a:bodyPr/>
          <a:lstStyle/>
          <a:p>
            <a:pPr eaLnBrk="1" hangingPunct="1"/>
            <a:r>
              <a:rPr lang="de-DE" dirty="0" smtClean="0"/>
              <a:t>Sheetal Gangula, Institute of Food chemistry</a:t>
            </a:r>
          </a:p>
        </p:txBody>
      </p:sp>
      <p:sp>
        <p:nvSpPr>
          <p:cNvPr id="4099" name="Titel 8"/>
          <p:cNvSpPr>
            <a:spLocks noGrp="1"/>
          </p:cNvSpPr>
          <p:nvPr>
            <p:ph type="ctrTitle"/>
          </p:nvPr>
        </p:nvSpPr>
        <p:spPr>
          <a:xfrm>
            <a:off x="527050" y="4273550"/>
            <a:ext cx="8032750" cy="873125"/>
          </a:xfrm>
        </p:spPr>
        <p:txBody>
          <a:bodyPr/>
          <a:lstStyle/>
          <a:p>
            <a:pPr eaLnBrk="1" hangingPunct="1"/>
            <a:r>
              <a:rPr lang="de-DE" dirty="0" smtClean="0"/>
              <a:t>Quantitative analysis of complex oligomeric mixtures by MS</a:t>
            </a:r>
          </a:p>
        </p:txBody>
      </p:sp>
      <p:pic>
        <p:nvPicPr>
          <p:cNvPr id="4100" name="Picture 3" descr="igsm-logo.tiff"/>
          <p:cNvPicPr>
            <a:picLocks noChangeAspect="1"/>
          </p:cNvPicPr>
          <p:nvPr/>
        </p:nvPicPr>
        <p:blipFill>
          <a:blip r:embed="rId3"/>
          <a:srcRect/>
          <a:stretch>
            <a:fillRect/>
          </a:stretch>
        </p:blipFill>
        <p:spPr bwMode="auto">
          <a:xfrm>
            <a:off x="7327900" y="6188075"/>
            <a:ext cx="1790700" cy="66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150" y="1042988"/>
            <a:ext cx="8401050" cy="4772025"/>
          </a:xfrm>
        </p:spPr>
        <p:txBody>
          <a:bodyPr/>
          <a:lstStyle/>
          <a:p>
            <a:pPr algn="just"/>
            <a:r>
              <a:rPr lang="de-DE" dirty="0" smtClean="0">
                <a:latin typeface="+mj-lt"/>
              </a:rPr>
              <a:t>Results are expressed as </a:t>
            </a:r>
            <a:r>
              <a:rPr lang="de-DE" b="1" dirty="0" smtClean="0">
                <a:latin typeface="+mj-lt"/>
              </a:rPr>
              <a:t>relative ion intensities</a:t>
            </a:r>
            <a:r>
              <a:rPr lang="de-DE" dirty="0" smtClean="0">
                <a:latin typeface="+mj-lt"/>
              </a:rPr>
              <a:t>. This is obtained by dividing the intensity of  one compound in mass spectra by another compound w.r.t a certain DP in a mixture.</a:t>
            </a:r>
          </a:p>
          <a:p>
            <a:pPr algn="just"/>
            <a:endParaRPr lang="de-DE" b="1" dirty="0" smtClean="0">
              <a:solidFill>
                <a:schemeClr val="accent6">
                  <a:lumMod val="75000"/>
                </a:schemeClr>
              </a:solidFill>
              <a:latin typeface="+mj-lt"/>
            </a:endParaRPr>
          </a:p>
          <a:p>
            <a:pPr algn="just"/>
            <a:endParaRPr lang="de-DE" b="1" dirty="0" smtClean="0">
              <a:solidFill>
                <a:schemeClr val="accent6">
                  <a:lumMod val="75000"/>
                </a:schemeClr>
              </a:solidFill>
              <a:latin typeface="+mj-lt"/>
            </a:endParaRPr>
          </a:p>
          <a:p>
            <a:r>
              <a:rPr lang="de-DE" b="1" dirty="0" smtClean="0">
                <a:solidFill>
                  <a:schemeClr val="accent6">
                    <a:lumMod val="75000"/>
                  </a:schemeClr>
                </a:solidFill>
                <a:latin typeface="+mj-lt"/>
              </a:rPr>
              <a:t>        </a:t>
            </a:r>
            <a:r>
              <a:rPr lang="de-DE" b="1" dirty="0" smtClean="0">
                <a:solidFill>
                  <a:srgbClr val="BE1E3C"/>
                </a:solidFill>
                <a:latin typeface="+mj-lt"/>
              </a:rPr>
              <a:t>Me</a:t>
            </a:r>
            <a:r>
              <a:rPr lang="de-DE" dirty="0" smtClean="0">
                <a:latin typeface="+mj-lt"/>
              </a:rPr>
              <a:t>,</a:t>
            </a:r>
            <a:r>
              <a:rPr lang="de-DE" b="1" dirty="0" smtClean="0">
                <a:solidFill>
                  <a:srgbClr val="0C5471"/>
                </a:solidFill>
                <a:latin typeface="+mj-lt"/>
              </a:rPr>
              <a:t>Me</a:t>
            </a:r>
            <a:r>
              <a:rPr lang="de-DE" b="1" i="1" dirty="0" smtClean="0">
                <a:solidFill>
                  <a:srgbClr val="0C5471"/>
                </a:solidFill>
                <a:latin typeface="+mj-lt"/>
              </a:rPr>
              <a:t>d</a:t>
            </a:r>
            <a:r>
              <a:rPr lang="de-DE" b="1" i="1" baseline="-25000" dirty="0" smtClean="0">
                <a:solidFill>
                  <a:srgbClr val="0C5471"/>
                </a:solidFill>
                <a:latin typeface="+mj-lt"/>
              </a:rPr>
              <a:t>3</a:t>
            </a:r>
            <a:r>
              <a:rPr lang="de-DE" b="1" dirty="0" smtClean="0">
                <a:solidFill>
                  <a:srgbClr val="BE1E3C"/>
                </a:solidFill>
                <a:latin typeface="+mj-lt"/>
              </a:rPr>
              <a:t> </a:t>
            </a:r>
            <a:r>
              <a:rPr lang="de-DE" b="1" dirty="0" smtClean="0">
                <a:latin typeface="+mj-lt"/>
              </a:rPr>
              <a:t>mixture</a:t>
            </a:r>
            <a:r>
              <a:rPr lang="de-DE" b="1" dirty="0" smtClean="0">
                <a:solidFill>
                  <a:schemeClr val="accent6">
                    <a:lumMod val="75000"/>
                  </a:schemeClr>
                </a:solidFill>
                <a:latin typeface="+mj-lt"/>
              </a:rPr>
              <a:t>	            </a:t>
            </a:r>
            <a:r>
              <a:rPr lang="de-DE" b="1" dirty="0" smtClean="0">
                <a:solidFill>
                  <a:schemeClr val="accent5">
                    <a:lumMod val="75000"/>
                  </a:schemeClr>
                </a:solidFill>
                <a:latin typeface="+mj-lt"/>
              </a:rPr>
              <a:t>    </a:t>
            </a:r>
            <a:r>
              <a:rPr lang="de-DE" b="1" dirty="0" smtClean="0">
                <a:solidFill>
                  <a:srgbClr val="BE1E3C"/>
                </a:solidFill>
                <a:latin typeface="+mj-lt"/>
              </a:rPr>
              <a:t>Me</a:t>
            </a:r>
            <a:r>
              <a:rPr lang="de-DE" dirty="0" smtClean="0">
                <a:latin typeface="+mj-lt"/>
              </a:rPr>
              <a:t>,</a:t>
            </a:r>
            <a:r>
              <a:rPr lang="de-DE" b="1" dirty="0" smtClean="0">
                <a:solidFill>
                  <a:srgbClr val="FF9900"/>
                </a:solidFill>
                <a:latin typeface="+mj-lt"/>
              </a:rPr>
              <a:t>Et</a:t>
            </a:r>
            <a:r>
              <a:rPr lang="de-DE" b="1" dirty="0" smtClean="0">
                <a:solidFill>
                  <a:srgbClr val="0C5471"/>
                </a:solidFill>
                <a:latin typeface="+mj-lt"/>
              </a:rPr>
              <a:t> </a:t>
            </a:r>
            <a:r>
              <a:rPr lang="de-DE" b="1" dirty="0" smtClean="0">
                <a:latin typeface="+mj-lt"/>
              </a:rPr>
              <a:t>mixture</a:t>
            </a:r>
            <a:r>
              <a:rPr lang="de-DE" b="1" dirty="0" smtClean="0">
                <a:solidFill>
                  <a:schemeClr val="accent5">
                    <a:lumMod val="75000"/>
                  </a:schemeClr>
                </a:solidFill>
                <a:latin typeface="+mj-lt"/>
              </a:rPr>
              <a:t>	</a:t>
            </a:r>
            <a:r>
              <a:rPr lang="de-DE" b="1" dirty="0" smtClean="0">
                <a:solidFill>
                  <a:schemeClr val="accent1">
                    <a:lumMod val="75000"/>
                  </a:schemeClr>
                </a:solidFill>
                <a:latin typeface="+mj-lt"/>
              </a:rPr>
              <a:t>                     </a:t>
            </a:r>
            <a:r>
              <a:rPr lang="de-DE" b="1" dirty="0" smtClean="0">
                <a:solidFill>
                  <a:srgbClr val="0C5471"/>
                </a:solidFill>
                <a:latin typeface="+mj-lt"/>
              </a:rPr>
              <a:t>Me</a:t>
            </a:r>
            <a:r>
              <a:rPr lang="de-DE" b="1" i="1" dirty="0" smtClean="0">
                <a:solidFill>
                  <a:srgbClr val="0C5471"/>
                </a:solidFill>
                <a:latin typeface="+mj-lt"/>
              </a:rPr>
              <a:t>d</a:t>
            </a:r>
            <a:r>
              <a:rPr lang="de-DE" b="1" i="1" baseline="-25000" dirty="0" smtClean="0">
                <a:solidFill>
                  <a:srgbClr val="0C5471"/>
                </a:solidFill>
                <a:latin typeface="+mj-lt"/>
              </a:rPr>
              <a:t>3</a:t>
            </a:r>
            <a:r>
              <a:rPr lang="de-DE" b="1" i="1" baseline="-25000" dirty="0" smtClean="0">
                <a:latin typeface="+mj-lt"/>
              </a:rPr>
              <a:t>,</a:t>
            </a:r>
            <a:r>
              <a:rPr lang="de-DE" b="1" dirty="0" smtClean="0">
                <a:solidFill>
                  <a:srgbClr val="FF9900"/>
                </a:solidFill>
                <a:latin typeface="+mj-lt"/>
              </a:rPr>
              <a:t>Et</a:t>
            </a:r>
            <a:r>
              <a:rPr lang="de-DE" b="1" dirty="0" smtClean="0">
                <a:solidFill>
                  <a:srgbClr val="C9C134"/>
                </a:solidFill>
                <a:latin typeface="+mj-lt"/>
              </a:rPr>
              <a:t> </a:t>
            </a:r>
            <a:r>
              <a:rPr lang="de-DE" b="1" dirty="0" smtClean="0">
                <a:latin typeface="+mj-lt"/>
              </a:rPr>
              <a:t>mixture</a:t>
            </a:r>
            <a:r>
              <a:rPr lang="de-DE" b="1" dirty="0" smtClean="0">
                <a:solidFill>
                  <a:schemeClr val="accent5">
                    <a:lumMod val="75000"/>
                  </a:schemeClr>
                </a:solidFill>
                <a:latin typeface="+mj-lt"/>
              </a:rPr>
              <a:t>	</a:t>
            </a:r>
            <a:endParaRPr lang="de-DE" b="1" dirty="0" smtClean="0">
              <a:solidFill>
                <a:schemeClr val="accent6">
                  <a:lumMod val="75000"/>
                </a:schemeClr>
              </a:solidFill>
              <a:latin typeface="+mj-lt"/>
            </a:endParaRPr>
          </a:p>
          <a:p>
            <a:endParaRPr lang="de-DE" b="1" dirty="0" smtClean="0">
              <a:solidFill>
                <a:schemeClr val="accent6">
                  <a:lumMod val="75000"/>
                </a:schemeClr>
              </a:solidFill>
              <a:latin typeface="+mj-lt"/>
            </a:endParaRPr>
          </a:p>
          <a:p>
            <a:endParaRPr lang="de-DE" dirty="0">
              <a:latin typeface="+mj-lt"/>
            </a:endParaRPr>
          </a:p>
        </p:txBody>
      </p:sp>
      <p:sp>
        <p:nvSpPr>
          <p:cNvPr id="4" name="Title 1"/>
          <p:cNvSpPr>
            <a:spLocks noGrp="1"/>
          </p:cNvSpPr>
          <p:nvPr>
            <p:ph type="title"/>
          </p:nvPr>
        </p:nvSpPr>
        <p:spPr/>
        <p:txBody>
          <a:bodyPr/>
          <a:lstStyle/>
          <a:p>
            <a:r>
              <a:rPr lang="de-DE" sz="2800" dirty="0" smtClean="0"/>
              <a:t>Results from  ESI-IT-MS</a:t>
            </a:r>
            <a:endParaRPr lang="de-DE" sz="2800" dirty="0"/>
          </a:p>
        </p:txBody>
      </p:sp>
      <p:graphicFrame>
        <p:nvGraphicFramePr>
          <p:cNvPr id="6" name="Chart 5"/>
          <p:cNvGraphicFramePr/>
          <p:nvPr/>
        </p:nvGraphicFramePr>
        <p:xfrm>
          <a:off x="127000" y="2717800"/>
          <a:ext cx="288925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3194050" y="2717800"/>
          <a:ext cx="2880000" cy="26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6261100" y="2717800"/>
          <a:ext cx="27470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528050" y="6273800"/>
            <a:ext cx="400050" cy="246221"/>
          </a:xfrm>
          <a:prstGeom prst="rect">
            <a:avLst/>
          </a:prstGeom>
          <a:noFill/>
        </p:spPr>
        <p:txBody>
          <a:bodyPr wrap="square" rtlCol="0">
            <a:spAutoFit/>
          </a:bodyPr>
          <a:lstStyle/>
          <a:p>
            <a:r>
              <a:rPr lang="de-DE" sz="1000" dirty="0" smtClean="0"/>
              <a:t>10</a:t>
            </a:r>
            <a:endParaRPr lang="de-DE"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COST action FP1105 STSM</a:t>
            </a:r>
            <a:endParaRPr lang="de-DE" dirty="0"/>
          </a:p>
        </p:txBody>
      </p:sp>
      <p:sp>
        <p:nvSpPr>
          <p:cNvPr id="3" name="Content Placeholder 2"/>
          <p:cNvSpPr>
            <a:spLocks noGrp="1"/>
          </p:cNvSpPr>
          <p:nvPr>
            <p:ph idx="1"/>
          </p:nvPr>
        </p:nvSpPr>
        <p:spPr/>
        <p:txBody>
          <a:bodyPr/>
          <a:lstStyle/>
          <a:p>
            <a:r>
              <a:rPr lang="en-US" b="1" u="sng" dirty="0" smtClean="0"/>
              <a:t>MALDI-ToF-MS:</a:t>
            </a:r>
          </a:p>
          <a:p>
            <a:endParaRPr lang="en-US" u="sng" dirty="0" smtClean="0"/>
          </a:p>
          <a:p>
            <a:r>
              <a:rPr lang="en-US" u="sng" dirty="0" smtClean="0"/>
              <a:t>Measurements were performed at:</a:t>
            </a:r>
            <a:endParaRPr lang="de-DE" dirty="0" smtClean="0"/>
          </a:p>
          <a:p>
            <a:r>
              <a:rPr lang="en-US" dirty="0" smtClean="0"/>
              <a:t>The institute of Polymer Technology at KTH Royal Institute of Technology, Stockholm</a:t>
            </a:r>
          </a:p>
          <a:p>
            <a:endParaRPr lang="en-US" dirty="0" smtClean="0"/>
          </a:p>
          <a:p>
            <a:r>
              <a:rPr lang="en-US" dirty="0" smtClean="0"/>
              <a:t>Instrument used:</a:t>
            </a:r>
            <a:endParaRPr lang="de-DE" dirty="0" smtClean="0"/>
          </a:p>
          <a:p>
            <a:r>
              <a:rPr lang="en-US" dirty="0" err="1" smtClean="0"/>
              <a:t>Bruker</a:t>
            </a:r>
            <a:r>
              <a:rPr lang="en-US" dirty="0" smtClean="0"/>
              <a:t> </a:t>
            </a:r>
            <a:r>
              <a:rPr lang="en-US" dirty="0" err="1" smtClean="0"/>
              <a:t>Daltonics</a:t>
            </a:r>
            <a:r>
              <a:rPr lang="en-US" dirty="0" smtClean="0"/>
              <a:t> </a:t>
            </a:r>
            <a:r>
              <a:rPr lang="en-US" dirty="0" err="1" smtClean="0"/>
              <a:t>Ultraflex</a:t>
            </a:r>
            <a:endParaRPr lang="de-DE" dirty="0" smtClean="0"/>
          </a:p>
          <a:p>
            <a:endParaRPr lang="de-DE" dirty="0" smtClean="0"/>
          </a:p>
          <a:p>
            <a:endParaRPr lang="de-DE"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38150" y="3251200"/>
            <a:ext cx="4267200" cy="2222500"/>
          </a:xfrm>
          <a:prstGeom prst="rect">
            <a:avLst/>
          </a:prstGeom>
          <a:noFill/>
          <a:ln>
            <a:noFill/>
          </a:ln>
          <a:effectLst/>
          <a:extLst>
            <a:ext uri="{909E8E84-426E-40DD-AFC4-6F175D3DCCD1}">
              <a14:hiddenFill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MALDI-ToF-MS (matrix assisted laser desorption mass spectrometry)</a:t>
            </a:r>
            <a:endParaRPr lang="de-DE" sz="2800" dirty="0"/>
          </a:p>
        </p:txBody>
      </p:sp>
      <p:pic>
        <p:nvPicPr>
          <p:cNvPr id="4" name="Content Placeholder 3" descr="maldi-tof.jpg"/>
          <p:cNvPicPr>
            <a:picLocks noGrp="1" noChangeAspect="1"/>
          </p:cNvPicPr>
          <p:nvPr>
            <p:ph idx="1"/>
          </p:nvPr>
        </p:nvPicPr>
        <p:blipFill>
          <a:blip r:embed="rId2"/>
          <a:stretch>
            <a:fillRect/>
          </a:stretch>
        </p:blipFill>
        <p:spPr>
          <a:xfrm>
            <a:off x="793750" y="1250950"/>
            <a:ext cx="7956549" cy="4400550"/>
          </a:xfrm>
        </p:spPr>
      </p:pic>
      <p:sp>
        <p:nvSpPr>
          <p:cNvPr id="5" name="TextBox 4"/>
          <p:cNvSpPr txBox="1"/>
          <p:nvPr/>
        </p:nvSpPr>
        <p:spPr>
          <a:xfrm>
            <a:off x="8699500" y="6273800"/>
            <a:ext cx="444500" cy="246221"/>
          </a:xfrm>
          <a:prstGeom prst="rect">
            <a:avLst/>
          </a:prstGeom>
          <a:noFill/>
        </p:spPr>
        <p:txBody>
          <a:bodyPr wrap="square" rtlCol="0">
            <a:spAutoFit/>
          </a:bodyPr>
          <a:lstStyle/>
          <a:p>
            <a:r>
              <a:rPr lang="de-DE" sz="1000" dirty="0" smtClean="0"/>
              <a:t>11</a:t>
            </a:r>
            <a:endParaRPr lang="de-DE" sz="1000" dirty="0"/>
          </a:p>
        </p:txBody>
      </p:sp>
      <p:pic>
        <p:nvPicPr>
          <p:cNvPr id="6" name="Picture 5"/>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27550" y="1117600"/>
            <a:ext cx="1555750" cy="889000"/>
          </a:xfrm>
          <a:prstGeom prst="rect">
            <a:avLst/>
          </a:prstGeom>
          <a:noFill/>
          <a:ln w="3175">
            <a:noFill/>
          </a:ln>
        </p:spPr>
      </p:pic>
      <p:sp>
        <p:nvSpPr>
          <p:cNvPr id="7" name="Rectangle 6"/>
          <p:cNvSpPr/>
          <p:nvPr/>
        </p:nvSpPr>
        <p:spPr>
          <a:xfrm>
            <a:off x="5194300" y="984250"/>
            <a:ext cx="787395" cy="369332"/>
          </a:xfrm>
          <a:prstGeom prst="rect">
            <a:avLst/>
          </a:prstGeom>
        </p:spPr>
        <p:txBody>
          <a:bodyPr wrap="none">
            <a:spAutoFit/>
          </a:bodyPr>
          <a:lstStyle/>
          <a:p>
            <a:r>
              <a:rPr lang="en-US" dirty="0" err="1" smtClean="0"/>
              <a:t>sDHB</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Selection of laser power</a:t>
            </a:r>
            <a:endParaRPr lang="de-DE" sz="2800" dirty="0"/>
          </a:p>
        </p:txBody>
      </p:sp>
      <p:sp>
        <p:nvSpPr>
          <p:cNvPr id="5" name="Rectangle 4"/>
          <p:cNvSpPr/>
          <p:nvPr/>
        </p:nvSpPr>
        <p:spPr>
          <a:xfrm>
            <a:off x="4690750" y="1059418"/>
            <a:ext cx="864339" cy="369332"/>
          </a:xfrm>
          <a:prstGeom prst="rect">
            <a:avLst/>
          </a:prstGeom>
        </p:spPr>
        <p:txBody>
          <a:bodyPr wrap="none">
            <a:spAutoFit/>
          </a:bodyPr>
          <a:lstStyle/>
          <a:p>
            <a:r>
              <a:rPr lang="de-DE" b="1" dirty="0" smtClean="0">
                <a:solidFill>
                  <a:schemeClr val="accent5">
                    <a:lumMod val="75000"/>
                  </a:schemeClr>
                </a:solidFill>
                <a:latin typeface="+mj-lt"/>
              </a:rPr>
              <a:t> </a:t>
            </a:r>
            <a:r>
              <a:rPr lang="de-DE" b="1" dirty="0" smtClean="0">
                <a:solidFill>
                  <a:srgbClr val="BE1E3C"/>
                </a:solidFill>
                <a:latin typeface="+mj-lt"/>
              </a:rPr>
              <a:t>Me</a:t>
            </a:r>
            <a:r>
              <a:rPr lang="de-DE" b="1" dirty="0" smtClean="0">
                <a:latin typeface="+mj-lt"/>
              </a:rPr>
              <a:t>,</a:t>
            </a:r>
            <a:r>
              <a:rPr lang="de-DE" b="1" dirty="0" smtClean="0">
                <a:solidFill>
                  <a:srgbClr val="FF9900"/>
                </a:solidFill>
                <a:latin typeface="+mj-lt"/>
              </a:rPr>
              <a:t>Et</a:t>
            </a:r>
            <a:endParaRPr lang="de-DE" dirty="0">
              <a:solidFill>
                <a:srgbClr val="FF9900"/>
              </a:solidFill>
              <a:latin typeface="+mj-lt"/>
            </a:endParaRPr>
          </a:p>
        </p:txBody>
      </p:sp>
      <p:pic>
        <p:nvPicPr>
          <p:cNvPr id="17410" name="Picture 2"/>
          <p:cNvPicPr>
            <a:picLocks noGrp="1" noChangeAspect="1" noChangeArrowheads="1"/>
          </p:cNvPicPr>
          <p:nvPr>
            <p:ph idx="1"/>
          </p:nvPr>
        </p:nvPicPr>
        <p:blipFill>
          <a:blip r:embed="rId2"/>
          <a:srcRect/>
          <a:stretch>
            <a:fillRect/>
          </a:stretch>
        </p:blipFill>
        <p:spPr bwMode="auto">
          <a:xfrm>
            <a:off x="468000" y="1562100"/>
            <a:ext cx="4086483" cy="4238625"/>
          </a:xfrm>
          <a:prstGeom prst="rect">
            <a:avLst/>
          </a:prstGeom>
          <a:noFill/>
          <a:ln w="9525">
            <a:solidFill>
              <a:schemeClr val="tx1"/>
            </a:solidFill>
            <a:miter lim="800000"/>
            <a:headEnd/>
            <a:tailEnd/>
          </a:ln>
          <a:effectLst/>
        </p:spPr>
      </p:pic>
      <p:sp>
        <p:nvSpPr>
          <p:cNvPr id="8" name="Rectangle 7"/>
          <p:cNvSpPr/>
          <p:nvPr/>
        </p:nvSpPr>
        <p:spPr>
          <a:xfrm>
            <a:off x="393700" y="1073150"/>
            <a:ext cx="1116011" cy="369332"/>
          </a:xfrm>
          <a:prstGeom prst="rect">
            <a:avLst/>
          </a:prstGeom>
        </p:spPr>
        <p:txBody>
          <a:bodyPr wrap="none">
            <a:spAutoFit/>
          </a:bodyPr>
          <a:lstStyle/>
          <a:p>
            <a:r>
              <a:rPr lang="de-DE" b="1" dirty="0" smtClean="0">
                <a:solidFill>
                  <a:srgbClr val="BE1E3C"/>
                </a:solidFill>
                <a:latin typeface="+mj-lt"/>
              </a:rPr>
              <a:t>Me</a:t>
            </a:r>
            <a:r>
              <a:rPr lang="de-DE" b="1" dirty="0" smtClean="0">
                <a:latin typeface="+mj-lt"/>
              </a:rPr>
              <a:t>,</a:t>
            </a:r>
            <a:r>
              <a:rPr lang="de-DE" b="1" dirty="0" smtClean="0">
                <a:solidFill>
                  <a:srgbClr val="008080"/>
                </a:solidFill>
                <a:latin typeface="+mj-lt"/>
              </a:rPr>
              <a:t>Me</a:t>
            </a:r>
            <a:r>
              <a:rPr lang="de-DE" b="1" i="1" dirty="0" smtClean="0">
                <a:solidFill>
                  <a:srgbClr val="008080"/>
                </a:solidFill>
                <a:latin typeface="+mj-lt"/>
              </a:rPr>
              <a:t>d</a:t>
            </a:r>
            <a:r>
              <a:rPr lang="de-DE" b="1" i="1" baseline="-25000" dirty="0" smtClean="0">
                <a:solidFill>
                  <a:srgbClr val="008080"/>
                </a:solidFill>
                <a:latin typeface="+mj-lt"/>
              </a:rPr>
              <a:t>3</a:t>
            </a:r>
            <a:endParaRPr lang="de-DE" dirty="0">
              <a:solidFill>
                <a:srgbClr val="008080"/>
              </a:solidFill>
              <a:latin typeface="+mj-lt"/>
            </a:endParaRPr>
          </a:p>
        </p:txBody>
      </p:sp>
      <p:sp>
        <p:nvSpPr>
          <p:cNvPr id="17412" name="Text Box 4"/>
          <p:cNvSpPr txBox="1">
            <a:spLocks noChangeArrowheads="1"/>
          </p:cNvSpPr>
          <p:nvPr/>
        </p:nvSpPr>
        <p:spPr bwMode="auto">
          <a:xfrm>
            <a:off x="3860800" y="1784351"/>
            <a:ext cx="612463" cy="2222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0" u="none" strike="noStrike" cap="none" normalizeH="0" baseline="0" dirty="0" smtClean="0">
                <a:ln>
                  <a:noFill/>
                </a:ln>
                <a:solidFill>
                  <a:schemeClr val="tx1"/>
                </a:solidFill>
                <a:effectLst/>
                <a:latin typeface="Calibri" pitchFamily="34" charset="0"/>
                <a:cs typeface="Arial" pitchFamily="34" charset="0"/>
              </a:rPr>
              <a:t>LP 40 %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4"/>
          <p:cNvSpPr txBox="1">
            <a:spLocks noChangeArrowheads="1"/>
          </p:cNvSpPr>
          <p:nvPr/>
        </p:nvSpPr>
        <p:spPr bwMode="auto">
          <a:xfrm>
            <a:off x="3860800" y="3073401"/>
            <a:ext cx="612463" cy="22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0" u="none" strike="noStrike" cap="none" normalizeH="0" baseline="0" dirty="0" smtClean="0">
                <a:ln>
                  <a:noFill/>
                </a:ln>
                <a:solidFill>
                  <a:schemeClr val="tx1"/>
                </a:solidFill>
                <a:effectLst/>
                <a:latin typeface="Calibri" pitchFamily="34" charset="0"/>
                <a:cs typeface="Arial" pitchFamily="34" charset="0"/>
              </a:rPr>
              <a:t>LP 45 %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4"/>
          <p:cNvSpPr txBox="1">
            <a:spLocks noChangeArrowheads="1"/>
          </p:cNvSpPr>
          <p:nvPr/>
        </p:nvSpPr>
        <p:spPr bwMode="auto">
          <a:xfrm>
            <a:off x="3549650" y="4362451"/>
            <a:ext cx="612463" cy="22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0" u="none" strike="noStrike" cap="none" normalizeH="0" baseline="0" dirty="0" smtClean="0">
                <a:ln>
                  <a:noFill/>
                </a:ln>
                <a:solidFill>
                  <a:schemeClr val="tx1"/>
                </a:solidFill>
                <a:effectLst/>
                <a:latin typeface="Calibri" pitchFamily="34" charset="0"/>
                <a:cs typeface="Arial" pitchFamily="34" charset="0"/>
              </a:rPr>
              <a:t>LP 50 %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3" name="Picture 5"/>
          <p:cNvPicPr>
            <a:picLocks noChangeAspect="1" noChangeArrowheads="1"/>
          </p:cNvPicPr>
          <p:nvPr/>
        </p:nvPicPr>
        <p:blipFill>
          <a:blip r:embed="rId3"/>
          <a:srcRect/>
          <a:stretch>
            <a:fillRect/>
          </a:stretch>
        </p:blipFill>
        <p:spPr bwMode="auto">
          <a:xfrm>
            <a:off x="4735200" y="1562098"/>
            <a:ext cx="4104000" cy="4222751"/>
          </a:xfrm>
          <a:prstGeom prst="rect">
            <a:avLst/>
          </a:prstGeom>
          <a:noFill/>
          <a:ln w="9525">
            <a:solidFill>
              <a:schemeClr val="tx1"/>
            </a:solidFill>
            <a:miter lim="800000"/>
            <a:headEnd/>
            <a:tailEnd/>
          </a:ln>
          <a:effectLst/>
        </p:spPr>
      </p:pic>
      <p:sp>
        <p:nvSpPr>
          <p:cNvPr id="14" name="Text Box 4"/>
          <p:cNvSpPr txBox="1">
            <a:spLocks noChangeArrowheads="1"/>
          </p:cNvSpPr>
          <p:nvPr/>
        </p:nvSpPr>
        <p:spPr bwMode="auto">
          <a:xfrm>
            <a:off x="8128000" y="1784351"/>
            <a:ext cx="612463" cy="22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0" u="none" strike="noStrike" cap="none" normalizeH="0" baseline="0" dirty="0" smtClean="0">
                <a:ln>
                  <a:noFill/>
                </a:ln>
                <a:solidFill>
                  <a:schemeClr val="tx1"/>
                </a:solidFill>
                <a:effectLst/>
                <a:latin typeface="Calibri" pitchFamily="34" charset="0"/>
                <a:cs typeface="Arial" pitchFamily="34" charset="0"/>
              </a:rPr>
              <a:t>LP 50 %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4"/>
          <p:cNvSpPr txBox="1">
            <a:spLocks noChangeArrowheads="1"/>
          </p:cNvSpPr>
          <p:nvPr/>
        </p:nvSpPr>
        <p:spPr bwMode="auto">
          <a:xfrm>
            <a:off x="8128000" y="3073401"/>
            <a:ext cx="622300" cy="22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0" u="none" strike="noStrike" cap="none" normalizeH="0" baseline="0" dirty="0" smtClean="0">
                <a:ln>
                  <a:noFill/>
                </a:ln>
                <a:solidFill>
                  <a:schemeClr val="tx1"/>
                </a:solidFill>
                <a:effectLst/>
                <a:latin typeface="Calibri" pitchFamily="34" charset="0"/>
                <a:cs typeface="Arial" pitchFamily="34" charset="0"/>
              </a:rPr>
              <a:t>LP 55 %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4"/>
          <p:cNvSpPr txBox="1">
            <a:spLocks noChangeArrowheads="1"/>
          </p:cNvSpPr>
          <p:nvPr/>
        </p:nvSpPr>
        <p:spPr bwMode="auto">
          <a:xfrm>
            <a:off x="8128000" y="4406901"/>
            <a:ext cx="612463" cy="2222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de-DE" sz="1000" b="1" i="0" u="none" strike="noStrike" cap="none" normalizeH="0" baseline="0" dirty="0" smtClean="0">
                <a:ln>
                  <a:noFill/>
                </a:ln>
                <a:solidFill>
                  <a:schemeClr val="tx1"/>
                </a:solidFill>
                <a:effectLst/>
                <a:latin typeface="Calibri" pitchFamily="34" charset="0"/>
                <a:cs typeface="Arial" pitchFamily="34" charset="0"/>
              </a:rPr>
              <a:t>LP 60 %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2"/>
          <p:cNvSpPr/>
          <p:nvPr/>
        </p:nvSpPr>
        <p:spPr>
          <a:xfrm>
            <a:off x="3757300" y="2984500"/>
            <a:ext cx="844550" cy="400050"/>
          </a:xfrm>
          <a:prstGeom prst="ellipse">
            <a:avLst/>
          </a:prstGeom>
          <a:noFill/>
          <a:ln w="190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
        <p:nvSpPr>
          <p:cNvPr id="17" name="Oval 16"/>
          <p:cNvSpPr/>
          <p:nvPr/>
        </p:nvSpPr>
        <p:spPr>
          <a:xfrm>
            <a:off x="7980050" y="2984500"/>
            <a:ext cx="844550" cy="400050"/>
          </a:xfrm>
          <a:prstGeom prst="ellipse">
            <a:avLst/>
          </a:prstGeom>
          <a:noFill/>
          <a:ln w="19050">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
        <p:nvSpPr>
          <p:cNvPr id="18" name="TextBox 17"/>
          <p:cNvSpPr txBox="1"/>
          <p:nvPr/>
        </p:nvSpPr>
        <p:spPr>
          <a:xfrm>
            <a:off x="8616950" y="6229350"/>
            <a:ext cx="355600" cy="246221"/>
          </a:xfrm>
          <a:prstGeom prst="rect">
            <a:avLst/>
          </a:prstGeom>
          <a:noFill/>
        </p:spPr>
        <p:txBody>
          <a:bodyPr wrap="square" rtlCol="0">
            <a:spAutoFit/>
          </a:bodyPr>
          <a:lstStyle/>
          <a:p>
            <a:r>
              <a:rPr lang="de-DE" sz="1000" dirty="0" smtClean="0"/>
              <a:t>12</a:t>
            </a:r>
            <a:endParaRPr lang="de-DE"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de-DE" sz="2800" dirty="0" smtClean="0"/>
              <a:t>Results from  MALDI-ToF-MS</a:t>
            </a:r>
            <a:endParaRPr lang="de-DE" sz="2800" dirty="0"/>
          </a:p>
        </p:txBody>
      </p:sp>
      <p:graphicFrame>
        <p:nvGraphicFramePr>
          <p:cNvPr id="8" name="Chart 7"/>
          <p:cNvGraphicFramePr/>
          <p:nvPr/>
        </p:nvGraphicFramePr>
        <p:xfrm>
          <a:off x="127000" y="2583850"/>
          <a:ext cx="2890800" cy="2667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p:cNvSpPr txBox="1"/>
          <p:nvPr/>
        </p:nvSpPr>
        <p:spPr>
          <a:xfrm>
            <a:off x="1060450" y="4895250"/>
            <a:ext cx="444500" cy="177800"/>
          </a:xfrm>
          <a:prstGeom prst="rect">
            <a:avLst/>
          </a:prstGeom>
          <a:solidFill>
            <a:sysClr val="window" lastClr="FFFFFF"/>
          </a:solidFill>
          <a:ln w="9525" cmpd="sng">
            <a:solidFill>
              <a:sysClr val="window" lastClr="FFFFFF">
                <a:shade val="50000"/>
              </a:sysClr>
            </a:solidFill>
          </a:ln>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de-DE" sz="800" b="1" dirty="0"/>
              <a:t>DP2</a:t>
            </a:r>
          </a:p>
        </p:txBody>
      </p:sp>
      <p:graphicFrame>
        <p:nvGraphicFramePr>
          <p:cNvPr id="12" name="Chart 11"/>
          <p:cNvGraphicFramePr/>
          <p:nvPr/>
        </p:nvGraphicFramePr>
        <p:xfrm>
          <a:off x="3149600" y="2583850"/>
          <a:ext cx="2880000" cy="26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6127750" y="2583850"/>
          <a:ext cx="2880000" cy="2664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
          <p:cNvSpPr txBox="1"/>
          <p:nvPr/>
        </p:nvSpPr>
        <p:spPr>
          <a:xfrm>
            <a:off x="6794500" y="4895250"/>
            <a:ext cx="377223" cy="194260"/>
          </a:xfrm>
          <a:prstGeom prst="rect">
            <a:avLst/>
          </a:prstGeom>
          <a:solidFill>
            <a:sysClr val="window" lastClr="FFFFFF"/>
          </a:solidFill>
          <a:ln w="9525" cmpd="sng">
            <a:solidFill>
              <a:sysClr val="window" lastClr="FFFFFF">
                <a:shade val="50000"/>
              </a:sysClr>
            </a:solidFill>
          </a:ln>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de-DE" sz="800" b="1" dirty="0" smtClean="0">
                <a:latin typeface="Calibri" pitchFamily="34" charset="0"/>
              </a:rPr>
              <a:t>DP2</a:t>
            </a:r>
            <a:endParaRPr lang="de-DE" sz="800" b="1" dirty="0">
              <a:latin typeface="Calibri" pitchFamily="34" charset="0"/>
            </a:endParaRPr>
          </a:p>
        </p:txBody>
      </p:sp>
      <p:sp>
        <p:nvSpPr>
          <p:cNvPr id="11" name="Content Placeholder 2"/>
          <p:cNvSpPr>
            <a:spLocks noGrp="1"/>
          </p:cNvSpPr>
          <p:nvPr>
            <p:ph idx="1"/>
          </p:nvPr>
        </p:nvSpPr>
        <p:spPr>
          <a:xfrm>
            <a:off x="438150" y="1042988"/>
            <a:ext cx="8401050" cy="4772025"/>
          </a:xfrm>
        </p:spPr>
        <p:txBody>
          <a:bodyPr/>
          <a:lstStyle/>
          <a:p>
            <a:pPr algn="just"/>
            <a:r>
              <a:rPr lang="de-DE" dirty="0" smtClean="0">
                <a:latin typeface="+mj-lt"/>
              </a:rPr>
              <a:t>Results are expressed as </a:t>
            </a:r>
            <a:r>
              <a:rPr lang="de-DE" b="1" dirty="0" smtClean="0">
                <a:latin typeface="+mj-lt"/>
              </a:rPr>
              <a:t>relative ion intensities</a:t>
            </a:r>
            <a:r>
              <a:rPr lang="de-DE" dirty="0" smtClean="0">
                <a:latin typeface="+mj-lt"/>
              </a:rPr>
              <a:t>. This is obtained by dividing the intensity of  one compound in mass spectra by another compound w.r.t a certain DP in a mixture.</a:t>
            </a:r>
          </a:p>
          <a:p>
            <a:pPr algn="just"/>
            <a:endParaRPr lang="de-DE" b="1" dirty="0" smtClean="0">
              <a:solidFill>
                <a:schemeClr val="accent6">
                  <a:lumMod val="75000"/>
                </a:schemeClr>
              </a:solidFill>
              <a:latin typeface="+mj-lt"/>
            </a:endParaRPr>
          </a:p>
          <a:p>
            <a:pPr algn="just"/>
            <a:endParaRPr lang="de-DE" b="1" dirty="0" smtClean="0">
              <a:solidFill>
                <a:schemeClr val="accent6">
                  <a:lumMod val="75000"/>
                </a:schemeClr>
              </a:solidFill>
              <a:latin typeface="+mj-lt"/>
            </a:endParaRPr>
          </a:p>
          <a:p>
            <a:r>
              <a:rPr lang="de-DE" b="1" dirty="0" smtClean="0">
                <a:solidFill>
                  <a:schemeClr val="accent6">
                    <a:lumMod val="75000"/>
                  </a:schemeClr>
                </a:solidFill>
                <a:latin typeface="+mj-lt"/>
              </a:rPr>
              <a:t>       </a:t>
            </a:r>
            <a:r>
              <a:rPr lang="de-DE" b="1" dirty="0" smtClean="0">
                <a:solidFill>
                  <a:srgbClr val="BE1E3C"/>
                </a:solidFill>
                <a:latin typeface="+mj-lt"/>
              </a:rPr>
              <a:t>Me</a:t>
            </a:r>
            <a:r>
              <a:rPr lang="de-DE" dirty="0" smtClean="0">
                <a:latin typeface="+mj-lt"/>
              </a:rPr>
              <a:t>,</a:t>
            </a:r>
            <a:r>
              <a:rPr lang="de-DE" b="1" dirty="0" smtClean="0">
                <a:solidFill>
                  <a:srgbClr val="0C5471"/>
                </a:solidFill>
                <a:latin typeface="+mj-lt"/>
              </a:rPr>
              <a:t>Me</a:t>
            </a:r>
            <a:r>
              <a:rPr lang="de-DE" b="1" i="1" dirty="0" smtClean="0">
                <a:solidFill>
                  <a:srgbClr val="0C5471"/>
                </a:solidFill>
                <a:latin typeface="+mj-lt"/>
              </a:rPr>
              <a:t>d</a:t>
            </a:r>
            <a:r>
              <a:rPr lang="de-DE" b="1" i="1" baseline="-25000" dirty="0" smtClean="0">
                <a:solidFill>
                  <a:srgbClr val="0C5471"/>
                </a:solidFill>
                <a:latin typeface="+mj-lt"/>
              </a:rPr>
              <a:t>3</a:t>
            </a:r>
            <a:r>
              <a:rPr lang="de-DE" b="1" dirty="0" smtClean="0">
                <a:solidFill>
                  <a:srgbClr val="BE1E3C"/>
                </a:solidFill>
                <a:latin typeface="+mj-lt"/>
              </a:rPr>
              <a:t> </a:t>
            </a:r>
            <a:r>
              <a:rPr lang="de-DE" b="1" dirty="0" smtClean="0">
                <a:latin typeface="+mj-lt"/>
              </a:rPr>
              <a:t>mixture</a:t>
            </a:r>
            <a:r>
              <a:rPr lang="de-DE" b="1" dirty="0" smtClean="0">
                <a:solidFill>
                  <a:schemeClr val="accent6">
                    <a:lumMod val="75000"/>
                  </a:schemeClr>
                </a:solidFill>
                <a:latin typeface="+mj-lt"/>
              </a:rPr>
              <a:t>	            </a:t>
            </a:r>
            <a:r>
              <a:rPr lang="de-DE" b="1" dirty="0" smtClean="0">
                <a:solidFill>
                  <a:schemeClr val="accent5">
                    <a:lumMod val="75000"/>
                  </a:schemeClr>
                </a:solidFill>
                <a:latin typeface="+mj-lt"/>
              </a:rPr>
              <a:t>    </a:t>
            </a:r>
            <a:r>
              <a:rPr lang="de-DE" b="1" dirty="0" smtClean="0">
                <a:solidFill>
                  <a:srgbClr val="BE1E3C"/>
                </a:solidFill>
                <a:latin typeface="+mj-lt"/>
              </a:rPr>
              <a:t>Me</a:t>
            </a:r>
            <a:r>
              <a:rPr lang="de-DE" dirty="0" smtClean="0">
                <a:latin typeface="+mj-lt"/>
              </a:rPr>
              <a:t>,</a:t>
            </a:r>
            <a:r>
              <a:rPr lang="de-DE" b="1" dirty="0" smtClean="0">
                <a:solidFill>
                  <a:srgbClr val="FF9900"/>
                </a:solidFill>
                <a:latin typeface="+mj-lt"/>
              </a:rPr>
              <a:t>Et</a:t>
            </a:r>
            <a:r>
              <a:rPr lang="de-DE" b="1" dirty="0" smtClean="0">
                <a:solidFill>
                  <a:srgbClr val="0C5471"/>
                </a:solidFill>
                <a:latin typeface="+mj-lt"/>
              </a:rPr>
              <a:t> </a:t>
            </a:r>
            <a:r>
              <a:rPr lang="de-DE" b="1" dirty="0" smtClean="0">
                <a:latin typeface="+mj-lt"/>
              </a:rPr>
              <a:t>mixture</a:t>
            </a:r>
            <a:r>
              <a:rPr lang="de-DE" b="1" dirty="0" smtClean="0">
                <a:solidFill>
                  <a:schemeClr val="accent5">
                    <a:lumMod val="75000"/>
                  </a:schemeClr>
                </a:solidFill>
                <a:latin typeface="+mj-lt"/>
              </a:rPr>
              <a:t>	</a:t>
            </a:r>
            <a:r>
              <a:rPr lang="de-DE" b="1" dirty="0" smtClean="0">
                <a:solidFill>
                  <a:schemeClr val="accent1">
                    <a:lumMod val="75000"/>
                  </a:schemeClr>
                </a:solidFill>
                <a:latin typeface="+mj-lt"/>
              </a:rPr>
              <a:t>                   </a:t>
            </a:r>
            <a:r>
              <a:rPr lang="de-DE" b="1" dirty="0" smtClean="0">
                <a:solidFill>
                  <a:srgbClr val="0C5471"/>
                </a:solidFill>
                <a:latin typeface="+mj-lt"/>
              </a:rPr>
              <a:t>Me</a:t>
            </a:r>
            <a:r>
              <a:rPr lang="de-DE" b="1" i="1" dirty="0" smtClean="0">
                <a:solidFill>
                  <a:srgbClr val="0C5471"/>
                </a:solidFill>
                <a:latin typeface="+mj-lt"/>
              </a:rPr>
              <a:t>d</a:t>
            </a:r>
            <a:r>
              <a:rPr lang="de-DE" b="1" i="1" baseline="-25000" dirty="0" smtClean="0">
                <a:solidFill>
                  <a:srgbClr val="0C5471"/>
                </a:solidFill>
                <a:latin typeface="+mj-lt"/>
              </a:rPr>
              <a:t>3</a:t>
            </a:r>
            <a:r>
              <a:rPr lang="de-DE" b="1" i="1" baseline="-25000" dirty="0" smtClean="0">
                <a:latin typeface="+mj-lt"/>
              </a:rPr>
              <a:t>,</a:t>
            </a:r>
            <a:r>
              <a:rPr lang="de-DE" b="1" dirty="0" smtClean="0">
                <a:solidFill>
                  <a:srgbClr val="FF9900"/>
                </a:solidFill>
                <a:latin typeface="+mj-lt"/>
              </a:rPr>
              <a:t>Et</a:t>
            </a:r>
            <a:r>
              <a:rPr lang="de-DE" b="1" dirty="0" smtClean="0">
                <a:solidFill>
                  <a:srgbClr val="C9C134"/>
                </a:solidFill>
                <a:latin typeface="+mj-lt"/>
              </a:rPr>
              <a:t> </a:t>
            </a:r>
            <a:r>
              <a:rPr lang="de-DE" b="1" dirty="0" smtClean="0">
                <a:latin typeface="+mj-lt"/>
              </a:rPr>
              <a:t>mixture</a:t>
            </a:r>
            <a:r>
              <a:rPr lang="de-DE" b="1" dirty="0" smtClean="0">
                <a:solidFill>
                  <a:schemeClr val="accent5">
                    <a:lumMod val="75000"/>
                  </a:schemeClr>
                </a:solidFill>
                <a:latin typeface="+mj-lt"/>
              </a:rPr>
              <a:t>	</a:t>
            </a:r>
            <a:endParaRPr lang="de-DE" b="1" dirty="0" smtClean="0">
              <a:solidFill>
                <a:schemeClr val="accent6">
                  <a:lumMod val="75000"/>
                </a:schemeClr>
              </a:solidFill>
              <a:latin typeface="+mj-lt"/>
            </a:endParaRPr>
          </a:p>
          <a:p>
            <a:endParaRPr lang="de-DE" b="1" dirty="0" smtClean="0">
              <a:solidFill>
                <a:schemeClr val="accent6">
                  <a:lumMod val="75000"/>
                </a:schemeClr>
              </a:solidFill>
              <a:latin typeface="+mj-lt"/>
            </a:endParaRPr>
          </a:p>
          <a:p>
            <a:endParaRPr lang="de-DE" dirty="0">
              <a:latin typeface="+mj-lt"/>
            </a:endParaRPr>
          </a:p>
        </p:txBody>
      </p:sp>
      <p:sp>
        <p:nvSpPr>
          <p:cNvPr id="9" name="TextBox 8"/>
          <p:cNvSpPr txBox="1"/>
          <p:nvPr/>
        </p:nvSpPr>
        <p:spPr>
          <a:xfrm>
            <a:off x="8528050" y="6273800"/>
            <a:ext cx="444500" cy="246221"/>
          </a:xfrm>
          <a:prstGeom prst="rect">
            <a:avLst/>
          </a:prstGeom>
          <a:noFill/>
        </p:spPr>
        <p:txBody>
          <a:bodyPr wrap="square" rtlCol="0">
            <a:spAutoFit/>
          </a:bodyPr>
          <a:lstStyle/>
          <a:p>
            <a:r>
              <a:rPr lang="de-DE" sz="1000" dirty="0" smtClean="0"/>
              <a:t>13</a:t>
            </a:r>
            <a:endParaRPr lang="de-DE"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SUMMARY</a:t>
            </a:r>
            <a:endParaRPr lang="de-DE" sz="2800" dirty="0"/>
          </a:p>
        </p:txBody>
      </p:sp>
      <p:sp>
        <p:nvSpPr>
          <p:cNvPr id="3" name="Content Placeholder 2"/>
          <p:cNvSpPr>
            <a:spLocks noGrp="1"/>
          </p:cNvSpPr>
          <p:nvPr>
            <p:ph idx="1"/>
          </p:nvPr>
        </p:nvSpPr>
        <p:spPr>
          <a:xfrm>
            <a:off x="431800" y="1220789"/>
            <a:ext cx="8375650" cy="4164011"/>
          </a:xfrm>
        </p:spPr>
        <p:txBody>
          <a:bodyPr/>
          <a:lstStyle/>
          <a:p>
            <a:r>
              <a:rPr lang="de-DE" dirty="0" smtClean="0">
                <a:latin typeface="+mj-lt"/>
              </a:rPr>
              <a:t>Under optimal conditions for both instruments...</a:t>
            </a:r>
          </a:p>
          <a:p>
            <a:endParaRPr lang="de-DE" dirty="0" smtClean="0">
              <a:latin typeface="+mj-lt"/>
            </a:endParaRPr>
          </a:p>
          <a:p>
            <a:pPr algn="just">
              <a:buFont typeface="Wingdings" pitchFamily="2" charset="2"/>
              <a:buChar char="Ø"/>
            </a:pPr>
            <a:r>
              <a:rPr lang="en-US" dirty="0" smtClean="0">
                <a:latin typeface="+mj-lt"/>
              </a:rPr>
              <a:t> Me and Me</a:t>
            </a:r>
            <a:r>
              <a:rPr lang="en-US" i="1" dirty="0" smtClean="0">
                <a:latin typeface="+mj-lt"/>
              </a:rPr>
              <a:t>d</a:t>
            </a:r>
            <a:r>
              <a:rPr lang="en-US" i="1" baseline="-25000" dirty="0" smtClean="0">
                <a:latin typeface="+mj-lt"/>
              </a:rPr>
              <a:t>3</a:t>
            </a:r>
            <a:r>
              <a:rPr lang="en-US" dirty="0" smtClean="0">
                <a:latin typeface="+mj-lt"/>
              </a:rPr>
              <a:t> oligosaccharides are similar in polarities, hence their relative ion intensities</a:t>
            </a:r>
          </a:p>
          <a:p>
            <a:pPr marL="180975" indent="-180975" algn="just"/>
            <a:r>
              <a:rPr lang="en-US" dirty="0" smtClean="0">
                <a:latin typeface="+mj-lt"/>
              </a:rPr>
              <a:t>     in mass spectra are almost 1:1 with a little scattering for various DP.  The scattering of data is lees in MALDI-ToF-MS compared to ESI-IT-MS.</a:t>
            </a:r>
          </a:p>
          <a:p>
            <a:pPr marL="180975" indent="-180975" algn="just"/>
            <a:endParaRPr lang="en-US" dirty="0" smtClean="0">
              <a:latin typeface="+mj-lt"/>
            </a:endParaRPr>
          </a:p>
          <a:p>
            <a:pPr>
              <a:buFont typeface="Wingdings" pitchFamily="2" charset="2"/>
              <a:buChar char="Ø"/>
            </a:pPr>
            <a:r>
              <a:rPr lang="en-US" dirty="0" smtClean="0">
                <a:latin typeface="+mj-lt"/>
              </a:rPr>
              <a:t> Polarity of Et oligosaccharides is lower than that of Me-derivatives and Me</a:t>
            </a:r>
            <a:r>
              <a:rPr lang="en-US" i="1" dirty="0" smtClean="0">
                <a:latin typeface="+mj-lt"/>
              </a:rPr>
              <a:t>d</a:t>
            </a:r>
            <a:r>
              <a:rPr lang="en-US" i="1" baseline="-25000" dirty="0" smtClean="0">
                <a:latin typeface="+mj-lt"/>
              </a:rPr>
              <a:t>3</a:t>
            </a:r>
            <a:r>
              <a:rPr lang="en-US" i="1" dirty="0" smtClean="0">
                <a:latin typeface="+mj-lt"/>
              </a:rPr>
              <a:t>-</a:t>
            </a:r>
            <a:r>
              <a:rPr lang="en-US" dirty="0" smtClean="0">
                <a:latin typeface="+mj-lt"/>
              </a:rPr>
              <a:t>derivatives,</a:t>
            </a:r>
          </a:p>
          <a:p>
            <a:r>
              <a:rPr lang="en-US" dirty="0" smtClean="0">
                <a:latin typeface="+mj-lt"/>
              </a:rPr>
              <a:t>     these compounds in                       </a:t>
            </a:r>
          </a:p>
          <a:p>
            <a:r>
              <a:rPr lang="en-US" dirty="0" smtClean="0">
                <a:latin typeface="+mj-lt"/>
              </a:rPr>
              <a:t>ESI-IT-MS:</a:t>
            </a:r>
          </a:p>
          <a:p>
            <a:pPr lvl="2">
              <a:buFont typeface="Wingdings" pitchFamily="2" charset="2"/>
              <a:buChar char="ü"/>
            </a:pPr>
            <a:r>
              <a:rPr lang="en-US" dirty="0" smtClean="0">
                <a:latin typeface="+mj-lt"/>
              </a:rPr>
              <a:t> show 3-4 times higher intensities, but this factor is decreasing with DP</a:t>
            </a:r>
          </a:p>
          <a:p>
            <a:r>
              <a:rPr lang="en-US" dirty="0" smtClean="0">
                <a:latin typeface="+mj-lt"/>
              </a:rPr>
              <a:t>MALDI-ToF-MS:</a:t>
            </a:r>
          </a:p>
          <a:p>
            <a:pPr lvl="2">
              <a:buFont typeface="Wingdings" pitchFamily="2" charset="2"/>
              <a:buChar char="ü"/>
            </a:pPr>
            <a:r>
              <a:rPr lang="en-US" dirty="0" smtClean="0">
                <a:latin typeface="+mj-lt"/>
              </a:rPr>
              <a:t> the factor is scattering around 1.5-2.5, but it has no clear trend. May be since  there is difference in polarities of the compounds they may have different interaction with matrix so the scattering is higher. This has to be further investigated.</a:t>
            </a:r>
          </a:p>
          <a:p>
            <a:pPr lvl="2">
              <a:buNone/>
            </a:pPr>
            <a:endParaRPr lang="en-US" dirty="0" smtClean="0">
              <a:latin typeface="+mj-lt"/>
            </a:endParaRPr>
          </a:p>
          <a:p>
            <a:pPr lvl="2">
              <a:buFont typeface="Wingdings" pitchFamily="2" charset="2"/>
              <a:buChar char="Ø"/>
            </a:pPr>
            <a:endParaRPr lang="en-US" dirty="0" smtClean="0">
              <a:latin typeface="+mj-lt"/>
            </a:endParaRPr>
          </a:p>
          <a:p>
            <a:pPr marL="169863" lvl="2">
              <a:buNone/>
            </a:pPr>
            <a:endParaRPr lang="en-US" dirty="0" smtClean="0">
              <a:latin typeface="+mj-lt"/>
            </a:endParaRPr>
          </a:p>
          <a:p>
            <a:pPr marL="169863" lvl="2">
              <a:buNone/>
            </a:pPr>
            <a:endParaRPr lang="en-US" dirty="0" smtClean="0">
              <a:latin typeface="+mj-lt"/>
            </a:endParaRPr>
          </a:p>
        </p:txBody>
      </p:sp>
      <p:sp>
        <p:nvSpPr>
          <p:cNvPr id="4" name="TextBox 3"/>
          <p:cNvSpPr txBox="1"/>
          <p:nvPr/>
        </p:nvSpPr>
        <p:spPr>
          <a:xfrm>
            <a:off x="8572500" y="6273800"/>
            <a:ext cx="400050" cy="246221"/>
          </a:xfrm>
          <a:prstGeom prst="rect">
            <a:avLst/>
          </a:prstGeom>
          <a:noFill/>
        </p:spPr>
        <p:txBody>
          <a:bodyPr wrap="square" rtlCol="0">
            <a:spAutoFit/>
          </a:bodyPr>
          <a:lstStyle/>
          <a:p>
            <a:r>
              <a:rPr lang="de-DE" sz="1000" dirty="0" smtClean="0"/>
              <a:t>14</a:t>
            </a:r>
            <a:endParaRPr lang="de-DE"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00" y="1117600"/>
            <a:ext cx="84455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de-DE" sz="4000" dirty="0" smtClean="0"/>
              <a:t>Thank you for your kind attention</a:t>
            </a:r>
            <a:endParaRPr lang="de-DE" sz="4000" dirty="0"/>
          </a:p>
        </p:txBody>
      </p:sp>
      <p:pic>
        <p:nvPicPr>
          <p:cNvPr id="17410" name="Picture 2" descr="D:\PhD\mislenious\Pictures\images.jpg"/>
          <p:cNvPicPr>
            <a:picLocks noChangeAspect="1" noChangeArrowheads="1"/>
          </p:cNvPicPr>
          <p:nvPr/>
        </p:nvPicPr>
        <p:blipFill>
          <a:blip r:embed="rId2"/>
          <a:srcRect/>
          <a:stretch>
            <a:fillRect/>
          </a:stretch>
        </p:blipFill>
        <p:spPr bwMode="auto">
          <a:xfrm>
            <a:off x="1860550" y="1962150"/>
            <a:ext cx="5422900" cy="3822699"/>
          </a:xfrm>
          <a:prstGeom prst="rect">
            <a:avLst/>
          </a:prstGeom>
          <a:noFill/>
        </p:spPr>
      </p:pic>
      <p:sp>
        <p:nvSpPr>
          <p:cNvPr id="5" name="TextBox 4"/>
          <p:cNvSpPr txBox="1"/>
          <p:nvPr/>
        </p:nvSpPr>
        <p:spPr>
          <a:xfrm>
            <a:off x="8572500" y="6229350"/>
            <a:ext cx="400050" cy="246221"/>
          </a:xfrm>
          <a:prstGeom prst="rect">
            <a:avLst/>
          </a:prstGeom>
          <a:noFill/>
        </p:spPr>
        <p:txBody>
          <a:bodyPr wrap="square" rtlCol="0">
            <a:spAutoFit/>
          </a:bodyPr>
          <a:lstStyle/>
          <a:p>
            <a:r>
              <a:rPr lang="de-DE" sz="1000" dirty="0" smtClean="0"/>
              <a:t>15</a:t>
            </a:r>
            <a:endParaRPr lang="de-DE"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7"/>
          <p:cNvSpPr>
            <a:spLocks noGrp="1"/>
          </p:cNvSpPr>
          <p:nvPr>
            <p:ph type="sldNum" sz="quarter" idx="12"/>
          </p:nvPr>
        </p:nvSpPr>
        <p:spPr/>
        <p:txBody>
          <a:bodyPr/>
          <a:lstStyle/>
          <a:p>
            <a:fld id="{07E1037B-E0AB-4C12-99C5-451A06325E0C}" type="slidenum">
              <a:rPr lang="en-US"/>
              <a:pPr/>
              <a:t>2</a:t>
            </a:fld>
            <a:endParaRPr lang="en-US"/>
          </a:p>
        </p:txBody>
      </p:sp>
      <p:sp>
        <p:nvSpPr>
          <p:cNvPr id="711685" name="Text Box 5"/>
          <p:cNvSpPr txBox="1">
            <a:spLocks noChangeArrowheads="1"/>
          </p:cNvSpPr>
          <p:nvPr/>
        </p:nvSpPr>
        <p:spPr bwMode="auto">
          <a:xfrm>
            <a:off x="468313" y="1206500"/>
            <a:ext cx="8351837" cy="4431983"/>
          </a:xfrm>
          <a:prstGeom prst="rect">
            <a:avLst/>
          </a:prstGeom>
          <a:noFill/>
          <a:ln w="9525" algn="ctr">
            <a:noFill/>
            <a:miter lim="800000"/>
            <a:headEnd/>
            <a:tailEnd/>
          </a:ln>
          <a:effectLst/>
        </p:spPr>
        <p:txBody>
          <a:bodyPr>
            <a:spAutoFit/>
          </a:bodyPr>
          <a:lstStyle/>
          <a:p>
            <a:pPr marL="342900" indent="-342900"/>
            <a:r>
              <a:rPr lang="en-US" sz="2400" b="1" u="sng" dirty="0" smtClean="0"/>
              <a:t>WHAT</a:t>
            </a:r>
            <a:endParaRPr lang="en-US" sz="1800" b="1" u="sng" dirty="0"/>
          </a:p>
          <a:p>
            <a:pPr marL="342900" indent="-342900">
              <a:lnSpc>
                <a:spcPct val="200000"/>
              </a:lnSpc>
              <a:buFont typeface="Wingdings" pitchFamily="2" charset="2"/>
              <a:buChar char="ü"/>
            </a:pPr>
            <a:r>
              <a:rPr lang="en-US" sz="2000" dirty="0"/>
              <a:t>D</a:t>
            </a:r>
            <a:r>
              <a:rPr lang="en-US" sz="2000" dirty="0" smtClean="0"/>
              <a:t>istribution </a:t>
            </a:r>
            <a:r>
              <a:rPr lang="en-US" sz="2000" dirty="0"/>
              <a:t>of </a:t>
            </a:r>
            <a:r>
              <a:rPr lang="en-US" sz="2000" dirty="0" err="1"/>
              <a:t>substituents</a:t>
            </a:r>
            <a:r>
              <a:rPr lang="en-US" sz="2000" dirty="0"/>
              <a:t> along the polymer chain</a:t>
            </a:r>
          </a:p>
          <a:p>
            <a:pPr lvl="1">
              <a:buFont typeface="Courier New" pitchFamily="49" charset="0"/>
              <a:buChar char="o"/>
            </a:pPr>
            <a:r>
              <a:rPr lang="en-US" sz="1600" dirty="0"/>
              <a:t> </a:t>
            </a:r>
            <a:r>
              <a:rPr lang="en-US" sz="1600" dirty="0" smtClean="0"/>
              <a:t>random </a:t>
            </a:r>
            <a:r>
              <a:rPr lang="en-US" sz="1600" dirty="0"/>
              <a:t>distribution?</a:t>
            </a:r>
          </a:p>
          <a:p>
            <a:pPr lvl="1">
              <a:buFont typeface="Courier New" pitchFamily="49" charset="0"/>
              <a:buChar char="o"/>
            </a:pPr>
            <a:r>
              <a:rPr lang="en-US" sz="1600" dirty="0"/>
              <a:t> </a:t>
            </a:r>
            <a:r>
              <a:rPr lang="en-US" sz="1600" dirty="0" smtClean="0"/>
              <a:t>high </a:t>
            </a:r>
            <a:r>
              <a:rPr lang="en-US" sz="1600" dirty="0"/>
              <a:t>and low substituted areas?</a:t>
            </a:r>
          </a:p>
          <a:p>
            <a:pPr marL="342900" indent="-342900"/>
            <a:endParaRPr lang="en-US" b="1" dirty="0" smtClean="0">
              <a:solidFill>
                <a:srgbClr val="002060"/>
              </a:solidFill>
            </a:endParaRPr>
          </a:p>
          <a:p>
            <a:pPr marL="342900" indent="-342900"/>
            <a:r>
              <a:rPr lang="en-US" sz="2000" b="1" u="sng" dirty="0" smtClean="0"/>
              <a:t>WHY</a:t>
            </a:r>
            <a:endParaRPr lang="en-US" sz="2000" b="1" u="sng" dirty="0"/>
          </a:p>
          <a:p>
            <a:pPr marL="342900" indent="-342900">
              <a:lnSpc>
                <a:spcPct val="200000"/>
              </a:lnSpc>
              <a:buFont typeface="Wingdings" pitchFamily="2" charset="2"/>
              <a:buChar char="ü"/>
            </a:pPr>
            <a:r>
              <a:rPr lang="en-US" sz="2000" dirty="0"/>
              <a:t>structure-property relationships </a:t>
            </a:r>
          </a:p>
          <a:p>
            <a:pPr lvl="1">
              <a:buFont typeface="Courier New" pitchFamily="49" charset="0"/>
              <a:buChar char="o"/>
            </a:pPr>
            <a:r>
              <a:rPr lang="en-US" sz="1600" dirty="0"/>
              <a:t> </a:t>
            </a:r>
            <a:r>
              <a:rPr lang="en-US" sz="1600" dirty="0" smtClean="0"/>
              <a:t>E.g</a:t>
            </a:r>
            <a:r>
              <a:rPr lang="en-US" sz="1600" dirty="0"/>
              <a:t>. thermo-reversible gelation</a:t>
            </a:r>
          </a:p>
          <a:p>
            <a:pPr marL="342900" indent="-342900">
              <a:buFontTx/>
              <a:buChar char="•"/>
            </a:pPr>
            <a:endParaRPr lang="en-US" sz="1600" dirty="0"/>
          </a:p>
          <a:p>
            <a:pPr marL="342900" indent="-342900">
              <a:buFontTx/>
              <a:buChar char="•"/>
            </a:pPr>
            <a:endParaRPr lang="en-US" sz="1600" dirty="0"/>
          </a:p>
          <a:p>
            <a:pPr marL="342900" indent="-342900"/>
            <a:r>
              <a:rPr lang="en-US" sz="2000" b="1" u="sng" dirty="0" smtClean="0"/>
              <a:t>HOW</a:t>
            </a:r>
            <a:endParaRPr lang="en-US" sz="2000" b="1" u="sng" dirty="0"/>
          </a:p>
          <a:p>
            <a:pPr marL="342900" indent="-342900">
              <a:lnSpc>
                <a:spcPct val="200000"/>
              </a:lnSpc>
              <a:buFont typeface="Wingdings" pitchFamily="2" charset="2"/>
              <a:buChar char="ü"/>
            </a:pPr>
            <a:r>
              <a:rPr lang="en-US" sz="2000" dirty="0"/>
              <a:t>quantitative mass spectrometry (MS) of oligomers</a:t>
            </a:r>
            <a:endParaRPr lang="en-US" sz="1600" dirty="0"/>
          </a:p>
        </p:txBody>
      </p:sp>
      <p:sp>
        <p:nvSpPr>
          <p:cNvPr id="711684" name="Rectangle 4"/>
          <p:cNvSpPr>
            <a:spLocks noChangeArrowheads="1"/>
          </p:cNvSpPr>
          <p:nvPr/>
        </p:nvSpPr>
        <p:spPr bwMode="auto">
          <a:xfrm>
            <a:off x="443408" y="355600"/>
            <a:ext cx="7184467" cy="523220"/>
          </a:xfrm>
          <a:prstGeom prst="rect">
            <a:avLst/>
          </a:prstGeom>
          <a:noFill/>
          <a:ln w="9525">
            <a:noFill/>
            <a:miter lim="800000"/>
            <a:headEnd/>
            <a:tailEnd/>
          </a:ln>
          <a:effectLst/>
        </p:spPr>
        <p:txBody>
          <a:bodyPr wrap="none">
            <a:spAutoFit/>
          </a:bodyPr>
          <a:lstStyle/>
          <a:p>
            <a:pPr algn="ctr">
              <a:spcBef>
                <a:spcPct val="0"/>
              </a:spcBef>
            </a:pPr>
            <a:r>
              <a:rPr lang="en-US" sz="2800" b="1" dirty="0"/>
              <a:t>Quantitative Analysis of Cellulose Ethers</a:t>
            </a:r>
            <a:endParaRPr lang="en-US" sz="2800" dirty="0"/>
          </a:p>
        </p:txBody>
      </p:sp>
      <p:grpSp>
        <p:nvGrpSpPr>
          <p:cNvPr id="52" name="Group 51"/>
          <p:cNvGrpSpPr/>
          <p:nvPr/>
        </p:nvGrpSpPr>
        <p:grpSpPr>
          <a:xfrm>
            <a:off x="5949950" y="2641600"/>
            <a:ext cx="2159000" cy="1054100"/>
            <a:chOff x="5969000" y="2508250"/>
            <a:chExt cx="2159000" cy="1054100"/>
          </a:xfrm>
        </p:grpSpPr>
        <p:sp>
          <p:nvSpPr>
            <p:cNvPr id="711735" name="AutoShape 55"/>
            <p:cNvSpPr>
              <a:spLocks noChangeArrowheads="1"/>
            </p:cNvSpPr>
            <p:nvPr/>
          </p:nvSpPr>
          <p:spPr bwMode="auto">
            <a:xfrm>
              <a:off x="5969000" y="27955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36" name="AutoShape 56"/>
            <p:cNvSpPr>
              <a:spLocks noChangeArrowheads="1"/>
            </p:cNvSpPr>
            <p:nvPr/>
          </p:nvSpPr>
          <p:spPr bwMode="auto">
            <a:xfrm>
              <a:off x="6184900" y="27955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37" name="AutoShape 57"/>
            <p:cNvSpPr>
              <a:spLocks noChangeArrowheads="1"/>
            </p:cNvSpPr>
            <p:nvPr/>
          </p:nvSpPr>
          <p:spPr bwMode="auto">
            <a:xfrm>
              <a:off x="6400800" y="27955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38" name="AutoShape 58"/>
            <p:cNvSpPr>
              <a:spLocks noChangeArrowheads="1"/>
            </p:cNvSpPr>
            <p:nvPr/>
          </p:nvSpPr>
          <p:spPr bwMode="auto">
            <a:xfrm>
              <a:off x="6616700" y="27955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39" name="AutoShape 59"/>
            <p:cNvSpPr>
              <a:spLocks noChangeArrowheads="1"/>
            </p:cNvSpPr>
            <p:nvPr/>
          </p:nvSpPr>
          <p:spPr bwMode="auto">
            <a:xfrm>
              <a:off x="6832600" y="27955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40" name="AutoShape 60"/>
            <p:cNvSpPr>
              <a:spLocks noChangeArrowheads="1"/>
            </p:cNvSpPr>
            <p:nvPr/>
          </p:nvSpPr>
          <p:spPr bwMode="auto">
            <a:xfrm>
              <a:off x="7048500" y="27955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41" name="AutoShape 61"/>
            <p:cNvSpPr>
              <a:spLocks noChangeArrowheads="1"/>
            </p:cNvSpPr>
            <p:nvPr/>
          </p:nvSpPr>
          <p:spPr bwMode="auto">
            <a:xfrm>
              <a:off x="7264400" y="27955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42" name="AutoShape 62"/>
            <p:cNvSpPr>
              <a:spLocks noChangeArrowheads="1"/>
            </p:cNvSpPr>
            <p:nvPr/>
          </p:nvSpPr>
          <p:spPr bwMode="auto">
            <a:xfrm>
              <a:off x="7480300" y="27955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43" name="AutoShape 63"/>
            <p:cNvSpPr>
              <a:spLocks noChangeArrowheads="1"/>
            </p:cNvSpPr>
            <p:nvPr/>
          </p:nvSpPr>
          <p:spPr bwMode="auto">
            <a:xfrm>
              <a:off x="7696200" y="27955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44" name="AutoShape 64"/>
            <p:cNvSpPr>
              <a:spLocks noChangeArrowheads="1"/>
            </p:cNvSpPr>
            <p:nvPr/>
          </p:nvSpPr>
          <p:spPr bwMode="auto">
            <a:xfrm>
              <a:off x="7888287" y="27955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45" name="AutoShape 65"/>
            <p:cNvSpPr>
              <a:spLocks noChangeArrowheads="1"/>
            </p:cNvSpPr>
            <p:nvPr/>
          </p:nvSpPr>
          <p:spPr bwMode="auto">
            <a:xfrm>
              <a:off x="5969000" y="25082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46" name="AutoShape 66"/>
            <p:cNvSpPr>
              <a:spLocks noChangeArrowheads="1"/>
            </p:cNvSpPr>
            <p:nvPr/>
          </p:nvSpPr>
          <p:spPr bwMode="auto">
            <a:xfrm>
              <a:off x="6184900" y="25082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47" name="AutoShape 67"/>
            <p:cNvSpPr>
              <a:spLocks noChangeArrowheads="1"/>
            </p:cNvSpPr>
            <p:nvPr/>
          </p:nvSpPr>
          <p:spPr bwMode="auto">
            <a:xfrm>
              <a:off x="6400800" y="25082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48" name="AutoShape 68"/>
            <p:cNvSpPr>
              <a:spLocks noChangeArrowheads="1"/>
            </p:cNvSpPr>
            <p:nvPr/>
          </p:nvSpPr>
          <p:spPr bwMode="auto">
            <a:xfrm>
              <a:off x="6616700" y="25082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49" name="AutoShape 69"/>
            <p:cNvSpPr>
              <a:spLocks noChangeArrowheads="1"/>
            </p:cNvSpPr>
            <p:nvPr/>
          </p:nvSpPr>
          <p:spPr bwMode="auto">
            <a:xfrm>
              <a:off x="6832600" y="25082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50" name="AutoShape 70"/>
            <p:cNvSpPr>
              <a:spLocks noChangeArrowheads="1"/>
            </p:cNvSpPr>
            <p:nvPr/>
          </p:nvSpPr>
          <p:spPr bwMode="auto">
            <a:xfrm>
              <a:off x="7048500" y="25082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51" name="AutoShape 71"/>
            <p:cNvSpPr>
              <a:spLocks noChangeArrowheads="1"/>
            </p:cNvSpPr>
            <p:nvPr/>
          </p:nvSpPr>
          <p:spPr bwMode="auto">
            <a:xfrm>
              <a:off x="7264400" y="25082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711752" name="AutoShape 72"/>
            <p:cNvSpPr>
              <a:spLocks noChangeArrowheads="1"/>
            </p:cNvSpPr>
            <p:nvPr/>
          </p:nvSpPr>
          <p:spPr bwMode="auto">
            <a:xfrm>
              <a:off x="7480300" y="25082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53" name="AutoShape 73"/>
            <p:cNvSpPr>
              <a:spLocks noChangeArrowheads="1"/>
            </p:cNvSpPr>
            <p:nvPr/>
          </p:nvSpPr>
          <p:spPr bwMode="auto">
            <a:xfrm>
              <a:off x="7696200" y="25082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711754" name="AutoShape 74"/>
            <p:cNvSpPr>
              <a:spLocks noChangeArrowheads="1"/>
            </p:cNvSpPr>
            <p:nvPr/>
          </p:nvSpPr>
          <p:spPr bwMode="auto">
            <a:xfrm>
              <a:off x="7912100" y="25082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32" name="AutoShape 55"/>
            <p:cNvSpPr>
              <a:spLocks noChangeArrowheads="1"/>
            </p:cNvSpPr>
            <p:nvPr/>
          </p:nvSpPr>
          <p:spPr bwMode="auto">
            <a:xfrm>
              <a:off x="5969000" y="34178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33" name="AutoShape 56"/>
            <p:cNvSpPr>
              <a:spLocks noChangeArrowheads="1"/>
            </p:cNvSpPr>
            <p:nvPr/>
          </p:nvSpPr>
          <p:spPr bwMode="auto">
            <a:xfrm>
              <a:off x="6184900" y="34178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34" name="AutoShape 57"/>
            <p:cNvSpPr>
              <a:spLocks noChangeArrowheads="1"/>
            </p:cNvSpPr>
            <p:nvPr/>
          </p:nvSpPr>
          <p:spPr bwMode="auto">
            <a:xfrm>
              <a:off x="6400800" y="34178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35" name="AutoShape 58"/>
            <p:cNvSpPr>
              <a:spLocks noChangeArrowheads="1"/>
            </p:cNvSpPr>
            <p:nvPr/>
          </p:nvSpPr>
          <p:spPr bwMode="auto">
            <a:xfrm>
              <a:off x="6616700" y="34178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36" name="AutoShape 59"/>
            <p:cNvSpPr>
              <a:spLocks noChangeArrowheads="1"/>
            </p:cNvSpPr>
            <p:nvPr/>
          </p:nvSpPr>
          <p:spPr bwMode="auto">
            <a:xfrm>
              <a:off x="6832600" y="34178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37" name="AutoShape 60"/>
            <p:cNvSpPr>
              <a:spLocks noChangeArrowheads="1"/>
            </p:cNvSpPr>
            <p:nvPr/>
          </p:nvSpPr>
          <p:spPr bwMode="auto">
            <a:xfrm>
              <a:off x="7048500" y="34178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38" name="AutoShape 61"/>
            <p:cNvSpPr>
              <a:spLocks noChangeArrowheads="1"/>
            </p:cNvSpPr>
            <p:nvPr/>
          </p:nvSpPr>
          <p:spPr bwMode="auto">
            <a:xfrm>
              <a:off x="7264400" y="3417887"/>
              <a:ext cx="215900" cy="144463"/>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39" name="AutoShape 62"/>
            <p:cNvSpPr>
              <a:spLocks noChangeArrowheads="1"/>
            </p:cNvSpPr>
            <p:nvPr/>
          </p:nvSpPr>
          <p:spPr bwMode="auto">
            <a:xfrm>
              <a:off x="7480300" y="34178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0" name="AutoShape 63"/>
            <p:cNvSpPr>
              <a:spLocks noChangeArrowheads="1"/>
            </p:cNvSpPr>
            <p:nvPr/>
          </p:nvSpPr>
          <p:spPr bwMode="auto">
            <a:xfrm>
              <a:off x="7696200" y="34178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1" name="AutoShape 64"/>
            <p:cNvSpPr>
              <a:spLocks noChangeArrowheads="1"/>
            </p:cNvSpPr>
            <p:nvPr/>
          </p:nvSpPr>
          <p:spPr bwMode="auto">
            <a:xfrm>
              <a:off x="7888287" y="3417887"/>
              <a:ext cx="215900" cy="144463"/>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2" name="AutoShape 65"/>
            <p:cNvSpPr>
              <a:spLocks noChangeArrowheads="1"/>
            </p:cNvSpPr>
            <p:nvPr/>
          </p:nvSpPr>
          <p:spPr bwMode="auto">
            <a:xfrm>
              <a:off x="5969000" y="31305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3" name="AutoShape 66"/>
            <p:cNvSpPr>
              <a:spLocks noChangeArrowheads="1"/>
            </p:cNvSpPr>
            <p:nvPr/>
          </p:nvSpPr>
          <p:spPr bwMode="auto">
            <a:xfrm>
              <a:off x="6184900" y="31305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44" name="AutoShape 67"/>
            <p:cNvSpPr>
              <a:spLocks noChangeArrowheads="1"/>
            </p:cNvSpPr>
            <p:nvPr/>
          </p:nvSpPr>
          <p:spPr bwMode="auto">
            <a:xfrm>
              <a:off x="6400800" y="31305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5" name="AutoShape 68"/>
            <p:cNvSpPr>
              <a:spLocks noChangeArrowheads="1"/>
            </p:cNvSpPr>
            <p:nvPr/>
          </p:nvSpPr>
          <p:spPr bwMode="auto">
            <a:xfrm>
              <a:off x="6616700" y="31305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6" name="AutoShape 69"/>
            <p:cNvSpPr>
              <a:spLocks noChangeArrowheads="1"/>
            </p:cNvSpPr>
            <p:nvPr/>
          </p:nvSpPr>
          <p:spPr bwMode="auto">
            <a:xfrm>
              <a:off x="6832600" y="31305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47" name="AutoShape 70"/>
            <p:cNvSpPr>
              <a:spLocks noChangeArrowheads="1"/>
            </p:cNvSpPr>
            <p:nvPr/>
          </p:nvSpPr>
          <p:spPr bwMode="auto">
            <a:xfrm>
              <a:off x="7048500" y="31305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8" name="AutoShape 71"/>
            <p:cNvSpPr>
              <a:spLocks noChangeArrowheads="1"/>
            </p:cNvSpPr>
            <p:nvPr/>
          </p:nvSpPr>
          <p:spPr bwMode="auto">
            <a:xfrm>
              <a:off x="7264400" y="31305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sp>
          <p:nvSpPr>
            <p:cNvPr id="49" name="AutoShape 72"/>
            <p:cNvSpPr>
              <a:spLocks noChangeArrowheads="1"/>
            </p:cNvSpPr>
            <p:nvPr/>
          </p:nvSpPr>
          <p:spPr bwMode="auto">
            <a:xfrm>
              <a:off x="7480300" y="31305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50" name="AutoShape 73"/>
            <p:cNvSpPr>
              <a:spLocks noChangeArrowheads="1"/>
            </p:cNvSpPr>
            <p:nvPr/>
          </p:nvSpPr>
          <p:spPr bwMode="auto">
            <a:xfrm>
              <a:off x="7696200" y="3130550"/>
              <a:ext cx="215900" cy="144462"/>
            </a:xfrm>
            <a:prstGeom prst="hexagon">
              <a:avLst>
                <a:gd name="adj" fmla="val 37363"/>
                <a:gd name="vf" fmla="val 115470"/>
              </a:avLst>
            </a:prstGeom>
            <a:solidFill>
              <a:srgbClr val="0070C0"/>
            </a:solidFill>
            <a:ln w="28575" algn="ctr">
              <a:solidFill>
                <a:srgbClr val="0070C0"/>
              </a:solidFill>
              <a:miter lim="800000"/>
              <a:headEnd/>
              <a:tailEnd/>
            </a:ln>
            <a:effectLst/>
          </p:spPr>
          <p:txBody>
            <a:bodyPr wrap="none" anchor="ctr"/>
            <a:lstStyle/>
            <a:p>
              <a:endParaRPr lang="de-DE"/>
            </a:p>
          </p:txBody>
        </p:sp>
        <p:sp>
          <p:nvSpPr>
            <p:cNvPr id="51" name="AutoShape 74"/>
            <p:cNvSpPr>
              <a:spLocks noChangeArrowheads="1"/>
            </p:cNvSpPr>
            <p:nvPr/>
          </p:nvSpPr>
          <p:spPr bwMode="auto">
            <a:xfrm>
              <a:off x="7912100" y="3130550"/>
              <a:ext cx="215900" cy="144462"/>
            </a:xfrm>
            <a:prstGeom prst="hexagon">
              <a:avLst>
                <a:gd name="adj" fmla="val 37363"/>
                <a:gd name="vf" fmla="val 115470"/>
              </a:avLst>
            </a:prstGeom>
            <a:noFill/>
            <a:ln w="28575" algn="ctr">
              <a:solidFill>
                <a:srgbClr val="0070C0"/>
              </a:solidFill>
              <a:miter lim="800000"/>
              <a:headEnd/>
              <a:tailEnd/>
            </a:ln>
            <a:effectLst/>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7"/>
          <p:cNvSpPr>
            <a:spLocks noGrp="1"/>
          </p:cNvSpPr>
          <p:nvPr>
            <p:ph type="sldNum" sz="quarter" idx="12"/>
          </p:nvPr>
        </p:nvSpPr>
        <p:spPr/>
        <p:txBody>
          <a:bodyPr/>
          <a:lstStyle/>
          <a:p>
            <a:fld id="{EA1E858F-132E-4A00-A7B7-FF1E8D262FA2}" type="slidenum">
              <a:rPr lang="en-US"/>
              <a:pPr/>
              <a:t>3</a:t>
            </a:fld>
            <a:endParaRPr lang="en-US"/>
          </a:p>
        </p:txBody>
      </p:sp>
      <p:sp>
        <p:nvSpPr>
          <p:cNvPr id="702468" name="Rectangle 4"/>
          <p:cNvSpPr>
            <a:spLocks noChangeArrowheads="1"/>
          </p:cNvSpPr>
          <p:nvPr/>
        </p:nvSpPr>
        <p:spPr bwMode="auto">
          <a:xfrm>
            <a:off x="482600" y="330200"/>
            <a:ext cx="6277681" cy="523220"/>
          </a:xfrm>
          <a:prstGeom prst="rect">
            <a:avLst/>
          </a:prstGeom>
          <a:noFill/>
          <a:ln w="9525">
            <a:noFill/>
            <a:miter lim="800000"/>
            <a:headEnd/>
            <a:tailEnd/>
          </a:ln>
          <a:effectLst/>
        </p:spPr>
        <p:txBody>
          <a:bodyPr wrap="none">
            <a:spAutoFit/>
          </a:bodyPr>
          <a:lstStyle/>
          <a:p>
            <a:pPr>
              <a:spcBef>
                <a:spcPct val="0"/>
              </a:spcBef>
            </a:pPr>
            <a:r>
              <a:rPr lang="en-US" sz="2800" b="1" dirty="0"/>
              <a:t>Quantitative MS of Methyl Cellulose</a:t>
            </a:r>
            <a:endParaRPr lang="en-US" sz="2800" dirty="0"/>
          </a:p>
        </p:txBody>
      </p:sp>
      <p:sp>
        <p:nvSpPr>
          <p:cNvPr id="702469" name="Text Box 5"/>
          <p:cNvSpPr txBox="1">
            <a:spLocks noChangeArrowheads="1"/>
          </p:cNvSpPr>
          <p:nvPr/>
        </p:nvSpPr>
        <p:spPr bwMode="auto">
          <a:xfrm>
            <a:off x="468313" y="1117600"/>
            <a:ext cx="8351837" cy="366713"/>
          </a:xfrm>
          <a:prstGeom prst="rect">
            <a:avLst/>
          </a:prstGeom>
          <a:noFill/>
          <a:ln w="9525" algn="ctr">
            <a:noFill/>
            <a:miter lim="800000"/>
            <a:headEnd/>
            <a:tailEnd/>
          </a:ln>
          <a:effectLst/>
        </p:spPr>
        <p:txBody>
          <a:bodyPr>
            <a:spAutoFit/>
          </a:bodyPr>
          <a:lstStyle/>
          <a:p>
            <a:pPr marL="342900" indent="-342900"/>
            <a:r>
              <a:rPr lang="en-US" sz="1800" dirty="0"/>
              <a:t>methyl cellulose</a:t>
            </a:r>
          </a:p>
        </p:txBody>
      </p:sp>
      <p:sp>
        <p:nvSpPr>
          <p:cNvPr id="702477" name="Oval 13"/>
          <p:cNvSpPr>
            <a:spLocks noChangeAspect="1" noChangeArrowheads="1"/>
          </p:cNvSpPr>
          <p:nvPr/>
        </p:nvSpPr>
        <p:spPr bwMode="auto">
          <a:xfrm>
            <a:off x="3584575" y="3400425"/>
            <a:ext cx="107950" cy="107950"/>
          </a:xfrm>
          <a:prstGeom prst="ellipse">
            <a:avLst/>
          </a:prstGeom>
          <a:solidFill>
            <a:srgbClr val="CCFF66"/>
          </a:solidFill>
          <a:ln w="19050" algn="ctr">
            <a:solidFill>
              <a:schemeClr val="tx1"/>
            </a:solidFill>
            <a:round/>
            <a:headEnd/>
            <a:tailEnd/>
          </a:ln>
          <a:effectLst/>
        </p:spPr>
        <p:txBody>
          <a:bodyPr wrap="none" anchor="ctr"/>
          <a:lstStyle/>
          <a:p>
            <a:endParaRPr lang="de-DE"/>
          </a:p>
        </p:txBody>
      </p:sp>
      <p:sp>
        <p:nvSpPr>
          <p:cNvPr id="702483" name="Oval 19"/>
          <p:cNvSpPr>
            <a:spLocks noChangeAspect="1" noChangeArrowheads="1"/>
          </p:cNvSpPr>
          <p:nvPr/>
        </p:nvSpPr>
        <p:spPr bwMode="auto">
          <a:xfrm>
            <a:off x="3584575" y="3113088"/>
            <a:ext cx="107950" cy="107950"/>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nvGrpSpPr>
          <p:cNvPr id="2" name="Group 39"/>
          <p:cNvGrpSpPr>
            <a:grpSpLocks/>
          </p:cNvGrpSpPr>
          <p:nvPr/>
        </p:nvGrpSpPr>
        <p:grpSpPr bwMode="auto">
          <a:xfrm>
            <a:off x="255588" y="1612900"/>
            <a:ext cx="3355975" cy="1354138"/>
            <a:chOff x="524" y="1016"/>
            <a:chExt cx="2114" cy="853"/>
          </a:xfrm>
        </p:grpSpPr>
        <p:pic>
          <p:nvPicPr>
            <p:cNvPr id="702482" name="Picture 18" descr="cellulose_mit_2_H"/>
            <p:cNvPicPr>
              <a:picLocks noChangeAspect="1" noChangeArrowheads="1"/>
            </p:cNvPicPr>
            <p:nvPr/>
          </p:nvPicPr>
          <p:blipFill>
            <a:blip r:embed="rId3"/>
            <a:srcRect/>
            <a:stretch>
              <a:fillRect/>
            </a:stretch>
          </p:blipFill>
          <p:spPr bwMode="auto">
            <a:xfrm>
              <a:off x="524" y="1026"/>
              <a:ext cx="2114" cy="843"/>
            </a:xfrm>
            <a:prstGeom prst="rect">
              <a:avLst/>
            </a:prstGeom>
            <a:noFill/>
            <a:ln w="19050">
              <a:noFill/>
              <a:miter lim="800000"/>
              <a:headEnd/>
              <a:tailEnd/>
            </a:ln>
          </p:spPr>
        </p:pic>
        <p:sp>
          <p:nvSpPr>
            <p:cNvPr id="702484" name="Line 20"/>
            <p:cNvSpPr>
              <a:spLocks noChangeShapeType="1"/>
            </p:cNvSpPr>
            <p:nvPr/>
          </p:nvSpPr>
          <p:spPr bwMode="auto">
            <a:xfrm rot="1500000" flipV="1">
              <a:off x="1421" y="1209"/>
              <a:ext cx="38" cy="51"/>
            </a:xfrm>
            <a:prstGeom prst="line">
              <a:avLst/>
            </a:prstGeom>
            <a:noFill/>
            <a:ln w="19050">
              <a:solidFill>
                <a:schemeClr val="tx1"/>
              </a:solidFill>
              <a:round/>
              <a:headEnd/>
              <a:tailEnd/>
            </a:ln>
            <a:effectLst/>
          </p:spPr>
          <p:txBody>
            <a:bodyPr/>
            <a:lstStyle/>
            <a:p>
              <a:endParaRPr lang="de-DE"/>
            </a:p>
          </p:txBody>
        </p:sp>
        <p:sp>
          <p:nvSpPr>
            <p:cNvPr id="702479" name="Oval 15"/>
            <p:cNvSpPr>
              <a:spLocks noChangeAspect="1" noChangeArrowheads="1"/>
            </p:cNvSpPr>
            <p:nvPr/>
          </p:nvSpPr>
          <p:spPr bwMode="auto">
            <a:xfrm>
              <a:off x="1429" y="1189"/>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sp>
          <p:nvSpPr>
            <p:cNvPr id="702485" name="Line 21"/>
            <p:cNvSpPr>
              <a:spLocks noChangeShapeType="1"/>
            </p:cNvSpPr>
            <p:nvPr/>
          </p:nvSpPr>
          <p:spPr bwMode="auto">
            <a:xfrm rot="1500000" flipV="1">
              <a:off x="1653" y="1440"/>
              <a:ext cx="38" cy="51"/>
            </a:xfrm>
            <a:prstGeom prst="line">
              <a:avLst/>
            </a:prstGeom>
            <a:noFill/>
            <a:ln w="19050">
              <a:solidFill>
                <a:schemeClr val="tx1"/>
              </a:solidFill>
              <a:round/>
              <a:headEnd/>
              <a:tailEnd/>
            </a:ln>
            <a:effectLst/>
          </p:spPr>
          <p:txBody>
            <a:bodyPr/>
            <a:lstStyle/>
            <a:p>
              <a:endParaRPr lang="de-DE"/>
            </a:p>
          </p:txBody>
        </p:sp>
        <p:sp>
          <p:nvSpPr>
            <p:cNvPr id="702480" name="Oval 16"/>
            <p:cNvSpPr>
              <a:spLocks noChangeAspect="1" noChangeArrowheads="1"/>
            </p:cNvSpPr>
            <p:nvPr/>
          </p:nvSpPr>
          <p:spPr bwMode="auto">
            <a:xfrm>
              <a:off x="1612" y="1446"/>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nvGrpSpPr>
            <p:cNvPr id="3" name="Group 24"/>
            <p:cNvGrpSpPr>
              <a:grpSpLocks/>
            </p:cNvGrpSpPr>
            <p:nvPr/>
          </p:nvGrpSpPr>
          <p:grpSpPr bwMode="auto">
            <a:xfrm>
              <a:off x="1070" y="1669"/>
              <a:ext cx="87" cy="68"/>
              <a:chOff x="1070" y="1669"/>
              <a:chExt cx="87" cy="68"/>
            </a:xfrm>
          </p:grpSpPr>
          <p:sp>
            <p:nvSpPr>
              <p:cNvPr id="702486" name="Line 22"/>
              <p:cNvSpPr>
                <a:spLocks noChangeShapeType="1"/>
              </p:cNvSpPr>
              <p:nvPr/>
            </p:nvSpPr>
            <p:spPr bwMode="auto">
              <a:xfrm rot="15132155" flipV="1">
                <a:off x="1077" y="1668"/>
                <a:ext cx="38" cy="51"/>
              </a:xfrm>
              <a:prstGeom prst="line">
                <a:avLst/>
              </a:prstGeom>
              <a:noFill/>
              <a:ln w="19050">
                <a:solidFill>
                  <a:schemeClr val="tx1"/>
                </a:solidFill>
                <a:round/>
                <a:headEnd/>
                <a:tailEnd/>
              </a:ln>
              <a:effectLst/>
            </p:spPr>
            <p:txBody>
              <a:bodyPr/>
              <a:lstStyle/>
              <a:p>
                <a:endParaRPr lang="de-DE"/>
              </a:p>
            </p:txBody>
          </p:sp>
          <p:sp>
            <p:nvSpPr>
              <p:cNvPr id="702478" name="Oval 14"/>
              <p:cNvSpPr>
                <a:spLocks noChangeAspect="1" noChangeArrowheads="1"/>
              </p:cNvSpPr>
              <p:nvPr/>
            </p:nvSpPr>
            <p:spPr bwMode="auto">
              <a:xfrm rot="13632155">
                <a:off x="1089" y="1669"/>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grpSp>
          <p:nvGrpSpPr>
            <p:cNvPr id="4" name="Group 25"/>
            <p:cNvGrpSpPr>
              <a:grpSpLocks/>
            </p:cNvGrpSpPr>
            <p:nvPr/>
          </p:nvGrpSpPr>
          <p:grpSpPr bwMode="auto">
            <a:xfrm rot="-3086725">
              <a:off x="1890" y="1026"/>
              <a:ext cx="87" cy="68"/>
              <a:chOff x="1070" y="1669"/>
              <a:chExt cx="87" cy="68"/>
            </a:xfrm>
          </p:grpSpPr>
          <p:sp>
            <p:nvSpPr>
              <p:cNvPr id="702490" name="Line 26"/>
              <p:cNvSpPr>
                <a:spLocks noChangeShapeType="1"/>
              </p:cNvSpPr>
              <p:nvPr/>
            </p:nvSpPr>
            <p:spPr bwMode="auto">
              <a:xfrm rot="15132155" flipV="1">
                <a:off x="1077" y="1668"/>
                <a:ext cx="38" cy="51"/>
              </a:xfrm>
              <a:prstGeom prst="line">
                <a:avLst/>
              </a:prstGeom>
              <a:noFill/>
              <a:ln w="19050">
                <a:solidFill>
                  <a:schemeClr val="tx1"/>
                </a:solidFill>
                <a:round/>
                <a:headEnd/>
                <a:tailEnd/>
              </a:ln>
              <a:effectLst/>
            </p:spPr>
            <p:txBody>
              <a:bodyPr/>
              <a:lstStyle/>
              <a:p>
                <a:endParaRPr lang="de-DE"/>
              </a:p>
            </p:txBody>
          </p:sp>
          <p:sp>
            <p:nvSpPr>
              <p:cNvPr id="702491" name="Oval 27"/>
              <p:cNvSpPr>
                <a:spLocks noChangeAspect="1" noChangeArrowheads="1"/>
              </p:cNvSpPr>
              <p:nvPr/>
            </p:nvSpPr>
            <p:spPr bwMode="auto">
              <a:xfrm rot="13632155">
                <a:off x="1089" y="1669"/>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grpSp>
      <p:grpSp>
        <p:nvGrpSpPr>
          <p:cNvPr id="5" name="Group 59"/>
          <p:cNvGrpSpPr>
            <a:grpSpLocks/>
          </p:cNvGrpSpPr>
          <p:nvPr/>
        </p:nvGrpSpPr>
        <p:grpSpPr bwMode="auto">
          <a:xfrm>
            <a:off x="250825" y="3508375"/>
            <a:ext cx="3355975" cy="1360488"/>
            <a:chOff x="158" y="2210"/>
            <a:chExt cx="2114" cy="857"/>
          </a:xfrm>
        </p:grpSpPr>
        <p:pic>
          <p:nvPicPr>
            <p:cNvPr id="702492" name="Picture 28" descr="cellulose_ohne_H"/>
            <p:cNvPicPr>
              <a:picLocks noChangeAspect="1" noChangeArrowheads="1"/>
            </p:cNvPicPr>
            <p:nvPr/>
          </p:nvPicPr>
          <p:blipFill>
            <a:blip r:embed="rId4"/>
            <a:srcRect/>
            <a:stretch>
              <a:fillRect/>
            </a:stretch>
          </p:blipFill>
          <p:spPr bwMode="auto">
            <a:xfrm>
              <a:off x="158" y="2224"/>
              <a:ext cx="2114" cy="843"/>
            </a:xfrm>
            <a:prstGeom prst="rect">
              <a:avLst/>
            </a:prstGeom>
            <a:noFill/>
          </p:spPr>
        </p:pic>
        <p:sp>
          <p:nvSpPr>
            <p:cNvPr id="702493" name="Line 29"/>
            <p:cNvSpPr>
              <a:spLocks noChangeShapeType="1"/>
            </p:cNvSpPr>
            <p:nvPr/>
          </p:nvSpPr>
          <p:spPr bwMode="auto">
            <a:xfrm rot="1500000" flipV="1">
              <a:off x="1054" y="2403"/>
              <a:ext cx="38" cy="51"/>
            </a:xfrm>
            <a:prstGeom prst="line">
              <a:avLst/>
            </a:prstGeom>
            <a:noFill/>
            <a:ln w="19050">
              <a:solidFill>
                <a:schemeClr val="tx1"/>
              </a:solidFill>
              <a:round/>
              <a:headEnd/>
              <a:tailEnd/>
            </a:ln>
            <a:effectLst/>
          </p:spPr>
          <p:txBody>
            <a:bodyPr/>
            <a:lstStyle/>
            <a:p>
              <a:endParaRPr lang="de-DE"/>
            </a:p>
          </p:txBody>
        </p:sp>
        <p:sp>
          <p:nvSpPr>
            <p:cNvPr id="702494" name="Oval 30"/>
            <p:cNvSpPr>
              <a:spLocks noChangeAspect="1" noChangeArrowheads="1"/>
            </p:cNvSpPr>
            <p:nvPr/>
          </p:nvSpPr>
          <p:spPr bwMode="auto">
            <a:xfrm>
              <a:off x="1062" y="2383"/>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sp>
          <p:nvSpPr>
            <p:cNvPr id="702495" name="Line 31"/>
            <p:cNvSpPr>
              <a:spLocks noChangeShapeType="1"/>
            </p:cNvSpPr>
            <p:nvPr/>
          </p:nvSpPr>
          <p:spPr bwMode="auto">
            <a:xfrm rot="1500000" flipV="1">
              <a:off x="1286" y="2634"/>
              <a:ext cx="38" cy="51"/>
            </a:xfrm>
            <a:prstGeom prst="line">
              <a:avLst/>
            </a:prstGeom>
            <a:noFill/>
            <a:ln w="19050">
              <a:solidFill>
                <a:schemeClr val="tx1"/>
              </a:solidFill>
              <a:round/>
              <a:headEnd/>
              <a:tailEnd/>
            </a:ln>
            <a:effectLst/>
          </p:spPr>
          <p:txBody>
            <a:bodyPr/>
            <a:lstStyle/>
            <a:p>
              <a:endParaRPr lang="de-DE"/>
            </a:p>
          </p:txBody>
        </p:sp>
        <p:sp>
          <p:nvSpPr>
            <p:cNvPr id="702496" name="Oval 32"/>
            <p:cNvSpPr>
              <a:spLocks noChangeAspect="1" noChangeArrowheads="1"/>
            </p:cNvSpPr>
            <p:nvPr/>
          </p:nvSpPr>
          <p:spPr bwMode="auto">
            <a:xfrm>
              <a:off x="1245" y="2640"/>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nvGrpSpPr>
            <p:cNvPr id="6" name="Group 33"/>
            <p:cNvGrpSpPr>
              <a:grpSpLocks/>
            </p:cNvGrpSpPr>
            <p:nvPr/>
          </p:nvGrpSpPr>
          <p:grpSpPr bwMode="auto">
            <a:xfrm>
              <a:off x="703" y="2863"/>
              <a:ext cx="87" cy="68"/>
              <a:chOff x="1070" y="1669"/>
              <a:chExt cx="87" cy="68"/>
            </a:xfrm>
          </p:grpSpPr>
          <p:sp>
            <p:nvSpPr>
              <p:cNvPr id="702498" name="Line 34"/>
              <p:cNvSpPr>
                <a:spLocks noChangeShapeType="1"/>
              </p:cNvSpPr>
              <p:nvPr/>
            </p:nvSpPr>
            <p:spPr bwMode="auto">
              <a:xfrm rot="15132155" flipV="1">
                <a:off x="1077" y="1668"/>
                <a:ext cx="38" cy="51"/>
              </a:xfrm>
              <a:prstGeom prst="line">
                <a:avLst/>
              </a:prstGeom>
              <a:noFill/>
              <a:ln w="19050">
                <a:solidFill>
                  <a:schemeClr val="tx1"/>
                </a:solidFill>
                <a:round/>
                <a:headEnd/>
                <a:tailEnd/>
              </a:ln>
              <a:effectLst/>
            </p:spPr>
            <p:txBody>
              <a:bodyPr/>
              <a:lstStyle/>
              <a:p>
                <a:endParaRPr lang="de-DE"/>
              </a:p>
            </p:txBody>
          </p:sp>
          <p:sp>
            <p:nvSpPr>
              <p:cNvPr id="702499" name="Oval 35"/>
              <p:cNvSpPr>
                <a:spLocks noChangeAspect="1" noChangeArrowheads="1"/>
              </p:cNvSpPr>
              <p:nvPr/>
            </p:nvSpPr>
            <p:spPr bwMode="auto">
              <a:xfrm rot="13632155">
                <a:off x="1089" y="1669"/>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grpSp>
          <p:nvGrpSpPr>
            <p:cNvPr id="7" name="Group 36"/>
            <p:cNvGrpSpPr>
              <a:grpSpLocks/>
            </p:cNvGrpSpPr>
            <p:nvPr/>
          </p:nvGrpSpPr>
          <p:grpSpPr bwMode="auto">
            <a:xfrm rot="-3086725">
              <a:off x="1523" y="2220"/>
              <a:ext cx="87" cy="68"/>
              <a:chOff x="1070" y="1669"/>
              <a:chExt cx="87" cy="68"/>
            </a:xfrm>
          </p:grpSpPr>
          <p:sp>
            <p:nvSpPr>
              <p:cNvPr id="702501" name="Line 37"/>
              <p:cNvSpPr>
                <a:spLocks noChangeShapeType="1"/>
              </p:cNvSpPr>
              <p:nvPr/>
            </p:nvSpPr>
            <p:spPr bwMode="auto">
              <a:xfrm rot="15132155" flipV="1">
                <a:off x="1077" y="1668"/>
                <a:ext cx="38" cy="51"/>
              </a:xfrm>
              <a:prstGeom prst="line">
                <a:avLst/>
              </a:prstGeom>
              <a:noFill/>
              <a:ln w="19050">
                <a:solidFill>
                  <a:schemeClr val="tx1"/>
                </a:solidFill>
                <a:round/>
                <a:headEnd/>
                <a:tailEnd/>
              </a:ln>
              <a:effectLst/>
            </p:spPr>
            <p:txBody>
              <a:bodyPr/>
              <a:lstStyle/>
              <a:p>
                <a:endParaRPr lang="de-DE"/>
              </a:p>
            </p:txBody>
          </p:sp>
          <p:sp>
            <p:nvSpPr>
              <p:cNvPr id="702502" name="Oval 38"/>
              <p:cNvSpPr>
                <a:spLocks noChangeAspect="1" noChangeArrowheads="1"/>
              </p:cNvSpPr>
              <p:nvPr/>
            </p:nvSpPr>
            <p:spPr bwMode="auto">
              <a:xfrm rot="13632155">
                <a:off x="1089" y="1669"/>
                <a:ext cx="68" cy="68"/>
              </a:xfrm>
              <a:prstGeom prst="ellipse">
                <a:avLst/>
              </a:prstGeom>
              <a:solidFill>
                <a:srgbClr val="99CCFF"/>
              </a:solidFill>
              <a:ln w="19050" algn="ctr">
                <a:solidFill>
                  <a:schemeClr val="tx1"/>
                </a:solidFill>
                <a:round/>
                <a:headEnd/>
                <a:tailEnd/>
              </a:ln>
              <a:effectLst/>
            </p:spPr>
            <p:txBody>
              <a:bodyPr wrap="none" anchor="ctr"/>
              <a:lstStyle/>
              <a:p>
                <a:endParaRPr lang="de-DE"/>
              </a:p>
            </p:txBody>
          </p:sp>
        </p:grpSp>
        <p:grpSp>
          <p:nvGrpSpPr>
            <p:cNvPr id="8" name="Group 40"/>
            <p:cNvGrpSpPr>
              <a:grpSpLocks/>
            </p:cNvGrpSpPr>
            <p:nvPr/>
          </p:nvGrpSpPr>
          <p:grpSpPr bwMode="auto">
            <a:xfrm rot="7358788">
              <a:off x="1717" y="2732"/>
              <a:ext cx="87" cy="68"/>
              <a:chOff x="1070" y="1669"/>
              <a:chExt cx="87" cy="68"/>
            </a:xfrm>
          </p:grpSpPr>
          <p:sp>
            <p:nvSpPr>
              <p:cNvPr id="702505" name="Line 41"/>
              <p:cNvSpPr>
                <a:spLocks noChangeShapeType="1"/>
              </p:cNvSpPr>
              <p:nvPr/>
            </p:nvSpPr>
            <p:spPr bwMode="auto">
              <a:xfrm rot="15132155" flipV="1">
                <a:off x="1077" y="1668"/>
                <a:ext cx="38" cy="51"/>
              </a:xfrm>
              <a:prstGeom prst="line">
                <a:avLst/>
              </a:prstGeom>
              <a:noFill/>
              <a:ln w="19050">
                <a:solidFill>
                  <a:schemeClr val="tx1"/>
                </a:solidFill>
                <a:round/>
                <a:headEnd/>
                <a:tailEnd/>
              </a:ln>
              <a:effectLst/>
            </p:spPr>
            <p:txBody>
              <a:bodyPr/>
              <a:lstStyle/>
              <a:p>
                <a:endParaRPr lang="de-DE"/>
              </a:p>
            </p:txBody>
          </p:sp>
          <p:sp>
            <p:nvSpPr>
              <p:cNvPr id="702506" name="Oval 42"/>
              <p:cNvSpPr>
                <a:spLocks noChangeAspect="1" noChangeArrowheads="1"/>
              </p:cNvSpPr>
              <p:nvPr/>
            </p:nvSpPr>
            <p:spPr bwMode="auto">
              <a:xfrm rot="13632155">
                <a:off x="1089" y="1669"/>
                <a:ext cx="68" cy="68"/>
              </a:xfrm>
              <a:prstGeom prst="ellipse">
                <a:avLst/>
              </a:prstGeom>
              <a:solidFill>
                <a:srgbClr val="CCFF66"/>
              </a:solidFill>
              <a:ln w="19050" algn="ctr">
                <a:solidFill>
                  <a:schemeClr val="tx1"/>
                </a:solidFill>
                <a:round/>
                <a:headEnd/>
                <a:tailEnd/>
              </a:ln>
              <a:effectLst/>
            </p:spPr>
            <p:txBody>
              <a:bodyPr wrap="none" anchor="ctr"/>
              <a:lstStyle/>
              <a:p>
                <a:endParaRPr lang="de-DE"/>
              </a:p>
            </p:txBody>
          </p:sp>
        </p:grpSp>
        <p:grpSp>
          <p:nvGrpSpPr>
            <p:cNvPr id="9" name="Group 43"/>
            <p:cNvGrpSpPr>
              <a:grpSpLocks/>
            </p:cNvGrpSpPr>
            <p:nvPr/>
          </p:nvGrpSpPr>
          <p:grpSpPr bwMode="auto">
            <a:xfrm rot="11881409">
              <a:off x="429" y="2444"/>
              <a:ext cx="87" cy="68"/>
              <a:chOff x="1070" y="1669"/>
              <a:chExt cx="87" cy="68"/>
            </a:xfrm>
          </p:grpSpPr>
          <p:sp>
            <p:nvSpPr>
              <p:cNvPr id="702508" name="Line 44"/>
              <p:cNvSpPr>
                <a:spLocks noChangeShapeType="1"/>
              </p:cNvSpPr>
              <p:nvPr/>
            </p:nvSpPr>
            <p:spPr bwMode="auto">
              <a:xfrm rot="15132155" flipV="1">
                <a:off x="1077" y="1668"/>
                <a:ext cx="38" cy="51"/>
              </a:xfrm>
              <a:prstGeom prst="line">
                <a:avLst/>
              </a:prstGeom>
              <a:noFill/>
              <a:ln w="19050">
                <a:solidFill>
                  <a:schemeClr val="tx1"/>
                </a:solidFill>
                <a:round/>
                <a:headEnd/>
                <a:tailEnd/>
              </a:ln>
              <a:effectLst/>
            </p:spPr>
            <p:txBody>
              <a:bodyPr/>
              <a:lstStyle/>
              <a:p>
                <a:endParaRPr lang="de-DE"/>
              </a:p>
            </p:txBody>
          </p:sp>
          <p:sp>
            <p:nvSpPr>
              <p:cNvPr id="702509" name="Oval 45"/>
              <p:cNvSpPr>
                <a:spLocks noChangeAspect="1" noChangeArrowheads="1"/>
              </p:cNvSpPr>
              <p:nvPr/>
            </p:nvSpPr>
            <p:spPr bwMode="auto">
              <a:xfrm rot="13632155">
                <a:off x="1089" y="1669"/>
                <a:ext cx="68" cy="68"/>
              </a:xfrm>
              <a:prstGeom prst="ellipse">
                <a:avLst/>
              </a:prstGeom>
              <a:solidFill>
                <a:srgbClr val="CCFF66"/>
              </a:solidFill>
              <a:ln w="19050" algn="ctr">
                <a:solidFill>
                  <a:schemeClr val="tx1"/>
                </a:solidFill>
                <a:round/>
                <a:headEnd/>
                <a:tailEnd/>
              </a:ln>
              <a:effectLst/>
            </p:spPr>
            <p:txBody>
              <a:bodyPr wrap="none" anchor="ctr"/>
              <a:lstStyle/>
              <a:p>
                <a:endParaRPr lang="de-DE"/>
              </a:p>
            </p:txBody>
          </p:sp>
        </p:grpSp>
      </p:grpSp>
      <p:sp>
        <p:nvSpPr>
          <p:cNvPr id="702510" name="Text Box 46"/>
          <p:cNvSpPr txBox="1">
            <a:spLocks noChangeArrowheads="1"/>
          </p:cNvSpPr>
          <p:nvPr/>
        </p:nvSpPr>
        <p:spPr bwMode="auto">
          <a:xfrm>
            <a:off x="3708400" y="2997200"/>
            <a:ext cx="566738" cy="336550"/>
          </a:xfrm>
          <a:prstGeom prst="rect">
            <a:avLst/>
          </a:prstGeom>
          <a:noFill/>
          <a:ln w="9525" algn="ctr">
            <a:noFill/>
            <a:miter lim="800000"/>
            <a:headEnd/>
            <a:tailEnd/>
          </a:ln>
          <a:effectLst/>
        </p:spPr>
        <p:txBody>
          <a:bodyPr wrap="none">
            <a:spAutoFit/>
          </a:bodyPr>
          <a:lstStyle/>
          <a:p>
            <a:pPr marL="342900" indent="-342900"/>
            <a:r>
              <a:rPr lang="en-US" sz="1600" dirty="0" smtClean="0"/>
              <a:t>CH</a:t>
            </a:r>
            <a:r>
              <a:rPr lang="en-US" sz="1600" baseline="-25000" dirty="0" smtClean="0"/>
              <a:t>3</a:t>
            </a:r>
            <a:endParaRPr lang="en-US" sz="1600" dirty="0"/>
          </a:p>
        </p:txBody>
      </p:sp>
      <p:sp>
        <p:nvSpPr>
          <p:cNvPr id="702511" name="Text Box 47"/>
          <p:cNvSpPr txBox="1">
            <a:spLocks noChangeArrowheads="1"/>
          </p:cNvSpPr>
          <p:nvPr/>
        </p:nvSpPr>
        <p:spPr bwMode="auto">
          <a:xfrm>
            <a:off x="3703638" y="3279775"/>
            <a:ext cx="571500" cy="336550"/>
          </a:xfrm>
          <a:prstGeom prst="rect">
            <a:avLst/>
          </a:prstGeom>
          <a:noFill/>
          <a:ln w="9525" algn="ctr">
            <a:noFill/>
            <a:miter lim="800000"/>
            <a:headEnd/>
            <a:tailEnd/>
          </a:ln>
          <a:effectLst/>
        </p:spPr>
        <p:txBody>
          <a:bodyPr wrap="none">
            <a:spAutoFit/>
          </a:bodyPr>
          <a:lstStyle/>
          <a:p>
            <a:pPr marL="342900" indent="-342900"/>
            <a:r>
              <a:rPr lang="en-US" sz="1600" dirty="0"/>
              <a:t>CD</a:t>
            </a:r>
            <a:r>
              <a:rPr lang="en-US" sz="1600" baseline="-25000" dirty="0"/>
              <a:t>3</a:t>
            </a:r>
            <a:endParaRPr lang="en-US" sz="1600" dirty="0"/>
          </a:p>
        </p:txBody>
      </p:sp>
      <p:sp>
        <p:nvSpPr>
          <p:cNvPr id="702512" name="Line 48"/>
          <p:cNvSpPr>
            <a:spLocks noChangeShapeType="1"/>
          </p:cNvSpPr>
          <p:nvPr/>
        </p:nvSpPr>
        <p:spPr bwMode="auto">
          <a:xfrm>
            <a:off x="1763713" y="2852738"/>
            <a:ext cx="0" cy="647700"/>
          </a:xfrm>
          <a:prstGeom prst="line">
            <a:avLst/>
          </a:prstGeom>
          <a:noFill/>
          <a:ln w="19050">
            <a:solidFill>
              <a:srgbClr val="000099"/>
            </a:solidFill>
            <a:round/>
            <a:headEnd/>
            <a:tailEnd type="triangle" w="med" len="med"/>
          </a:ln>
          <a:effectLst/>
        </p:spPr>
        <p:txBody>
          <a:bodyPr/>
          <a:lstStyle/>
          <a:p>
            <a:endParaRPr lang="de-DE"/>
          </a:p>
        </p:txBody>
      </p:sp>
      <p:sp>
        <p:nvSpPr>
          <p:cNvPr id="702513" name="Text Box 49"/>
          <p:cNvSpPr txBox="1">
            <a:spLocks noChangeArrowheads="1"/>
          </p:cNvSpPr>
          <p:nvPr/>
        </p:nvSpPr>
        <p:spPr bwMode="auto">
          <a:xfrm>
            <a:off x="1749425" y="2887663"/>
            <a:ext cx="1274763" cy="427037"/>
          </a:xfrm>
          <a:prstGeom prst="rect">
            <a:avLst/>
          </a:prstGeom>
          <a:noFill/>
          <a:ln w="9525" algn="ctr">
            <a:noFill/>
            <a:miter lim="800000"/>
            <a:headEnd/>
            <a:tailEnd/>
          </a:ln>
          <a:effectLst/>
        </p:spPr>
        <p:txBody>
          <a:bodyPr wrap="none">
            <a:spAutoFit/>
          </a:bodyPr>
          <a:lstStyle/>
          <a:p>
            <a:pPr marL="342900" indent="-342900"/>
            <a:r>
              <a:rPr lang="en-US" sz="1000" b="1"/>
              <a:t>permethylation</a:t>
            </a:r>
          </a:p>
          <a:p>
            <a:pPr marL="342900" indent="-342900"/>
            <a:r>
              <a:rPr lang="en-US" sz="1000" b="1"/>
              <a:t>with CD</a:t>
            </a:r>
            <a:r>
              <a:rPr lang="en-US" sz="1000" b="1" baseline="-25000"/>
              <a:t>3</a:t>
            </a:r>
            <a:r>
              <a:rPr lang="en-US" sz="1000" b="1"/>
              <a:t>I</a:t>
            </a:r>
          </a:p>
        </p:txBody>
      </p:sp>
      <p:sp>
        <p:nvSpPr>
          <p:cNvPr id="702514" name="Line 50"/>
          <p:cNvSpPr>
            <a:spLocks noChangeShapeType="1"/>
          </p:cNvSpPr>
          <p:nvPr/>
        </p:nvSpPr>
        <p:spPr bwMode="auto">
          <a:xfrm>
            <a:off x="4243388" y="5157788"/>
            <a:ext cx="720725" cy="0"/>
          </a:xfrm>
          <a:prstGeom prst="line">
            <a:avLst/>
          </a:prstGeom>
          <a:noFill/>
          <a:ln w="19050">
            <a:solidFill>
              <a:srgbClr val="000099"/>
            </a:solidFill>
            <a:round/>
            <a:headEnd/>
            <a:tailEnd type="triangle" w="med" len="med"/>
          </a:ln>
          <a:effectLst/>
        </p:spPr>
        <p:txBody>
          <a:bodyPr/>
          <a:lstStyle/>
          <a:p>
            <a:endParaRPr lang="de-DE"/>
          </a:p>
        </p:txBody>
      </p:sp>
      <p:sp>
        <p:nvSpPr>
          <p:cNvPr id="702515" name="Text Box 51"/>
          <p:cNvSpPr txBox="1">
            <a:spLocks noChangeArrowheads="1"/>
          </p:cNvSpPr>
          <p:nvPr/>
        </p:nvSpPr>
        <p:spPr bwMode="auto">
          <a:xfrm>
            <a:off x="3451225" y="4868863"/>
            <a:ext cx="2487613" cy="244475"/>
          </a:xfrm>
          <a:prstGeom prst="rect">
            <a:avLst/>
          </a:prstGeom>
          <a:noFill/>
          <a:ln w="9525" algn="ctr">
            <a:noFill/>
            <a:miter lim="800000"/>
            <a:headEnd/>
            <a:tailEnd/>
          </a:ln>
          <a:effectLst/>
        </p:spPr>
        <p:txBody>
          <a:bodyPr wrap="none">
            <a:spAutoFit/>
          </a:bodyPr>
          <a:lstStyle/>
          <a:p>
            <a:pPr marL="342900" indent="-342900"/>
            <a:r>
              <a:rPr lang="en-US" sz="1000" b="1"/>
              <a:t>partial degradation to oligomers</a:t>
            </a:r>
          </a:p>
        </p:txBody>
      </p:sp>
      <p:sp>
        <p:nvSpPr>
          <p:cNvPr id="702516" name="Line 52"/>
          <p:cNvSpPr>
            <a:spLocks noChangeShapeType="1"/>
          </p:cNvSpPr>
          <p:nvPr/>
        </p:nvSpPr>
        <p:spPr bwMode="auto">
          <a:xfrm>
            <a:off x="4962525" y="5588000"/>
            <a:ext cx="1439863" cy="0"/>
          </a:xfrm>
          <a:prstGeom prst="line">
            <a:avLst/>
          </a:prstGeom>
          <a:noFill/>
          <a:ln w="19050">
            <a:solidFill>
              <a:srgbClr val="000099"/>
            </a:solidFill>
            <a:round/>
            <a:headEnd/>
            <a:tailEnd type="triangle" w="med" len="med"/>
          </a:ln>
          <a:effectLst/>
        </p:spPr>
        <p:txBody>
          <a:bodyPr/>
          <a:lstStyle/>
          <a:p>
            <a:endParaRPr lang="de-DE"/>
          </a:p>
        </p:txBody>
      </p:sp>
      <p:sp>
        <p:nvSpPr>
          <p:cNvPr id="702517" name="Text Box 53"/>
          <p:cNvSpPr txBox="1">
            <a:spLocks noChangeArrowheads="1"/>
          </p:cNvSpPr>
          <p:nvPr/>
        </p:nvSpPr>
        <p:spPr bwMode="auto">
          <a:xfrm>
            <a:off x="4746625" y="5300663"/>
            <a:ext cx="2201863" cy="244475"/>
          </a:xfrm>
          <a:prstGeom prst="rect">
            <a:avLst/>
          </a:prstGeom>
          <a:noFill/>
          <a:ln w="9525" algn="ctr">
            <a:noFill/>
            <a:miter lim="800000"/>
            <a:headEnd/>
            <a:tailEnd/>
          </a:ln>
          <a:effectLst/>
        </p:spPr>
        <p:txBody>
          <a:bodyPr wrap="none">
            <a:spAutoFit/>
          </a:bodyPr>
          <a:lstStyle/>
          <a:p>
            <a:pPr marL="342900" indent="-342900"/>
            <a:r>
              <a:rPr lang="en-US" sz="1000" b="1"/>
              <a:t>mass spectrometric analysis</a:t>
            </a:r>
          </a:p>
        </p:txBody>
      </p:sp>
      <p:pic>
        <p:nvPicPr>
          <p:cNvPr id="702472" name="Picture 8"/>
          <p:cNvPicPr>
            <a:picLocks noChangeAspect="1" noChangeArrowheads="1"/>
          </p:cNvPicPr>
          <p:nvPr/>
        </p:nvPicPr>
        <p:blipFill>
          <a:blip r:embed="rId5"/>
          <a:srcRect/>
          <a:stretch>
            <a:fillRect/>
          </a:stretch>
        </p:blipFill>
        <p:spPr bwMode="auto">
          <a:xfrm>
            <a:off x="4427538" y="1844675"/>
            <a:ext cx="4392612" cy="2568575"/>
          </a:xfrm>
          <a:prstGeom prst="rect">
            <a:avLst/>
          </a:prstGeom>
          <a:noFill/>
          <a:ln w="9525">
            <a:noFill/>
            <a:miter lim="800000"/>
            <a:headEnd/>
            <a:tailEnd/>
          </a:ln>
          <a:effectLst/>
        </p:spPr>
      </p:pic>
      <p:sp>
        <p:nvSpPr>
          <p:cNvPr id="702473" name="Text Box 9"/>
          <p:cNvSpPr txBox="1">
            <a:spLocks noChangeArrowheads="1"/>
          </p:cNvSpPr>
          <p:nvPr/>
        </p:nvSpPr>
        <p:spPr bwMode="auto">
          <a:xfrm>
            <a:off x="4608513" y="4381500"/>
            <a:ext cx="4191000" cy="244475"/>
          </a:xfrm>
          <a:prstGeom prst="rect">
            <a:avLst/>
          </a:prstGeom>
          <a:noFill/>
          <a:ln w="9525">
            <a:noFill/>
            <a:miter lim="800000"/>
            <a:headEnd/>
            <a:tailEnd/>
          </a:ln>
          <a:effectLst/>
        </p:spPr>
        <p:txBody>
          <a:bodyPr wrap="none" anchor="ctr">
            <a:spAutoFit/>
          </a:bodyPr>
          <a:lstStyle/>
          <a:p>
            <a:pPr algn="ctr">
              <a:spcBef>
                <a:spcPct val="0"/>
              </a:spcBef>
            </a:pPr>
            <a:r>
              <a:rPr lang="de-DE" sz="1000">
                <a:solidFill>
                  <a:schemeClr val="tx1"/>
                </a:solidFill>
              </a:rPr>
              <a:t>R. Adden </a:t>
            </a:r>
            <a:r>
              <a:rPr lang="de-DE" sz="1000" i="1">
                <a:solidFill>
                  <a:schemeClr val="tx1"/>
                </a:solidFill>
              </a:rPr>
              <a:t>et al</a:t>
            </a:r>
            <a:r>
              <a:rPr lang="de-DE" sz="1000">
                <a:solidFill>
                  <a:schemeClr val="tx1"/>
                </a:solidFill>
              </a:rPr>
              <a:t>.,</a:t>
            </a:r>
            <a:r>
              <a:rPr lang="de-DE" sz="1000" i="1">
                <a:solidFill>
                  <a:schemeClr val="tx1"/>
                </a:solidFill>
              </a:rPr>
              <a:t> Macromol. Chem. Phys., </a:t>
            </a:r>
            <a:r>
              <a:rPr lang="de-DE" sz="1000">
                <a:solidFill>
                  <a:schemeClr val="tx1"/>
                </a:solidFill>
              </a:rPr>
              <a:t>207 (2006) 954-965 </a:t>
            </a:r>
          </a:p>
        </p:txBody>
      </p:sp>
      <p:sp>
        <p:nvSpPr>
          <p:cNvPr id="702518" name="Line 54"/>
          <p:cNvSpPr>
            <a:spLocks noChangeShapeType="1"/>
          </p:cNvSpPr>
          <p:nvPr/>
        </p:nvSpPr>
        <p:spPr bwMode="auto">
          <a:xfrm>
            <a:off x="6423025" y="2462213"/>
            <a:ext cx="0" cy="358775"/>
          </a:xfrm>
          <a:prstGeom prst="line">
            <a:avLst/>
          </a:prstGeom>
          <a:noFill/>
          <a:ln w="19050">
            <a:solidFill>
              <a:srgbClr val="000099"/>
            </a:solidFill>
            <a:round/>
            <a:headEnd/>
            <a:tailEnd type="triangle" w="med" len="med"/>
          </a:ln>
          <a:effectLst/>
        </p:spPr>
        <p:txBody>
          <a:bodyPr/>
          <a:lstStyle/>
          <a:p>
            <a:endParaRPr lang="de-DE"/>
          </a:p>
        </p:txBody>
      </p:sp>
      <p:sp>
        <p:nvSpPr>
          <p:cNvPr id="702519" name="Text Box 55"/>
          <p:cNvSpPr txBox="1">
            <a:spLocks noChangeArrowheads="1"/>
          </p:cNvSpPr>
          <p:nvPr/>
        </p:nvSpPr>
        <p:spPr bwMode="auto">
          <a:xfrm>
            <a:off x="5749925" y="2235200"/>
            <a:ext cx="963613" cy="244475"/>
          </a:xfrm>
          <a:prstGeom prst="rect">
            <a:avLst/>
          </a:prstGeom>
          <a:noFill/>
          <a:ln w="9525" algn="ctr">
            <a:noFill/>
            <a:miter lim="800000"/>
            <a:headEnd/>
            <a:tailEnd/>
          </a:ln>
          <a:effectLst/>
        </p:spPr>
        <p:txBody>
          <a:bodyPr wrap="none">
            <a:spAutoFit/>
          </a:bodyPr>
          <a:lstStyle/>
          <a:p>
            <a:pPr marL="342900" indent="-342900"/>
            <a:r>
              <a:rPr lang="en-US" sz="1000" b="1"/>
              <a:t>number of </a:t>
            </a:r>
          </a:p>
        </p:txBody>
      </p:sp>
      <p:sp>
        <p:nvSpPr>
          <p:cNvPr id="702520" name="Oval 56"/>
          <p:cNvSpPr>
            <a:spLocks noChangeAspect="1" noChangeArrowheads="1"/>
          </p:cNvSpPr>
          <p:nvPr/>
        </p:nvSpPr>
        <p:spPr bwMode="auto">
          <a:xfrm>
            <a:off x="6624638" y="2309813"/>
            <a:ext cx="107950" cy="107950"/>
          </a:xfrm>
          <a:prstGeom prst="ellipse">
            <a:avLst/>
          </a:prstGeom>
          <a:solidFill>
            <a:srgbClr val="99CCFF"/>
          </a:solidFill>
          <a:ln w="19050" algn="ctr">
            <a:solidFill>
              <a:schemeClr val="tx1"/>
            </a:solidFill>
            <a:round/>
            <a:headEnd/>
            <a:tailEnd/>
          </a:ln>
          <a:effectLst/>
        </p:spPr>
        <p:txBody>
          <a:bodyPr wrap="none" anchor="ctr"/>
          <a:lstStyle/>
          <a:p>
            <a:endParaRPr lang="de-DE"/>
          </a:p>
        </p:txBody>
      </p:sp>
      <p:sp>
        <p:nvSpPr>
          <p:cNvPr id="702525" name="Text Box 61"/>
          <p:cNvSpPr txBox="1">
            <a:spLocks noChangeArrowheads="1"/>
          </p:cNvSpPr>
          <p:nvPr/>
        </p:nvSpPr>
        <p:spPr bwMode="auto">
          <a:xfrm>
            <a:off x="5065713" y="1754188"/>
            <a:ext cx="1112837" cy="304800"/>
          </a:xfrm>
          <a:prstGeom prst="rect">
            <a:avLst/>
          </a:prstGeom>
          <a:noFill/>
          <a:ln w="9525" algn="ctr">
            <a:noFill/>
            <a:miter lim="800000"/>
            <a:headEnd/>
            <a:tailEnd/>
          </a:ln>
          <a:effectLst/>
        </p:spPr>
        <p:txBody>
          <a:bodyPr wrap="none">
            <a:spAutoFit/>
          </a:bodyPr>
          <a:lstStyle/>
          <a:p>
            <a:pPr marL="342900" indent="-342900"/>
            <a:r>
              <a:rPr lang="en-US" sz="1400" b="1"/>
              <a:t>[M+Na]</a:t>
            </a:r>
            <a:r>
              <a:rPr lang="en-US" b="1" baseline="30000"/>
              <a:t>+</a:t>
            </a:r>
          </a:p>
        </p:txBody>
      </p:sp>
      <p:sp>
        <p:nvSpPr>
          <p:cNvPr id="702526" name="Text Box 62"/>
          <p:cNvSpPr txBox="1">
            <a:spLocks noChangeArrowheads="1"/>
          </p:cNvSpPr>
          <p:nvPr/>
        </p:nvSpPr>
        <p:spPr bwMode="auto">
          <a:xfrm>
            <a:off x="5335588" y="5622925"/>
            <a:ext cx="820737" cy="244475"/>
          </a:xfrm>
          <a:prstGeom prst="rect">
            <a:avLst/>
          </a:prstGeom>
          <a:noFill/>
          <a:ln w="9525" algn="ctr">
            <a:noFill/>
            <a:miter lim="800000"/>
            <a:headEnd/>
            <a:tailEnd/>
          </a:ln>
          <a:effectLst/>
        </p:spPr>
        <p:txBody>
          <a:bodyPr wrap="none">
            <a:spAutoFit/>
          </a:bodyPr>
          <a:lstStyle/>
          <a:p>
            <a:pPr marL="342900" indent="-342900"/>
            <a:r>
              <a:rPr lang="en-US" sz="1000" b="1"/>
              <a:t>[M+Na]</a:t>
            </a:r>
            <a:r>
              <a:rPr lang="en-US" sz="1000" b="1" baseline="30000"/>
              <a:t>+</a:t>
            </a:r>
          </a:p>
        </p:txBody>
      </p:sp>
      <p:sp>
        <p:nvSpPr>
          <p:cNvPr id="702527" name="Line 63"/>
          <p:cNvSpPr>
            <a:spLocks noChangeAspect="1" noChangeShapeType="1"/>
          </p:cNvSpPr>
          <p:nvPr/>
        </p:nvSpPr>
        <p:spPr bwMode="auto">
          <a:xfrm>
            <a:off x="3511550" y="3160713"/>
            <a:ext cx="73025" cy="1587"/>
          </a:xfrm>
          <a:prstGeom prst="line">
            <a:avLst/>
          </a:prstGeom>
          <a:noFill/>
          <a:ln w="19050">
            <a:solidFill>
              <a:schemeClr val="tx1"/>
            </a:solidFill>
            <a:round/>
            <a:headEnd/>
            <a:tailEnd/>
          </a:ln>
          <a:effectLst/>
        </p:spPr>
        <p:txBody>
          <a:bodyPr/>
          <a:lstStyle/>
          <a:p>
            <a:endParaRPr lang="de-DE"/>
          </a:p>
        </p:txBody>
      </p:sp>
      <p:sp>
        <p:nvSpPr>
          <p:cNvPr id="702528" name="Line 64"/>
          <p:cNvSpPr>
            <a:spLocks noChangeAspect="1" noChangeShapeType="1"/>
          </p:cNvSpPr>
          <p:nvPr/>
        </p:nvSpPr>
        <p:spPr bwMode="auto">
          <a:xfrm>
            <a:off x="3506788" y="3448050"/>
            <a:ext cx="73025" cy="1588"/>
          </a:xfrm>
          <a:prstGeom prst="line">
            <a:avLst/>
          </a:prstGeom>
          <a:noFill/>
          <a:ln w="19050">
            <a:solidFill>
              <a:schemeClr val="tx1"/>
            </a:solidFill>
            <a:round/>
            <a:headEnd/>
            <a:tailEnd/>
          </a:ln>
          <a:effectLst/>
        </p:spPr>
        <p:txBody>
          <a:bodyP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Analysis by MS</a:t>
            </a:r>
            <a:endParaRPr lang="de-DE" sz="2800" dirty="0"/>
          </a:p>
        </p:txBody>
      </p:sp>
      <p:graphicFrame>
        <p:nvGraphicFramePr>
          <p:cNvPr id="4" name="Diagram 3"/>
          <p:cNvGraphicFramePr/>
          <p:nvPr/>
        </p:nvGraphicFramePr>
        <p:xfrm>
          <a:off x="215900" y="1397000"/>
          <a:ext cx="8712200" cy="194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15900" y="3162300"/>
          <a:ext cx="8712200" cy="160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ounded Rectangle 9"/>
          <p:cNvSpPr/>
          <p:nvPr/>
        </p:nvSpPr>
        <p:spPr>
          <a:xfrm>
            <a:off x="2038350" y="4673600"/>
            <a:ext cx="6534150" cy="711200"/>
          </a:xfrm>
          <a:prstGeom prst="roundRect">
            <a:avLst/>
          </a:prstGeom>
          <a:solidFill>
            <a:schemeClr val="bg1"/>
          </a:solidFill>
          <a:ln w="19050">
            <a:noFill/>
          </a:ln>
          <a:effectLst>
            <a:glow rad="1397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just"/>
            <a:r>
              <a:rPr lang="de-DE" dirty="0" smtClean="0">
                <a:solidFill>
                  <a:schemeClr val="tx1"/>
                </a:solidFill>
              </a:rPr>
              <a:t>But this is not simple as peak intensity varies depending on chemistry,instrumental parameters and mass differnce </a:t>
            </a:r>
          </a:p>
        </p:txBody>
      </p:sp>
      <p:cxnSp>
        <p:nvCxnSpPr>
          <p:cNvPr id="7" name="Straight Arrow Connector 6"/>
          <p:cNvCxnSpPr/>
          <p:nvPr/>
        </p:nvCxnSpPr>
        <p:spPr>
          <a:xfrm rot="5400000">
            <a:off x="5083312" y="4517094"/>
            <a:ext cx="223044" cy="26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72500" y="6229350"/>
            <a:ext cx="177800" cy="246221"/>
          </a:xfrm>
          <a:prstGeom prst="rect">
            <a:avLst/>
          </a:prstGeom>
          <a:noFill/>
        </p:spPr>
        <p:txBody>
          <a:bodyPr wrap="square" rtlCol="0">
            <a:spAutoFit/>
          </a:bodyPr>
          <a:lstStyle/>
          <a:p>
            <a:r>
              <a:rPr lang="de-DE" sz="1000" dirty="0" smtClean="0"/>
              <a:t>4</a:t>
            </a:r>
            <a:endParaRPr lang="de-DE"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de-DE" dirty="0" smtClean="0">
                <a:latin typeface="+mj-lt"/>
              </a:rPr>
              <a:t>For example different compounds at equimolar concentrations give different peak intensities</a:t>
            </a:r>
          </a:p>
          <a:p>
            <a:endParaRPr lang="de-DE" dirty="0" smtClean="0">
              <a:latin typeface="+mj-lt"/>
            </a:endParaRPr>
          </a:p>
          <a:p>
            <a:endParaRPr lang="de-DE" dirty="0" smtClean="0">
              <a:latin typeface="+mj-lt"/>
            </a:endParaRPr>
          </a:p>
          <a:p>
            <a:endParaRPr lang="de-DE" dirty="0" smtClean="0">
              <a:latin typeface="+mj-lt"/>
            </a:endParaRPr>
          </a:p>
          <a:p>
            <a:endParaRPr lang="de-DE" dirty="0">
              <a:latin typeface="+mj-lt"/>
            </a:endParaRPr>
          </a:p>
        </p:txBody>
      </p:sp>
      <p:sp>
        <p:nvSpPr>
          <p:cNvPr id="12" name="Title 11"/>
          <p:cNvSpPr>
            <a:spLocks noGrp="1"/>
          </p:cNvSpPr>
          <p:nvPr>
            <p:ph type="title"/>
          </p:nvPr>
        </p:nvSpPr>
        <p:spPr/>
        <p:txBody>
          <a:bodyPr/>
          <a:lstStyle/>
          <a:p>
            <a:r>
              <a:rPr lang="de-DE" sz="2800" dirty="0" smtClean="0"/>
              <a:t>Analysis by MS</a:t>
            </a:r>
            <a:endParaRPr lang="de-DE" sz="2800" dirty="0"/>
          </a:p>
        </p:txBody>
      </p:sp>
      <p:sp>
        <p:nvSpPr>
          <p:cNvPr id="14" name="Oval 13"/>
          <p:cNvSpPr/>
          <p:nvPr/>
        </p:nvSpPr>
        <p:spPr>
          <a:xfrm>
            <a:off x="171450" y="1562100"/>
            <a:ext cx="2711450" cy="1689100"/>
          </a:xfrm>
          <a:prstGeom prst="ellipse">
            <a:avLst/>
          </a:prstGeom>
          <a:noFill/>
          <a:ln w="28575">
            <a:solidFill>
              <a:srgbClr val="00009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
        <p:nvSpPr>
          <p:cNvPr id="15" name="Oval 14"/>
          <p:cNvSpPr/>
          <p:nvPr/>
        </p:nvSpPr>
        <p:spPr>
          <a:xfrm>
            <a:off x="304800" y="3028950"/>
            <a:ext cx="2800350" cy="1689100"/>
          </a:xfrm>
          <a:prstGeom prst="ellipse">
            <a:avLst/>
          </a:prstGeom>
          <a:noFill/>
          <a:ln w="28575">
            <a:solidFill>
              <a:srgbClr val="000099"/>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
        <p:nvSpPr>
          <p:cNvPr id="16" name="Rectangle 15"/>
          <p:cNvSpPr/>
          <p:nvPr/>
        </p:nvSpPr>
        <p:spPr>
          <a:xfrm>
            <a:off x="349250" y="5244525"/>
            <a:ext cx="8489950" cy="584775"/>
          </a:xfrm>
          <a:prstGeom prst="rect">
            <a:avLst/>
          </a:prstGeom>
        </p:spPr>
        <p:txBody>
          <a:bodyPr wrap="square">
            <a:spAutoFit/>
          </a:bodyPr>
          <a:lstStyle/>
          <a:p>
            <a:pPr algn="just"/>
            <a:r>
              <a:rPr lang="de-DE" sz="1600" dirty="0" smtClean="0">
                <a:latin typeface="+mj-lt"/>
              </a:rPr>
              <a:t>So for quantitative evaluation behaviour of different compounds with respect to chemistry and instrumental parameters has to be studied</a:t>
            </a:r>
          </a:p>
        </p:txBody>
      </p:sp>
      <p:pic>
        <p:nvPicPr>
          <p:cNvPr id="1036" name="Picture 12"/>
          <p:cNvPicPr>
            <a:picLocks noChangeAspect="1" noChangeArrowheads="1"/>
          </p:cNvPicPr>
          <p:nvPr/>
        </p:nvPicPr>
        <p:blipFill>
          <a:blip r:embed="rId3"/>
          <a:srcRect/>
          <a:stretch>
            <a:fillRect/>
          </a:stretch>
        </p:blipFill>
        <p:spPr bwMode="auto">
          <a:xfrm>
            <a:off x="3460750" y="1384300"/>
            <a:ext cx="5316538" cy="373380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3949700" y="1606550"/>
            <a:ext cx="2044700" cy="246221"/>
          </a:xfrm>
          <a:prstGeom prst="rect">
            <a:avLst/>
          </a:prstGeom>
          <a:noFill/>
        </p:spPr>
        <p:txBody>
          <a:bodyPr wrap="square" rtlCol="0">
            <a:spAutoFit/>
          </a:bodyPr>
          <a:lstStyle/>
          <a:p>
            <a:r>
              <a:rPr lang="de-DE" sz="1000" dirty="0" smtClean="0"/>
              <a:t>Mass spectrum from </a:t>
            </a:r>
            <a:r>
              <a:rPr lang="de-DE" sz="1000" b="1" dirty="0" smtClean="0"/>
              <a:t>ESI-IT-MS</a:t>
            </a:r>
            <a:endParaRPr lang="de-DE" sz="1000" b="1" dirty="0"/>
          </a:p>
        </p:txBody>
      </p:sp>
      <p:sp>
        <p:nvSpPr>
          <p:cNvPr id="24" name="TextBox 23"/>
          <p:cNvSpPr txBox="1"/>
          <p:nvPr/>
        </p:nvSpPr>
        <p:spPr>
          <a:xfrm>
            <a:off x="5727700" y="3740150"/>
            <a:ext cx="400050" cy="215444"/>
          </a:xfrm>
          <a:prstGeom prst="rect">
            <a:avLst/>
          </a:prstGeom>
          <a:noFill/>
        </p:spPr>
        <p:txBody>
          <a:bodyPr wrap="square" rtlCol="0">
            <a:spAutoFit/>
          </a:bodyPr>
          <a:lstStyle/>
          <a:p>
            <a:pPr algn="r"/>
            <a:r>
              <a:rPr lang="de-DE" sz="800" dirty="0" smtClean="0"/>
              <a:t>m/z-</a:t>
            </a:r>
            <a:endParaRPr lang="de-DE" sz="800" dirty="0"/>
          </a:p>
        </p:txBody>
      </p:sp>
      <p:sp>
        <p:nvSpPr>
          <p:cNvPr id="25" name="TextBox 24"/>
          <p:cNvSpPr txBox="1"/>
          <p:nvPr/>
        </p:nvSpPr>
        <p:spPr>
          <a:xfrm>
            <a:off x="6527800" y="1428750"/>
            <a:ext cx="400050" cy="215444"/>
          </a:xfrm>
          <a:prstGeom prst="rect">
            <a:avLst/>
          </a:prstGeom>
          <a:noFill/>
        </p:spPr>
        <p:txBody>
          <a:bodyPr wrap="square" rtlCol="0">
            <a:spAutoFit/>
          </a:bodyPr>
          <a:lstStyle/>
          <a:p>
            <a:pPr algn="r"/>
            <a:r>
              <a:rPr lang="de-DE" sz="800" dirty="0" smtClean="0"/>
              <a:t>m/z-</a:t>
            </a:r>
            <a:endParaRPr lang="de-DE" sz="800" dirty="0"/>
          </a:p>
        </p:txBody>
      </p:sp>
      <p:graphicFrame>
        <p:nvGraphicFramePr>
          <p:cNvPr id="1029" name="Object 5"/>
          <p:cNvGraphicFramePr>
            <a:graphicFrameLocks noChangeAspect="1"/>
          </p:cNvGraphicFramePr>
          <p:nvPr/>
        </p:nvGraphicFramePr>
        <p:xfrm>
          <a:off x="393700" y="2051050"/>
          <a:ext cx="2297113" cy="777875"/>
        </p:xfrm>
        <a:graphic>
          <a:graphicData uri="http://schemas.openxmlformats.org/presentationml/2006/ole">
            <p:oleObj spid="_x0000_s1029" name="CS ChemDraw Drawing" r:id="rId4" imgW="2296387" imgH="778488" progId="ChemDraw.Document.6.0">
              <p:embed/>
            </p:oleObj>
          </a:graphicData>
        </a:graphic>
      </p:graphicFrame>
      <p:graphicFrame>
        <p:nvGraphicFramePr>
          <p:cNvPr id="1030" name="Object 6"/>
          <p:cNvGraphicFramePr>
            <a:graphicFrameLocks noChangeAspect="1"/>
          </p:cNvGraphicFramePr>
          <p:nvPr/>
        </p:nvGraphicFramePr>
        <p:xfrm>
          <a:off x="527050" y="3429000"/>
          <a:ext cx="2400300" cy="933450"/>
        </p:xfrm>
        <a:graphic>
          <a:graphicData uri="http://schemas.openxmlformats.org/presentationml/2006/ole">
            <p:oleObj spid="_x0000_s1030" name="CS ChemDraw Drawing" r:id="rId5" imgW="2681863" imgH="1102949" progId="ChemDraw.Document.6.0">
              <p:embed/>
            </p:oleObj>
          </a:graphicData>
        </a:graphic>
      </p:graphicFrame>
      <p:sp>
        <p:nvSpPr>
          <p:cNvPr id="17" name="TextBox 16"/>
          <p:cNvSpPr txBox="1"/>
          <p:nvPr/>
        </p:nvSpPr>
        <p:spPr>
          <a:xfrm>
            <a:off x="1282700" y="1739900"/>
            <a:ext cx="711200" cy="246221"/>
          </a:xfrm>
          <a:prstGeom prst="rect">
            <a:avLst/>
          </a:prstGeom>
          <a:noFill/>
        </p:spPr>
        <p:txBody>
          <a:bodyPr wrap="square" rtlCol="0">
            <a:spAutoFit/>
          </a:bodyPr>
          <a:lstStyle/>
          <a:p>
            <a:r>
              <a:rPr lang="de-DE" sz="1000" b="1" dirty="0" smtClean="0"/>
              <a:t>DP2-</a:t>
            </a:r>
            <a:r>
              <a:rPr lang="de-DE" sz="1000" b="1" dirty="0" smtClean="0">
                <a:solidFill>
                  <a:srgbClr val="FF0000"/>
                </a:solidFill>
              </a:rPr>
              <a:t>Me</a:t>
            </a:r>
            <a:endParaRPr lang="de-DE" sz="1000" b="1" dirty="0">
              <a:solidFill>
                <a:srgbClr val="FF0000"/>
              </a:solidFill>
            </a:endParaRPr>
          </a:p>
        </p:txBody>
      </p:sp>
      <p:sp>
        <p:nvSpPr>
          <p:cNvPr id="18" name="TextBox 17"/>
          <p:cNvSpPr txBox="1"/>
          <p:nvPr/>
        </p:nvSpPr>
        <p:spPr>
          <a:xfrm>
            <a:off x="1816100" y="3295650"/>
            <a:ext cx="711200" cy="246221"/>
          </a:xfrm>
          <a:prstGeom prst="rect">
            <a:avLst/>
          </a:prstGeom>
          <a:noFill/>
        </p:spPr>
        <p:txBody>
          <a:bodyPr wrap="square" rtlCol="0">
            <a:spAutoFit/>
          </a:bodyPr>
          <a:lstStyle/>
          <a:p>
            <a:r>
              <a:rPr lang="de-DE" sz="1000" b="1" dirty="0" smtClean="0"/>
              <a:t>DP2-</a:t>
            </a:r>
            <a:r>
              <a:rPr lang="de-DE" sz="1000" b="1" dirty="0" smtClean="0">
                <a:solidFill>
                  <a:srgbClr val="FF9900"/>
                </a:solidFill>
              </a:rPr>
              <a:t>Et</a:t>
            </a:r>
            <a:endParaRPr lang="de-DE" sz="1000" b="1" dirty="0">
              <a:solidFill>
                <a:srgbClr val="FF9900"/>
              </a:solidFill>
            </a:endParaRPr>
          </a:p>
        </p:txBody>
      </p:sp>
      <p:sp>
        <p:nvSpPr>
          <p:cNvPr id="19" name="TextBox 18"/>
          <p:cNvSpPr txBox="1"/>
          <p:nvPr/>
        </p:nvSpPr>
        <p:spPr>
          <a:xfrm>
            <a:off x="3860800" y="4495800"/>
            <a:ext cx="1866900" cy="338554"/>
          </a:xfrm>
          <a:prstGeom prst="rect">
            <a:avLst/>
          </a:prstGeom>
          <a:noFill/>
        </p:spPr>
        <p:txBody>
          <a:bodyPr wrap="square" rtlCol="0">
            <a:spAutoFit/>
          </a:bodyPr>
          <a:lstStyle/>
          <a:p>
            <a:r>
              <a:rPr lang="de-DE" sz="800" dirty="0" smtClean="0"/>
              <a:t>The samples are seen as sodium adducts M+Na</a:t>
            </a:r>
            <a:r>
              <a:rPr lang="de-DE" sz="800" baseline="30000" dirty="0" smtClean="0"/>
              <a:t>+ </a:t>
            </a:r>
            <a:r>
              <a:rPr lang="de-DE" sz="800" dirty="0" smtClean="0"/>
              <a:t> in MS</a:t>
            </a:r>
            <a:endParaRPr lang="de-DE" sz="800" dirty="0"/>
          </a:p>
        </p:txBody>
      </p:sp>
      <p:sp>
        <p:nvSpPr>
          <p:cNvPr id="20" name="TextBox 19"/>
          <p:cNvSpPr txBox="1"/>
          <p:nvPr/>
        </p:nvSpPr>
        <p:spPr>
          <a:xfrm>
            <a:off x="8616950" y="6273800"/>
            <a:ext cx="177800" cy="246221"/>
          </a:xfrm>
          <a:prstGeom prst="rect">
            <a:avLst/>
          </a:prstGeom>
          <a:noFill/>
        </p:spPr>
        <p:txBody>
          <a:bodyPr wrap="square" rtlCol="0">
            <a:spAutoFit/>
          </a:bodyPr>
          <a:lstStyle/>
          <a:p>
            <a:r>
              <a:rPr lang="de-DE" sz="1000" dirty="0" smtClean="0"/>
              <a:t>5</a:t>
            </a:r>
            <a:endParaRPr lang="de-DE"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Our current study</a:t>
            </a:r>
            <a:endParaRPr lang="de-DE" sz="2800" dirty="0"/>
          </a:p>
        </p:txBody>
      </p:sp>
      <p:sp>
        <p:nvSpPr>
          <p:cNvPr id="4" name="_s1038"/>
          <p:cNvSpPr>
            <a:spLocks noGrp="1" noChangeAspect="1" noChangeArrowheads="1"/>
          </p:cNvSpPr>
          <p:nvPr>
            <p:ph idx="1"/>
          </p:nvPr>
        </p:nvSpPr>
        <p:spPr bwMode="auto">
          <a:xfrm>
            <a:off x="2616200" y="1431543"/>
            <a:ext cx="3556000" cy="748263"/>
          </a:xfrm>
          <a:prstGeom prst="roundRect">
            <a:avLst>
              <a:gd name="adj" fmla="val 16667"/>
            </a:avLst>
          </a:prstGeom>
          <a:solidFill>
            <a:srgbClr val="08658B"/>
          </a:solidFill>
          <a:ln w="9525">
            <a:noFill/>
            <a:round/>
            <a:headEnd/>
            <a:tailEnd/>
          </a:ln>
        </p:spPr>
        <p:txBody>
          <a:bodyPr wrap="none" anchor="ctr"/>
          <a:lstStyle/>
          <a:p>
            <a:pPr algn="ctr"/>
            <a:r>
              <a:rPr lang="en-US" sz="1600" dirty="0">
                <a:solidFill>
                  <a:schemeClr val="bg1"/>
                </a:solidFill>
                <a:latin typeface="+mj-lt"/>
              </a:rPr>
              <a:t>preparation of a roughly equimolar</a:t>
            </a:r>
          </a:p>
          <a:p>
            <a:pPr algn="ctr"/>
            <a:r>
              <a:rPr lang="en-US" sz="1600" b="1" dirty="0" smtClean="0">
                <a:solidFill>
                  <a:schemeClr val="bg1"/>
                </a:solidFill>
                <a:latin typeface="+mj-lt"/>
              </a:rPr>
              <a:t>oligosaccharide mixtures</a:t>
            </a:r>
            <a:endParaRPr lang="en-US" sz="1600" b="1" dirty="0">
              <a:solidFill>
                <a:schemeClr val="bg1"/>
              </a:solidFill>
              <a:latin typeface="+mj-lt"/>
            </a:endParaRPr>
          </a:p>
        </p:txBody>
      </p:sp>
      <p:sp>
        <p:nvSpPr>
          <p:cNvPr id="5" name="Line 25"/>
          <p:cNvSpPr>
            <a:spLocks noChangeShapeType="1"/>
          </p:cNvSpPr>
          <p:nvPr/>
        </p:nvSpPr>
        <p:spPr bwMode="auto">
          <a:xfrm>
            <a:off x="4438650" y="2179805"/>
            <a:ext cx="0" cy="360363"/>
          </a:xfrm>
          <a:prstGeom prst="line">
            <a:avLst/>
          </a:prstGeom>
          <a:noFill/>
          <a:ln w="38100">
            <a:solidFill>
              <a:schemeClr val="tx1"/>
            </a:solidFill>
            <a:round/>
            <a:headEnd/>
            <a:tailEnd/>
          </a:ln>
          <a:effectLst/>
        </p:spPr>
        <p:txBody>
          <a:bodyPr wrap="none" anchor="ctr"/>
          <a:lstStyle/>
          <a:p>
            <a:endParaRPr lang="de-DE"/>
          </a:p>
        </p:txBody>
      </p:sp>
      <p:sp>
        <p:nvSpPr>
          <p:cNvPr id="6" name="_s1038"/>
          <p:cNvSpPr>
            <a:spLocks noChangeAspect="1" noChangeArrowheads="1"/>
          </p:cNvSpPr>
          <p:nvPr/>
        </p:nvSpPr>
        <p:spPr bwMode="auto">
          <a:xfrm>
            <a:off x="3327400" y="2490955"/>
            <a:ext cx="2230438" cy="568325"/>
          </a:xfrm>
          <a:prstGeom prst="roundRect">
            <a:avLst>
              <a:gd name="adj" fmla="val 16667"/>
            </a:avLst>
          </a:prstGeom>
          <a:solidFill>
            <a:srgbClr val="08658B"/>
          </a:solidFill>
          <a:ln w="9525">
            <a:noFill/>
            <a:round/>
            <a:headEnd/>
            <a:tailEnd/>
          </a:ln>
        </p:spPr>
        <p:txBody>
          <a:bodyPr vert="horz" wrap="none" lIns="0" tIns="0" rIns="0" bIns="0" numCol="1" anchor="ctr" anchorCtr="0" compatLnSpc="1">
            <a:prstTxWarp prst="textNoShape">
              <a:avLst/>
            </a:prstTxWarp>
          </a:bodyPr>
          <a:lstStyle/>
          <a:p>
            <a:pPr algn="ctr" eaLnBrk="0" hangingPunct="0">
              <a:spcBef>
                <a:spcPct val="20000"/>
              </a:spcBef>
            </a:pPr>
            <a:r>
              <a:rPr lang="en-US" sz="1600" dirty="0">
                <a:solidFill>
                  <a:schemeClr val="bg1"/>
                </a:solidFill>
                <a:latin typeface="+mj-lt"/>
                <a:cs typeface="+mn-cs"/>
              </a:rPr>
              <a:t>determination of the</a:t>
            </a:r>
          </a:p>
          <a:p>
            <a:pPr algn="ctr" eaLnBrk="0" hangingPunct="0">
              <a:spcBef>
                <a:spcPct val="20000"/>
              </a:spcBef>
            </a:pPr>
            <a:r>
              <a:rPr lang="en-US" sz="1600" dirty="0">
                <a:solidFill>
                  <a:schemeClr val="bg1"/>
                </a:solidFill>
                <a:latin typeface="+mj-lt"/>
                <a:cs typeface="+mn-cs"/>
              </a:rPr>
              <a:t>exact composition</a:t>
            </a:r>
          </a:p>
        </p:txBody>
      </p:sp>
      <p:sp>
        <p:nvSpPr>
          <p:cNvPr id="7" name="Line 25"/>
          <p:cNvSpPr>
            <a:spLocks noChangeShapeType="1"/>
          </p:cNvSpPr>
          <p:nvPr/>
        </p:nvSpPr>
        <p:spPr bwMode="auto">
          <a:xfrm>
            <a:off x="4438650" y="3064042"/>
            <a:ext cx="0" cy="360363"/>
          </a:xfrm>
          <a:prstGeom prst="line">
            <a:avLst/>
          </a:prstGeom>
          <a:noFill/>
          <a:ln w="38100">
            <a:solidFill>
              <a:schemeClr val="tx1"/>
            </a:solidFill>
            <a:round/>
            <a:headEnd/>
            <a:tailEnd/>
          </a:ln>
          <a:effectLst/>
        </p:spPr>
        <p:txBody>
          <a:bodyPr wrap="none" anchor="ctr"/>
          <a:lstStyle/>
          <a:p>
            <a:endParaRPr lang="de-DE"/>
          </a:p>
        </p:txBody>
      </p:sp>
      <p:sp>
        <p:nvSpPr>
          <p:cNvPr id="8" name="_s1035"/>
          <p:cNvSpPr>
            <a:spLocks noChangeAspect="1" noChangeArrowheads="1"/>
          </p:cNvSpPr>
          <p:nvPr/>
        </p:nvSpPr>
        <p:spPr bwMode="auto">
          <a:xfrm>
            <a:off x="2260600" y="4987543"/>
            <a:ext cx="4711700" cy="568325"/>
          </a:xfrm>
          <a:prstGeom prst="roundRect">
            <a:avLst>
              <a:gd name="adj" fmla="val 16667"/>
            </a:avLst>
          </a:prstGeom>
          <a:solidFill>
            <a:srgbClr val="C9C134"/>
          </a:solidFill>
          <a:ln w="9525">
            <a:noFill/>
            <a:round/>
            <a:headEnd/>
            <a:tailEnd/>
          </a:ln>
        </p:spPr>
        <p:txBody>
          <a:bodyPr wrap="none" lIns="33469" tIns="16735" rIns="33469" bIns="16735" anchor="ctr"/>
          <a:lstStyle/>
          <a:p>
            <a:pPr algn="ctr"/>
            <a:r>
              <a:rPr lang="en-US" sz="1600" b="1" dirty="0" smtClean="0">
                <a:latin typeface="+mj-lt"/>
              </a:rPr>
              <a:t>Evaluation of sodium adducts in mass spectrum</a:t>
            </a:r>
            <a:endParaRPr lang="en-US" sz="1600" b="1" dirty="0">
              <a:latin typeface="+mj-lt"/>
            </a:endParaRPr>
          </a:p>
        </p:txBody>
      </p:sp>
      <p:cxnSp>
        <p:nvCxnSpPr>
          <p:cNvPr id="10" name="Straight Arrow Connector 9"/>
          <p:cNvCxnSpPr/>
          <p:nvPr/>
        </p:nvCxnSpPr>
        <p:spPr>
          <a:xfrm rot="5400000">
            <a:off x="2735036" y="4134811"/>
            <a:ext cx="2667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993606" y="4142199"/>
            <a:ext cx="2667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_s1038"/>
          <p:cNvSpPr>
            <a:spLocks noChangeAspect="1" noChangeArrowheads="1"/>
          </p:cNvSpPr>
          <p:nvPr/>
        </p:nvSpPr>
        <p:spPr bwMode="auto">
          <a:xfrm>
            <a:off x="1638300" y="4313406"/>
            <a:ext cx="2443163" cy="355600"/>
          </a:xfrm>
          <a:prstGeom prst="roundRect">
            <a:avLst>
              <a:gd name="adj" fmla="val 16667"/>
            </a:avLst>
          </a:prstGeom>
          <a:solidFill>
            <a:srgbClr val="00B050"/>
          </a:solidFill>
          <a:ln w="9525">
            <a:noFill/>
            <a:round/>
            <a:headEnd/>
            <a:tailEnd/>
          </a:ln>
        </p:spPr>
        <p:txBody>
          <a:bodyPr wrap="none" lIns="33469" tIns="16735" rIns="33469" bIns="16735" anchor="ctr"/>
          <a:lstStyle/>
          <a:p>
            <a:pPr algn="ctr"/>
            <a:endParaRPr lang="en-US" sz="1600" b="1" dirty="0" smtClean="0">
              <a:latin typeface="+mj-lt"/>
            </a:endParaRPr>
          </a:p>
          <a:p>
            <a:pPr algn="ctr"/>
            <a:r>
              <a:rPr lang="en-US" sz="1600" b="1" dirty="0" smtClean="0">
                <a:latin typeface="+mj-lt"/>
              </a:rPr>
              <a:t>ESI-IT MS</a:t>
            </a:r>
          </a:p>
          <a:p>
            <a:pPr algn="ctr"/>
            <a:endParaRPr lang="en-US" sz="1600" b="1" dirty="0" smtClean="0">
              <a:latin typeface="+mj-lt"/>
            </a:endParaRPr>
          </a:p>
        </p:txBody>
      </p:sp>
      <p:sp>
        <p:nvSpPr>
          <p:cNvPr id="13" name="_s1038"/>
          <p:cNvSpPr>
            <a:spLocks noChangeAspect="1" noChangeArrowheads="1"/>
          </p:cNvSpPr>
          <p:nvPr/>
        </p:nvSpPr>
        <p:spPr bwMode="auto">
          <a:xfrm>
            <a:off x="4705350" y="4313406"/>
            <a:ext cx="2844800" cy="355600"/>
          </a:xfrm>
          <a:prstGeom prst="roundRect">
            <a:avLst>
              <a:gd name="adj" fmla="val 16667"/>
            </a:avLst>
          </a:prstGeom>
          <a:solidFill>
            <a:srgbClr val="00B050"/>
          </a:solidFill>
          <a:ln w="9525">
            <a:noFill/>
            <a:round/>
            <a:headEnd/>
            <a:tailEnd/>
          </a:ln>
        </p:spPr>
        <p:txBody>
          <a:bodyPr wrap="none" lIns="33469" tIns="16735" rIns="33469" bIns="16735" anchor="ctr"/>
          <a:lstStyle/>
          <a:p>
            <a:pPr algn="ctr"/>
            <a:r>
              <a:rPr lang="en-US" sz="1600" b="1" dirty="0" smtClean="0">
                <a:latin typeface="+mj-lt"/>
              </a:rPr>
              <a:t>MALDI-ToF-MS</a:t>
            </a:r>
          </a:p>
        </p:txBody>
      </p:sp>
      <p:sp>
        <p:nvSpPr>
          <p:cNvPr id="18" name="_s1035"/>
          <p:cNvSpPr>
            <a:spLocks noChangeAspect="1" noChangeArrowheads="1"/>
          </p:cNvSpPr>
          <p:nvPr/>
        </p:nvSpPr>
        <p:spPr bwMode="auto">
          <a:xfrm>
            <a:off x="2260600" y="3387343"/>
            <a:ext cx="4711700" cy="568325"/>
          </a:xfrm>
          <a:prstGeom prst="roundRect">
            <a:avLst>
              <a:gd name="adj" fmla="val 16667"/>
            </a:avLst>
          </a:prstGeom>
          <a:solidFill>
            <a:srgbClr val="C9C134"/>
          </a:solidFill>
          <a:ln w="9525">
            <a:noFill/>
            <a:round/>
            <a:headEnd/>
            <a:tailEnd/>
          </a:ln>
        </p:spPr>
        <p:txBody>
          <a:bodyPr wrap="none" lIns="33469" tIns="16735" rIns="33469" bIns="16735" anchor="ctr"/>
          <a:lstStyle/>
          <a:p>
            <a:pPr algn="ctr"/>
            <a:r>
              <a:rPr lang="en-US" sz="1600" b="1" dirty="0" smtClean="0">
                <a:latin typeface="+mj-lt"/>
              </a:rPr>
              <a:t>Samples measured under defined conditions</a:t>
            </a:r>
            <a:endParaRPr lang="en-US" sz="1600" b="1" dirty="0">
              <a:latin typeface="+mj-lt"/>
            </a:endParaRPr>
          </a:p>
        </p:txBody>
      </p:sp>
      <p:cxnSp>
        <p:nvCxnSpPr>
          <p:cNvPr id="20" name="Straight Arrow Connector 19"/>
          <p:cNvCxnSpPr/>
          <p:nvPr/>
        </p:nvCxnSpPr>
        <p:spPr>
          <a:xfrm rot="16200000" flipH="1">
            <a:off x="2845472" y="4727865"/>
            <a:ext cx="318537" cy="200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826555" y="4717149"/>
            <a:ext cx="318537" cy="2222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28050" y="6318250"/>
            <a:ext cx="222250" cy="246221"/>
          </a:xfrm>
          <a:prstGeom prst="rect">
            <a:avLst/>
          </a:prstGeom>
          <a:noFill/>
        </p:spPr>
        <p:txBody>
          <a:bodyPr wrap="square" rtlCol="0">
            <a:spAutoFit/>
          </a:bodyPr>
          <a:lstStyle/>
          <a:p>
            <a:r>
              <a:rPr lang="de-DE" sz="1000" dirty="0" smtClean="0"/>
              <a:t>6</a:t>
            </a:r>
            <a:endParaRPr lang="de-DE"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Sample Preparation</a:t>
            </a:r>
            <a:endParaRPr lang="de-DE" sz="2800" dirty="0"/>
          </a:p>
        </p:txBody>
      </p:sp>
      <p:graphicFrame>
        <p:nvGraphicFramePr>
          <p:cNvPr id="4101" name="Object 5"/>
          <p:cNvGraphicFramePr>
            <a:graphicFrameLocks noChangeAspect="1"/>
          </p:cNvGraphicFramePr>
          <p:nvPr/>
        </p:nvGraphicFramePr>
        <p:xfrm>
          <a:off x="482606" y="1028699"/>
          <a:ext cx="2016000" cy="1860327"/>
        </p:xfrm>
        <a:graphic>
          <a:graphicData uri="http://schemas.openxmlformats.org/presentationml/2006/ole">
            <p:oleObj spid="_x0000_s4101" name="CS ChemDraw Drawing" r:id="rId3" imgW="2878470" imgH="2656127" progId="ChemDraw.Document.6.0">
              <p:embed/>
            </p:oleObj>
          </a:graphicData>
        </a:graphic>
      </p:graphicFrame>
      <p:graphicFrame>
        <p:nvGraphicFramePr>
          <p:cNvPr id="4102" name="Object 6"/>
          <p:cNvGraphicFramePr>
            <a:graphicFrameLocks noChangeAspect="1"/>
          </p:cNvGraphicFramePr>
          <p:nvPr/>
        </p:nvGraphicFramePr>
        <p:xfrm>
          <a:off x="3594100" y="1073150"/>
          <a:ext cx="2027446" cy="1872000"/>
        </p:xfrm>
        <a:graphic>
          <a:graphicData uri="http://schemas.openxmlformats.org/presentationml/2006/ole">
            <p:oleObj spid="_x0000_s4102" name="CS ChemDraw Drawing" r:id="rId4" imgW="2878470" imgH="2657475" progId="ChemDraw.Document.6.0">
              <p:embed/>
            </p:oleObj>
          </a:graphicData>
        </a:graphic>
      </p:graphicFrame>
      <p:graphicFrame>
        <p:nvGraphicFramePr>
          <p:cNvPr id="4104" name="Object 8"/>
          <p:cNvGraphicFramePr>
            <a:graphicFrameLocks noChangeAspect="1"/>
          </p:cNvGraphicFramePr>
          <p:nvPr/>
        </p:nvGraphicFramePr>
        <p:xfrm>
          <a:off x="6572256" y="1073150"/>
          <a:ext cx="2000244" cy="1866900"/>
        </p:xfrm>
        <a:graphic>
          <a:graphicData uri="http://schemas.openxmlformats.org/presentationml/2006/ole">
            <p:oleObj spid="_x0000_s4104" name="CS ChemDraw Drawing" r:id="rId5" imgW="2963790" imgH="2656127" progId="ChemDraw.Document.6.0">
              <p:embed/>
            </p:oleObj>
          </a:graphicData>
        </a:graphic>
      </p:graphicFrame>
      <p:sp>
        <p:nvSpPr>
          <p:cNvPr id="11" name="Rectangle 10"/>
          <p:cNvSpPr/>
          <p:nvPr/>
        </p:nvSpPr>
        <p:spPr>
          <a:xfrm>
            <a:off x="260351" y="2940050"/>
            <a:ext cx="2400299" cy="276999"/>
          </a:xfrm>
          <a:prstGeom prst="rect">
            <a:avLst/>
          </a:prstGeom>
        </p:spPr>
        <p:txBody>
          <a:bodyPr wrap="square">
            <a:spAutoFit/>
          </a:bodyPr>
          <a:lstStyle/>
          <a:p>
            <a:pPr algn="ctr"/>
            <a:r>
              <a:rPr lang="de-DE" sz="1200" dirty="0" smtClean="0">
                <a:latin typeface="+mj-lt"/>
              </a:rPr>
              <a:t>2,3,6-O-</a:t>
            </a:r>
            <a:r>
              <a:rPr lang="de-DE" sz="1200" b="1" dirty="0" smtClean="0">
                <a:solidFill>
                  <a:srgbClr val="FF0000"/>
                </a:solidFill>
                <a:latin typeface="+mj-lt"/>
              </a:rPr>
              <a:t>Me</a:t>
            </a:r>
            <a:r>
              <a:rPr lang="de-DE" sz="1200" dirty="0" smtClean="0">
                <a:latin typeface="+mj-lt"/>
              </a:rPr>
              <a:t>-</a:t>
            </a:r>
            <a:r>
              <a:rPr lang="el-GR" sz="1200" dirty="0" smtClean="0">
                <a:latin typeface="+mj-lt"/>
              </a:rPr>
              <a:t>β</a:t>
            </a:r>
            <a:r>
              <a:rPr lang="de-DE" sz="1200" dirty="0" smtClean="0">
                <a:latin typeface="+mj-lt"/>
              </a:rPr>
              <a:t>-CD</a:t>
            </a:r>
            <a:endParaRPr lang="de-DE" sz="1200" dirty="0">
              <a:latin typeface="+mj-lt"/>
            </a:endParaRPr>
          </a:p>
        </p:txBody>
      </p:sp>
      <p:sp>
        <p:nvSpPr>
          <p:cNvPr id="12" name="Rectangle 11"/>
          <p:cNvSpPr/>
          <p:nvPr/>
        </p:nvSpPr>
        <p:spPr>
          <a:xfrm>
            <a:off x="3905250" y="2984500"/>
            <a:ext cx="1613441" cy="276999"/>
          </a:xfrm>
          <a:prstGeom prst="rect">
            <a:avLst/>
          </a:prstGeom>
        </p:spPr>
        <p:txBody>
          <a:bodyPr wrap="square">
            <a:spAutoFit/>
          </a:bodyPr>
          <a:lstStyle/>
          <a:p>
            <a:r>
              <a:rPr lang="de-DE" sz="1200" dirty="0" smtClean="0">
                <a:latin typeface="+mj-lt"/>
              </a:rPr>
              <a:t>2,3,6-O-</a:t>
            </a:r>
            <a:r>
              <a:rPr lang="de-DE" sz="1200" b="1" dirty="0" smtClean="0">
                <a:solidFill>
                  <a:srgbClr val="008080"/>
                </a:solidFill>
                <a:latin typeface="+mj-lt"/>
              </a:rPr>
              <a:t>Me</a:t>
            </a:r>
            <a:r>
              <a:rPr lang="de-DE" sz="1200" b="1" i="1" dirty="0" smtClean="0">
                <a:solidFill>
                  <a:srgbClr val="008080"/>
                </a:solidFill>
                <a:latin typeface="+mj-lt"/>
              </a:rPr>
              <a:t>d</a:t>
            </a:r>
            <a:r>
              <a:rPr lang="de-DE" sz="1200" b="1" i="1" baseline="-25000" dirty="0" smtClean="0">
                <a:solidFill>
                  <a:srgbClr val="008080"/>
                </a:solidFill>
                <a:latin typeface="+mj-lt"/>
              </a:rPr>
              <a:t>3</a:t>
            </a:r>
            <a:r>
              <a:rPr lang="de-DE" sz="1200" i="1" dirty="0" smtClean="0">
                <a:latin typeface="+mj-lt"/>
              </a:rPr>
              <a:t>-</a:t>
            </a:r>
            <a:r>
              <a:rPr lang="el-GR" sz="1200" dirty="0" smtClean="0">
                <a:latin typeface="+mj-lt"/>
              </a:rPr>
              <a:t>β</a:t>
            </a:r>
            <a:r>
              <a:rPr lang="de-DE" sz="1200" dirty="0" smtClean="0">
                <a:latin typeface="+mj-lt"/>
              </a:rPr>
              <a:t>-CD</a:t>
            </a:r>
            <a:endParaRPr lang="de-DE" sz="1200" dirty="0">
              <a:latin typeface="+mj-lt"/>
            </a:endParaRPr>
          </a:p>
        </p:txBody>
      </p:sp>
      <p:sp>
        <p:nvSpPr>
          <p:cNvPr id="13" name="Rectangle 12"/>
          <p:cNvSpPr/>
          <p:nvPr/>
        </p:nvSpPr>
        <p:spPr>
          <a:xfrm>
            <a:off x="6927850" y="2984500"/>
            <a:ext cx="1302291" cy="276999"/>
          </a:xfrm>
          <a:prstGeom prst="rect">
            <a:avLst/>
          </a:prstGeom>
        </p:spPr>
        <p:txBody>
          <a:bodyPr wrap="square">
            <a:spAutoFit/>
          </a:bodyPr>
          <a:lstStyle/>
          <a:p>
            <a:r>
              <a:rPr lang="de-DE" sz="1200" dirty="0" smtClean="0">
                <a:latin typeface="+mj-lt"/>
              </a:rPr>
              <a:t>2,3,6-O-</a:t>
            </a:r>
            <a:r>
              <a:rPr lang="de-DE" sz="1200" b="1" dirty="0" smtClean="0">
                <a:solidFill>
                  <a:srgbClr val="FF9900"/>
                </a:solidFill>
                <a:latin typeface="+mj-lt"/>
              </a:rPr>
              <a:t>Et-</a:t>
            </a:r>
            <a:r>
              <a:rPr lang="el-GR" sz="1200" dirty="0" smtClean="0">
                <a:latin typeface="+mj-lt"/>
              </a:rPr>
              <a:t>β</a:t>
            </a:r>
            <a:r>
              <a:rPr lang="de-DE" sz="1200" dirty="0" smtClean="0">
                <a:latin typeface="+mj-lt"/>
              </a:rPr>
              <a:t>-CD</a:t>
            </a:r>
            <a:endParaRPr lang="de-DE" sz="1200" dirty="0">
              <a:latin typeface="+mj-lt"/>
            </a:endParaRPr>
          </a:p>
        </p:txBody>
      </p:sp>
      <p:sp>
        <p:nvSpPr>
          <p:cNvPr id="14" name="Hexagon 13"/>
          <p:cNvSpPr/>
          <p:nvPr/>
        </p:nvSpPr>
        <p:spPr>
          <a:xfrm>
            <a:off x="438150" y="418465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15" name="Hexagon 14"/>
          <p:cNvSpPr/>
          <p:nvPr/>
        </p:nvSpPr>
        <p:spPr>
          <a:xfrm>
            <a:off x="795950" y="418746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16" name="Hexagon 15"/>
          <p:cNvSpPr/>
          <p:nvPr/>
        </p:nvSpPr>
        <p:spPr>
          <a:xfrm flipV="1">
            <a:off x="973750" y="418746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17" name="Hexagon 16"/>
          <p:cNvSpPr/>
          <p:nvPr/>
        </p:nvSpPr>
        <p:spPr>
          <a:xfrm>
            <a:off x="1373800" y="418746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18" name="Hexagon 17"/>
          <p:cNvSpPr/>
          <p:nvPr/>
        </p:nvSpPr>
        <p:spPr>
          <a:xfrm>
            <a:off x="2618400" y="418746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19" name="Hexagon 18"/>
          <p:cNvSpPr/>
          <p:nvPr/>
        </p:nvSpPr>
        <p:spPr>
          <a:xfrm>
            <a:off x="927100" y="49811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0" name="Hexagon 19"/>
          <p:cNvSpPr/>
          <p:nvPr/>
        </p:nvSpPr>
        <p:spPr>
          <a:xfrm>
            <a:off x="1104900" y="49811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1" name="Hexagon 20"/>
          <p:cNvSpPr/>
          <p:nvPr/>
        </p:nvSpPr>
        <p:spPr>
          <a:xfrm>
            <a:off x="1638300" y="49811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2" name="Hexagon 21"/>
          <p:cNvSpPr/>
          <p:nvPr/>
        </p:nvSpPr>
        <p:spPr>
          <a:xfrm>
            <a:off x="1816100" y="49811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3" name="Hexagon 22"/>
          <p:cNvSpPr/>
          <p:nvPr/>
        </p:nvSpPr>
        <p:spPr>
          <a:xfrm>
            <a:off x="1993900" y="49811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4" name="Hexagon 23"/>
          <p:cNvSpPr/>
          <p:nvPr/>
        </p:nvSpPr>
        <p:spPr>
          <a:xfrm>
            <a:off x="1282700" y="498113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5" name="Hexagon 24"/>
          <p:cNvSpPr/>
          <p:nvPr/>
        </p:nvSpPr>
        <p:spPr>
          <a:xfrm>
            <a:off x="1460500" y="498113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6" name="Hexagon 25"/>
          <p:cNvSpPr/>
          <p:nvPr/>
        </p:nvSpPr>
        <p:spPr>
          <a:xfrm>
            <a:off x="1729400" y="419498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7" name="Hexagon 26"/>
          <p:cNvSpPr/>
          <p:nvPr/>
        </p:nvSpPr>
        <p:spPr>
          <a:xfrm>
            <a:off x="1551600" y="419779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8" name="Hexagon 27"/>
          <p:cNvSpPr/>
          <p:nvPr/>
        </p:nvSpPr>
        <p:spPr>
          <a:xfrm>
            <a:off x="2085000" y="419498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29" name="Hexagon 28"/>
          <p:cNvSpPr/>
          <p:nvPr/>
        </p:nvSpPr>
        <p:spPr>
          <a:xfrm>
            <a:off x="2440600" y="419498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0" name="Hexagon 29"/>
          <p:cNvSpPr/>
          <p:nvPr/>
        </p:nvSpPr>
        <p:spPr>
          <a:xfrm>
            <a:off x="2262800" y="419498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1" name="Hexagon 30"/>
          <p:cNvSpPr/>
          <p:nvPr/>
        </p:nvSpPr>
        <p:spPr>
          <a:xfrm>
            <a:off x="1209063" y="458625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2" name="Hexagon 31"/>
          <p:cNvSpPr/>
          <p:nvPr/>
        </p:nvSpPr>
        <p:spPr>
          <a:xfrm>
            <a:off x="675663" y="45782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3" name="Hexagon 32"/>
          <p:cNvSpPr/>
          <p:nvPr/>
        </p:nvSpPr>
        <p:spPr>
          <a:xfrm>
            <a:off x="853463" y="45782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4" name="Hexagon 33"/>
          <p:cNvSpPr/>
          <p:nvPr/>
        </p:nvSpPr>
        <p:spPr>
          <a:xfrm>
            <a:off x="1031263" y="4578233"/>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5" name="Hexagon 34"/>
          <p:cNvSpPr/>
          <p:nvPr/>
        </p:nvSpPr>
        <p:spPr>
          <a:xfrm>
            <a:off x="516986" y="4578232"/>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6" name="Hexagon 35"/>
          <p:cNvSpPr/>
          <p:nvPr/>
        </p:nvSpPr>
        <p:spPr>
          <a:xfrm>
            <a:off x="1564663" y="4589066"/>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7" name="Hexagon 36"/>
          <p:cNvSpPr/>
          <p:nvPr/>
        </p:nvSpPr>
        <p:spPr>
          <a:xfrm>
            <a:off x="1742463" y="4589066"/>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8" name="Hexagon 37"/>
          <p:cNvSpPr/>
          <p:nvPr/>
        </p:nvSpPr>
        <p:spPr>
          <a:xfrm>
            <a:off x="2275863" y="4589066"/>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39" name="Hexagon 38"/>
          <p:cNvSpPr/>
          <p:nvPr/>
        </p:nvSpPr>
        <p:spPr>
          <a:xfrm>
            <a:off x="2453663" y="4589066"/>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40" name="Hexagon 39"/>
          <p:cNvSpPr/>
          <p:nvPr/>
        </p:nvSpPr>
        <p:spPr>
          <a:xfrm>
            <a:off x="1920263" y="458906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41" name="Hexagon 40"/>
          <p:cNvSpPr/>
          <p:nvPr/>
        </p:nvSpPr>
        <p:spPr>
          <a:xfrm>
            <a:off x="2098063" y="458906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42" name="TextBox 41"/>
          <p:cNvSpPr txBox="1"/>
          <p:nvPr/>
        </p:nvSpPr>
        <p:spPr>
          <a:xfrm>
            <a:off x="2971800" y="4495800"/>
            <a:ext cx="1643074" cy="276999"/>
          </a:xfrm>
          <a:prstGeom prst="rect">
            <a:avLst/>
          </a:prstGeom>
          <a:noFill/>
        </p:spPr>
        <p:txBody>
          <a:bodyPr wrap="square" rtlCol="0">
            <a:spAutoFit/>
          </a:bodyPr>
          <a:lstStyle/>
          <a:p>
            <a:r>
              <a:rPr lang="de-DE" sz="1200" dirty="0" smtClean="0">
                <a:latin typeface="+mj-lt"/>
              </a:rPr>
              <a:t>Reductive amination</a:t>
            </a:r>
            <a:endParaRPr lang="de-DE" sz="1200" dirty="0">
              <a:latin typeface="+mj-lt"/>
            </a:endParaRPr>
          </a:p>
        </p:txBody>
      </p:sp>
      <p:sp>
        <p:nvSpPr>
          <p:cNvPr id="44" name="TextBox 43"/>
          <p:cNvSpPr txBox="1"/>
          <p:nvPr/>
        </p:nvSpPr>
        <p:spPr>
          <a:xfrm>
            <a:off x="349250" y="5251450"/>
            <a:ext cx="2222500" cy="646331"/>
          </a:xfrm>
          <a:prstGeom prst="rect">
            <a:avLst/>
          </a:prstGeom>
          <a:noFill/>
        </p:spPr>
        <p:txBody>
          <a:bodyPr wrap="square" rtlCol="0">
            <a:spAutoFit/>
          </a:bodyPr>
          <a:lstStyle/>
          <a:p>
            <a:pPr algn="ctr"/>
            <a:r>
              <a:rPr lang="de-DE" sz="1200" dirty="0" smtClean="0">
                <a:latin typeface="+mj-lt"/>
              </a:rPr>
              <a:t>Mixture of oligosaccharides</a:t>
            </a:r>
          </a:p>
          <a:p>
            <a:pPr algn="ctr"/>
            <a:r>
              <a:rPr lang="de-DE" sz="1200" dirty="0" smtClean="0">
                <a:latin typeface="+mj-lt"/>
              </a:rPr>
              <a:t> (DP1-DP7) are obtainted from each sample</a:t>
            </a:r>
            <a:endParaRPr lang="de-DE" sz="1200" dirty="0">
              <a:latin typeface="+mj-lt"/>
            </a:endParaRPr>
          </a:p>
        </p:txBody>
      </p:sp>
      <p:cxnSp>
        <p:nvCxnSpPr>
          <p:cNvPr id="46" name="Straight Arrow Connector 45"/>
          <p:cNvCxnSpPr/>
          <p:nvPr/>
        </p:nvCxnSpPr>
        <p:spPr>
          <a:xfrm>
            <a:off x="3105150" y="4806950"/>
            <a:ext cx="13335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Hexagon 46"/>
          <p:cNvSpPr/>
          <p:nvPr/>
        </p:nvSpPr>
        <p:spPr>
          <a:xfrm>
            <a:off x="4501417" y="4206785"/>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48" name="Hexagon 47"/>
          <p:cNvSpPr/>
          <p:nvPr/>
        </p:nvSpPr>
        <p:spPr>
          <a:xfrm>
            <a:off x="4859217" y="420960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49" name="Hexagon 48"/>
          <p:cNvSpPr/>
          <p:nvPr/>
        </p:nvSpPr>
        <p:spPr>
          <a:xfrm flipV="1">
            <a:off x="5037017" y="420960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0" name="Hexagon 49"/>
          <p:cNvSpPr/>
          <p:nvPr/>
        </p:nvSpPr>
        <p:spPr>
          <a:xfrm>
            <a:off x="5437067" y="420960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1" name="Hexagon 50"/>
          <p:cNvSpPr/>
          <p:nvPr/>
        </p:nvSpPr>
        <p:spPr>
          <a:xfrm>
            <a:off x="6681667" y="420960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2" name="Hexagon 51"/>
          <p:cNvSpPr/>
          <p:nvPr/>
        </p:nvSpPr>
        <p:spPr>
          <a:xfrm>
            <a:off x="4990367" y="50032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3" name="Hexagon 52"/>
          <p:cNvSpPr/>
          <p:nvPr/>
        </p:nvSpPr>
        <p:spPr>
          <a:xfrm>
            <a:off x="5168167" y="50032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4" name="Hexagon 53"/>
          <p:cNvSpPr/>
          <p:nvPr/>
        </p:nvSpPr>
        <p:spPr>
          <a:xfrm>
            <a:off x="5701567" y="50032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5" name="Hexagon 54"/>
          <p:cNvSpPr/>
          <p:nvPr/>
        </p:nvSpPr>
        <p:spPr>
          <a:xfrm>
            <a:off x="5879367" y="50032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6" name="Hexagon 55"/>
          <p:cNvSpPr/>
          <p:nvPr/>
        </p:nvSpPr>
        <p:spPr>
          <a:xfrm>
            <a:off x="6057167" y="50032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7" name="Hexagon 56"/>
          <p:cNvSpPr/>
          <p:nvPr/>
        </p:nvSpPr>
        <p:spPr>
          <a:xfrm>
            <a:off x="5345967" y="500326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8" name="Hexagon 57"/>
          <p:cNvSpPr/>
          <p:nvPr/>
        </p:nvSpPr>
        <p:spPr>
          <a:xfrm>
            <a:off x="5523767" y="500326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59" name="Hexagon 58"/>
          <p:cNvSpPr/>
          <p:nvPr/>
        </p:nvSpPr>
        <p:spPr>
          <a:xfrm>
            <a:off x="5792667" y="421711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0" name="Hexagon 59"/>
          <p:cNvSpPr/>
          <p:nvPr/>
        </p:nvSpPr>
        <p:spPr>
          <a:xfrm>
            <a:off x="5614867" y="421992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1" name="Hexagon 60"/>
          <p:cNvSpPr/>
          <p:nvPr/>
        </p:nvSpPr>
        <p:spPr>
          <a:xfrm>
            <a:off x="6148267" y="421711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2" name="Hexagon 61"/>
          <p:cNvSpPr/>
          <p:nvPr/>
        </p:nvSpPr>
        <p:spPr>
          <a:xfrm>
            <a:off x="6503867" y="421711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3" name="Hexagon 62"/>
          <p:cNvSpPr/>
          <p:nvPr/>
        </p:nvSpPr>
        <p:spPr>
          <a:xfrm>
            <a:off x="6326067" y="421711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4" name="Hexagon 63"/>
          <p:cNvSpPr/>
          <p:nvPr/>
        </p:nvSpPr>
        <p:spPr>
          <a:xfrm>
            <a:off x="5272330" y="460839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5" name="Hexagon 64"/>
          <p:cNvSpPr/>
          <p:nvPr/>
        </p:nvSpPr>
        <p:spPr>
          <a:xfrm>
            <a:off x="4738930" y="46003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6" name="Hexagon 65"/>
          <p:cNvSpPr/>
          <p:nvPr/>
        </p:nvSpPr>
        <p:spPr>
          <a:xfrm>
            <a:off x="4916730" y="46003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7" name="Hexagon 66"/>
          <p:cNvSpPr/>
          <p:nvPr/>
        </p:nvSpPr>
        <p:spPr>
          <a:xfrm>
            <a:off x="5094530" y="4600368"/>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8" name="Hexagon 67"/>
          <p:cNvSpPr/>
          <p:nvPr/>
        </p:nvSpPr>
        <p:spPr>
          <a:xfrm>
            <a:off x="4580253" y="4600367"/>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69" name="Hexagon 68"/>
          <p:cNvSpPr/>
          <p:nvPr/>
        </p:nvSpPr>
        <p:spPr>
          <a:xfrm>
            <a:off x="5627930" y="4611201"/>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70" name="Hexagon 69"/>
          <p:cNvSpPr/>
          <p:nvPr/>
        </p:nvSpPr>
        <p:spPr>
          <a:xfrm>
            <a:off x="5805730" y="4611201"/>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71" name="Hexagon 70"/>
          <p:cNvSpPr/>
          <p:nvPr/>
        </p:nvSpPr>
        <p:spPr>
          <a:xfrm>
            <a:off x="6339130" y="4611201"/>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72" name="Hexagon 71"/>
          <p:cNvSpPr/>
          <p:nvPr/>
        </p:nvSpPr>
        <p:spPr>
          <a:xfrm>
            <a:off x="6516930" y="4611201"/>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73" name="Hexagon 72"/>
          <p:cNvSpPr/>
          <p:nvPr/>
        </p:nvSpPr>
        <p:spPr>
          <a:xfrm>
            <a:off x="5983530" y="461120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74" name="Hexagon 73"/>
          <p:cNvSpPr/>
          <p:nvPr/>
        </p:nvSpPr>
        <p:spPr>
          <a:xfrm>
            <a:off x="6161330" y="4611200"/>
            <a:ext cx="180000" cy="180000"/>
          </a:xfrm>
          <a:prstGeom prst="hexagon">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9600" b="0" i="0" u="none" strike="noStrike" kern="0" cap="none" spc="0" normalizeH="0" baseline="0" noProof="0">
              <a:ln>
                <a:noFill/>
              </a:ln>
              <a:solidFill>
                <a:srgbClr val="FFFFFF"/>
              </a:solidFill>
              <a:effectLst/>
              <a:uLnTx/>
              <a:uFillTx/>
              <a:latin typeface="Arial"/>
              <a:ea typeface="+mn-ea"/>
              <a:cs typeface="+mn-cs"/>
            </a:endParaRPr>
          </a:p>
        </p:txBody>
      </p:sp>
      <p:sp>
        <p:nvSpPr>
          <p:cNvPr id="75" name="TextBox 74"/>
          <p:cNvSpPr txBox="1"/>
          <p:nvPr/>
        </p:nvSpPr>
        <p:spPr>
          <a:xfrm>
            <a:off x="4660900" y="5261968"/>
            <a:ext cx="2489200" cy="646331"/>
          </a:xfrm>
          <a:prstGeom prst="rect">
            <a:avLst/>
          </a:prstGeom>
          <a:noFill/>
        </p:spPr>
        <p:txBody>
          <a:bodyPr wrap="square" rtlCol="0">
            <a:spAutoFit/>
          </a:bodyPr>
          <a:lstStyle/>
          <a:p>
            <a:pPr algn="ctr"/>
            <a:r>
              <a:rPr lang="de-DE" sz="1200" dirty="0" smtClean="0">
                <a:latin typeface="+mj-lt"/>
              </a:rPr>
              <a:t>Mixture of oligosaccharides </a:t>
            </a:r>
          </a:p>
          <a:p>
            <a:pPr algn="ctr"/>
            <a:r>
              <a:rPr lang="de-DE" sz="1200" dirty="0" smtClean="0">
                <a:latin typeface="+mj-lt"/>
              </a:rPr>
              <a:t>(DP1-DP7) after </a:t>
            </a:r>
          </a:p>
          <a:p>
            <a:pPr algn="ctr"/>
            <a:r>
              <a:rPr lang="de-DE" sz="1200" dirty="0" smtClean="0">
                <a:latin typeface="+mj-lt"/>
              </a:rPr>
              <a:t>reductive amination</a:t>
            </a:r>
            <a:endParaRPr lang="de-DE" sz="1200" dirty="0">
              <a:latin typeface="+mj-lt"/>
            </a:endParaRPr>
          </a:p>
        </p:txBody>
      </p:sp>
      <p:sp>
        <p:nvSpPr>
          <p:cNvPr id="77" name="5-Point Star 76"/>
          <p:cNvSpPr/>
          <p:nvPr/>
        </p:nvSpPr>
        <p:spPr bwMode="auto">
          <a:xfrm>
            <a:off x="4660900" y="415071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sp>
        <p:nvSpPr>
          <p:cNvPr id="78" name="5-Point Star 77"/>
          <p:cNvSpPr/>
          <p:nvPr/>
        </p:nvSpPr>
        <p:spPr bwMode="auto">
          <a:xfrm>
            <a:off x="5194300" y="415071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sp>
        <p:nvSpPr>
          <p:cNvPr id="79" name="5-Point Star 78"/>
          <p:cNvSpPr/>
          <p:nvPr/>
        </p:nvSpPr>
        <p:spPr bwMode="auto">
          <a:xfrm>
            <a:off x="5949950" y="415071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sp>
        <p:nvSpPr>
          <p:cNvPr id="80" name="5-Point Star 79"/>
          <p:cNvSpPr/>
          <p:nvPr/>
        </p:nvSpPr>
        <p:spPr bwMode="auto">
          <a:xfrm>
            <a:off x="6838950" y="415071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sp>
        <p:nvSpPr>
          <p:cNvPr id="81" name="5-Point Star 80"/>
          <p:cNvSpPr/>
          <p:nvPr/>
        </p:nvSpPr>
        <p:spPr bwMode="auto">
          <a:xfrm>
            <a:off x="6682416" y="455076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sp>
        <p:nvSpPr>
          <p:cNvPr id="82" name="5-Point Star 81"/>
          <p:cNvSpPr/>
          <p:nvPr/>
        </p:nvSpPr>
        <p:spPr bwMode="auto">
          <a:xfrm>
            <a:off x="5437816" y="455076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sp>
        <p:nvSpPr>
          <p:cNvPr id="83" name="5-Point Star 82"/>
          <p:cNvSpPr/>
          <p:nvPr/>
        </p:nvSpPr>
        <p:spPr bwMode="auto">
          <a:xfrm>
            <a:off x="6216650" y="4950818"/>
            <a:ext cx="133350" cy="133350"/>
          </a:xfrm>
          <a:prstGeom prst="star5">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160838" rtl="0" eaLnBrk="1" fontAlgn="base" latinLnBrk="0" hangingPunct="1">
              <a:lnSpc>
                <a:spcPct val="100000"/>
              </a:lnSpc>
              <a:spcBef>
                <a:spcPct val="0"/>
              </a:spcBef>
              <a:spcAft>
                <a:spcPct val="0"/>
              </a:spcAft>
              <a:buClrTx/>
              <a:buSzTx/>
              <a:buFontTx/>
              <a:buNone/>
              <a:tabLst/>
              <a:defRPr/>
            </a:pPr>
            <a:endParaRPr kumimoji="0" lang="de-DE" sz="8200" b="0" i="0" u="none" strike="noStrike" kern="0" cap="none" spc="0" normalizeH="0" baseline="0" noProof="0" smtClean="0">
              <a:ln>
                <a:noFill/>
              </a:ln>
              <a:solidFill>
                <a:srgbClr val="000000"/>
              </a:solidFill>
              <a:effectLst/>
              <a:uLnTx/>
              <a:uFillTx/>
              <a:latin typeface="Arial" charset="0"/>
            </a:endParaRPr>
          </a:p>
        </p:txBody>
      </p:sp>
      <p:cxnSp>
        <p:nvCxnSpPr>
          <p:cNvPr id="85" name="Straight Arrow Connector 84"/>
          <p:cNvCxnSpPr/>
          <p:nvPr/>
        </p:nvCxnSpPr>
        <p:spPr>
          <a:xfrm>
            <a:off x="6927850" y="4851400"/>
            <a:ext cx="889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905750" y="4629150"/>
            <a:ext cx="1022350" cy="338554"/>
          </a:xfrm>
          <a:prstGeom prst="rect">
            <a:avLst/>
          </a:prstGeom>
          <a:noFill/>
          <a:ln>
            <a:solidFill>
              <a:schemeClr val="tx1"/>
            </a:solidFill>
          </a:ln>
        </p:spPr>
        <p:txBody>
          <a:bodyPr wrap="square" rtlCol="0">
            <a:spAutoFit/>
          </a:bodyPr>
          <a:lstStyle/>
          <a:p>
            <a:r>
              <a:rPr lang="de-DE" sz="1600" b="1" dirty="0" smtClean="0">
                <a:latin typeface="+mj-lt"/>
              </a:rPr>
              <a:t>LC/UV</a:t>
            </a:r>
            <a:r>
              <a:rPr lang="de-DE" sz="1000" b="1" dirty="0" smtClean="0">
                <a:latin typeface="+mj-lt"/>
              </a:rPr>
              <a:t> </a:t>
            </a:r>
            <a:endParaRPr lang="de-DE" sz="1000" b="1" dirty="0">
              <a:latin typeface="+mj-lt"/>
            </a:endParaRPr>
          </a:p>
        </p:txBody>
      </p:sp>
      <p:cxnSp>
        <p:nvCxnSpPr>
          <p:cNvPr id="88" name="Straight Arrow Connector 87"/>
          <p:cNvCxnSpPr/>
          <p:nvPr/>
        </p:nvCxnSpPr>
        <p:spPr>
          <a:xfrm rot="5400000">
            <a:off x="1038225" y="3673475"/>
            <a:ext cx="75565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504950" y="3429000"/>
            <a:ext cx="1643074" cy="276999"/>
          </a:xfrm>
          <a:prstGeom prst="rect">
            <a:avLst/>
          </a:prstGeom>
          <a:noFill/>
        </p:spPr>
        <p:txBody>
          <a:bodyPr wrap="square" rtlCol="0">
            <a:spAutoFit/>
          </a:bodyPr>
          <a:lstStyle/>
          <a:p>
            <a:r>
              <a:rPr lang="de-DE" sz="1200" dirty="0" smtClean="0">
                <a:latin typeface="+mj-lt"/>
              </a:rPr>
              <a:t>Partial hydrolysis</a:t>
            </a:r>
            <a:endParaRPr lang="de-DE" sz="1200" dirty="0">
              <a:latin typeface="+mj-lt"/>
            </a:endParaRPr>
          </a:p>
        </p:txBody>
      </p:sp>
      <p:sp>
        <p:nvSpPr>
          <p:cNvPr id="84" name="TextBox 83"/>
          <p:cNvSpPr txBox="1"/>
          <p:nvPr/>
        </p:nvSpPr>
        <p:spPr>
          <a:xfrm>
            <a:off x="8528050" y="6273800"/>
            <a:ext cx="222250" cy="246221"/>
          </a:xfrm>
          <a:prstGeom prst="rect">
            <a:avLst/>
          </a:prstGeom>
          <a:noFill/>
        </p:spPr>
        <p:txBody>
          <a:bodyPr wrap="square" rtlCol="0">
            <a:spAutoFit/>
          </a:bodyPr>
          <a:lstStyle/>
          <a:p>
            <a:r>
              <a:rPr lang="de-DE" sz="1000" dirty="0" smtClean="0"/>
              <a:t>7</a:t>
            </a:r>
            <a:endParaRPr lang="de-DE"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18"/>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39"/>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2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8" grpId="1" animBg="1"/>
      <p:bldP spid="19" grpId="0" animBg="1"/>
      <p:bldP spid="20" grpId="0" animBg="1"/>
      <p:bldP spid="21" grpId="0" animBg="1"/>
      <p:bldP spid="22" grpId="0" animBg="1"/>
      <p:bldP spid="23" grpId="0" animBg="1"/>
      <p:bldP spid="23" grpId="1"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40" grpId="0" animBg="1"/>
      <p:bldP spid="41" grpId="0" animBg="1"/>
      <p:bldP spid="42" grpId="0"/>
      <p:bldP spid="44" grpId="0"/>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p:bldP spid="77" grpId="0" animBg="1"/>
      <p:bldP spid="78" grpId="0" animBg="1"/>
      <p:bldP spid="79" grpId="0" animBg="1"/>
      <p:bldP spid="80" grpId="0" animBg="1"/>
      <p:bldP spid="81" grpId="0" animBg="1"/>
      <p:bldP spid="82" grpId="0" animBg="1"/>
      <p:bldP spid="83" grpId="0" animBg="1"/>
      <p:bldP spid="86" grpId="0" animBg="1"/>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800" dirty="0" smtClean="0"/>
              <a:t>Types of mixtures </a:t>
            </a:r>
            <a:endParaRPr lang="de-DE" sz="2800" dirty="0"/>
          </a:p>
        </p:txBody>
      </p:sp>
      <p:sp>
        <p:nvSpPr>
          <p:cNvPr id="3" name="Content Placeholder 2"/>
          <p:cNvSpPr>
            <a:spLocks noGrp="1"/>
          </p:cNvSpPr>
          <p:nvPr>
            <p:ph idx="1"/>
          </p:nvPr>
        </p:nvSpPr>
        <p:spPr/>
        <p:txBody>
          <a:bodyPr/>
          <a:lstStyle/>
          <a:p>
            <a:endParaRPr lang="de-DE" sz="2000" dirty="0" smtClean="0">
              <a:latin typeface="+mj-lt"/>
            </a:endParaRPr>
          </a:p>
          <a:p>
            <a:r>
              <a:rPr lang="de-DE" sz="2000" dirty="0" smtClean="0">
                <a:latin typeface="+mj-lt"/>
              </a:rPr>
              <a:t>Three types of mixtures are presented :</a:t>
            </a:r>
          </a:p>
          <a:p>
            <a:endParaRPr lang="de-DE" sz="2000" dirty="0" smtClean="0">
              <a:latin typeface="+mj-lt"/>
            </a:endParaRPr>
          </a:p>
          <a:p>
            <a:endParaRPr lang="de-DE" sz="2000" dirty="0" smtClean="0">
              <a:latin typeface="+mj-lt"/>
            </a:endParaRPr>
          </a:p>
          <a:p>
            <a:pPr>
              <a:buFont typeface="Wingdings" pitchFamily="2" charset="2"/>
              <a:buChar char="ü"/>
            </a:pPr>
            <a:r>
              <a:rPr lang="de-DE" sz="2000" dirty="0" smtClean="0">
                <a:latin typeface="+mj-lt"/>
              </a:rPr>
              <a:t> Methylated and deuteromethylated oligomeric mixtures </a:t>
            </a:r>
            <a:r>
              <a:rPr lang="de-DE" sz="2000" b="1" dirty="0" smtClean="0">
                <a:latin typeface="+mj-lt"/>
              </a:rPr>
              <a:t>(</a:t>
            </a:r>
            <a:r>
              <a:rPr lang="de-DE" sz="2000" b="1" dirty="0" smtClean="0">
                <a:solidFill>
                  <a:srgbClr val="BE1E3C"/>
                </a:solidFill>
                <a:latin typeface="+mj-lt"/>
              </a:rPr>
              <a:t>Me</a:t>
            </a:r>
            <a:r>
              <a:rPr lang="de-DE" sz="2000" dirty="0" smtClean="0">
                <a:latin typeface="+mj-lt"/>
              </a:rPr>
              <a:t>,</a:t>
            </a:r>
            <a:r>
              <a:rPr lang="de-DE" sz="2000" b="1" dirty="0" smtClean="0">
                <a:solidFill>
                  <a:srgbClr val="008080"/>
                </a:solidFill>
                <a:latin typeface="+mj-lt"/>
              </a:rPr>
              <a:t>Me</a:t>
            </a:r>
            <a:r>
              <a:rPr lang="de-DE" sz="2000" b="1" i="1" dirty="0" smtClean="0">
                <a:solidFill>
                  <a:srgbClr val="008080"/>
                </a:solidFill>
                <a:latin typeface="+mj-lt"/>
              </a:rPr>
              <a:t>d</a:t>
            </a:r>
            <a:r>
              <a:rPr lang="de-DE" sz="2000" b="1" i="1" baseline="-25000" dirty="0" smtClean="0">
                <a:solidFill>
                  <a:srgbClr val="008080"/>
                </a:solidFill>
                <a:latin typeface="+mj-lt"/>
              </a:rPr>
              <a:t>3</a:t>
            </a:r>
            <a:r>
              <a:rPr lang="de-DE" sz="2000" b="1" dirty="0" smtClean="0">
                <a:latin typeface="+mj-lt"/>
              </a:rPr>
              <a:t>)</a:t>
            </a:r>
          </a:p>
          <a:p>
            <a:pPr>
              <a:buFont typeface="Wingdings" pitchFamily="2" charset="2"/>
              <a:buChar char="ü"/>
            </a:pPr>
            <a:endParaRPr lang="de-DE" sz="2000" b="1" dirty="0" smtClean="0">
              <a:latin typeface="+mj-lt"/>
            </a:endParaRPr>
          </a:p>
          <a:p>
            <a:endParaRPr lang="de-DE" sz="2000" b="1" dirty="0" smtClean="0">
              <a:latin typeface="+mj-lt"/>
            </a:endParaRPr>
          </a:p>
          <a:p>
            <a:pPr>
              <a:buFont typeface="Wingdings" pitchFamily="2" charset="2"/>
              <a:buChar char="ü"/>
            </a:pPr>
            <a:r>
              <a:rPr lang="de-DE" sz="2000" dirty="0" smtClean="0">
                <a:latin typeface="+mj-lt"/>
              </a:rPr>
              <a:t>Methylated and ethylated oligomeric mixtures </a:t>
            </a:r>
            <a:r>
              <a:rPr lang="de-DE" sz="2000" b="1" dirty="0" smtClean="0">
                <a:latin typeface="+mj-lt"/>
              </a:rPr>
              <a:t>(</a:t>
            </a:r>
            <a:r>
              <a:rPr lang="de-DE" sz="2000" b="1" dirty="0" smtClean="0">
                <a:solidFill>
                  <a:srgbClr val="C00000"/>
                </a:solidFill>
                <a:latin typeface="+mj-lt"/>
              </a:rPr>
              <a:t>Me</a:t>
            </a:r>
            <a:r>
              <a:rPr lang="de-DE" sz="2000" dirty="0" smtClean="0">
                <a:latin typeface="+mj-lt"/>
              </a:rPr>
              <a:t>,</a:t>
            </a:r>
            <a:r>
              <a:rPr lang="de-DE" sz="2000" b="1" dirty="0" smtClean="0">
                <a:solidFill>
                  <a:srgbClr val="FF9900"/>
                </a:solidFill>
                <a:latin typeface="+mj-lt"/>
              </a:rPr>
              <a:t>Et</a:t>
            </a:r>
            <a:r>
              <a:rPr lang="de-DE" sz="2000" b="1" dirty="0" smtClean="0">
                <a:latin typeface="+mj-lt"/>
              </a:rPr>
              <a:t>)</a:t>
            </a:r>
          </a:p>
          <a:p>
            <a:pPr>
              <a:buFont typeface="Wingdings" pitchFamily="2" charset="2"/>
              <a:buChar char="ü"/>
            </a:pPr>
            <a:endParaRPr lang="de-DE" sz="2000" dirty="0" smtClean="0">
              <a:latin typeface="+mj-lt"/>
            </a:endParaRPr>
          </a:p>
          <a:p>
            <a:endParaRPr lang="de-DE" sz="2000" dirty="0" smtClean="0">
              <a:latin typeface="+mj-lt"/>
            </a:endParaRPr>
          </a:p>
          <a:p>
            <a:pPr>
              <a:buFont typeface="Wingdings" pitchFamily="2" charset="2"/>
              <a:buChar char="ü"/>
            </a:pPr>
            <a:r>
              <a:rPr lang="de-DE" sz="2000" dirty="0" smtClean="0">
                <a:latin typeface="+mj-lt"/>
              </a:rPr>
              <a:t>Deuteromethylated and ethylated oligomeric mixtures </a:t>
            </a:r>
            <a:r>
              <a:rPr lang="de-DE" sz="2000" b="1" dirty="0" smtClean="0">
                <a:latin typeface="+mj-lt"/>
              </a:rPr>
              <a:t>(</a:t>
            </a:r>
            <a:r>
              <a:rPr lang="de-DE" sz="2000" b="1" dirty="0" smtClean="0">
                <a:solidFill>
                  <a:srgbClr val="008080"/>
                </a:solidFill>
                <a:latin typeface="+mj-lt"/>
              </a:rPr>
              <a:t>Me</a:t>
            </a:r>
            <a:r>
              <a:rPr lang="de-DE" sz="2000" b="1" i="1" dirty="0" smtClean="0">
                <a:solidFill>
                  <a:srgbClr val="008080"/>
                </a:solidFill>
                <a:latin typeface="+mj-lt"/>
              </a:rPr>
              <a:t>d</a:t>
            </a:r>
            <a:r>
              <a:rPr lang="de-DE" sz="2000" b="1" i="1" baseline="-25000" dirty="0" smtClean="0">
                <a:solidFill>
                  <a:srgbClr val="008080"/>
                </a:solidFill>
                <a:latin typeface="+mj-lt"/>
              </a:rPr>
              <a:t>3,</a:t>
            </a:r>
            <a:r>
              <a:rPr lang="de-DE" sz="2000" b="1" dirty="0" smtClean="0">
                <a:solidFill>
                  <a:srgbClr val="FF9900"/>
                </a:solidFill>
                <a:latin typeface="+mj-lt"/>
              </a:rPr>
              <a:t>Et</a:t>
            </a:r>
            <a:r>
              <a:rPr lang="de-DE" sz="2000" b="1" dirty="0" smtClean="0">
                <a:latin typeface="+mj-lt"/>
              </a:rPr>
              <a:t>)</a:t>
            </a:r>
          </a:p>
          <a:p>
            <a:endParaRPr lang="de-DE" sz="2000" dirty="0">
              <a:latin typeface="+mj-lt"/>
            </a:endParaRPr>
          </a:p>
        </p:txBody>
      </p:sp>
      <p:sp>
        <p:nvSpPr>
          <p:cNvPr id="4" name="TextBox 3"/>
          <p:cNvSpPr txBox="1"/>
          <p:nvPr/>
        </p:nvSpPr>
        <p:spPr>
          <a:xfrm>
            <a:off x="8616950" y="6273800"/>
            <a:ext cx="133350" cy="246221"/>
          </a:xfrm>
          <a:prstGeom prst="rect">
            <a:avLst/>
          </a:prstGeom>
          <a:noFill/>
        </p:spPr>
        <p:txBody>
          <a:bodyPr wrap="square" rtlCol="0">
            <a:spAutoFit/>
          </a:bodyPr>
          <a:lstStyle/>
          <a:p>
            <a:r>
              <a:rPr lang="de-DE" sz="1000" dirty="0" smtClean="0"/>
              <a:t>8</a:t>
            </a:r>
            <a:endParaRPr lang="de-DE"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marL="0" indent="0" eaLnBrk="1" hangingPunct="1"/>
            <a:r>
              <a:rPr lang="en-US" sz="2800" dirty="0" smtClean="0"/>
              <a:t>ESI-IT-MS </a:t>
            </a:r>
            <a:r>
              <a:rPr lang="de-DE" sz="2800" dirty="0" smtClean="0"/>
              <a:t>(electrospary ionization mass spectrometry)</a:t>
            </a:r>
            <a:endParaRPr lang="en-US" sz="2800" dirty="0" smtClean="0"/>
          </a:p>
        </p:txBody>
      </p:sp>
      <p:sp>
        <p:nvSpPr>
          <p:cNvPr id="8195" name="Content Placeholder 2"/>
          <p:cNvSpPr>
            <a:spLocks noGrp="1"/>
          </p:cNvSpPr>
          <p:nvPr>
            <p:ph idx="1"/>
          </p:nvPr>
        </p:nvSpPr>
        <p:spPr/>
        <p:txBody>
          <a:bodyPr/>
          <a:lstStyle/>
          <a:p>
            <a:pPr marL="0" indent="0" eaLnBrk="1" hangingPunct="1"/>
            <a:endParaRPr lang="en-US" u="sng" dirty="0" smtClean="0"/>
          </a:p>
          <a:p>
            <a:pPr marL="0" indent="0" eaLnBrk="1" hangingPunct="1"/>
            <a:endParaRPr lang="en-US" u="sng" dirty="0" smtClean="0"/>
          </a:p>
          <a:p>
            <a:pPr marL="0" indent="0" eaLnBrk="1" hangingPunct="1"/>
            <a:endParaRPr lang="en-US" dirty="0" smtClean="0"/>
          </a:p>
          <a:p>
            <a:pPr marL="0" indent="0" eaLnBrk="1" hangingPunct="1"/>
            <a:endParaRPr lang="en-US" dirty="0" smtClean="0"/>
          </a:p>
        </p:txBody>
      </p:sp>
      <p:pic>
        <p:nvPicPr>
          <p:cNvPr id="8196" name="Picture 4" descr="images.jpg"/>
          <p:cNvPicPr>
            <a:picLocks noChangeAspect="1"/>
          </p:cNvPicPr>
          <p:nvPr/>
        </p:nvPicPr>
        <p:blipFill>
          <a:blip r:embed="rId3" cstate="print"/>
          <a:srcRect/>
          <a:stretch>
            <a:fillRect/>
          </a:stretch>
        </p:blipFill>
        <p:spPr bwMode="auto">
          <a:xfrm>
            <a:off x="1338262" y="1089025"/>
            <a:ext cx="6256338" cy="2540000"/>
          </a:xfrm>
          <a:prstGeom prst="rect">
            <a:avLst/>
          </a:prstGeom>
          <a:noFill/>
          <a:ln w="9525">
            <a:noFill/>
            <a:miter lim="800000"/>
            <a:headEnd/>
            <a:tailEnd/>
          </a:ln>
        </p:spPr>
      </p:pic>
      <p:pic>
        <p:nvPicPr>
          <p:cNvPr id="8197" name="Picture 5" descr="images (1).jpg"/>
          <p:cNvPicPr>
            <a:picLocks noChangeAspect="1"/>
          </p:cNvPicPr>
          <p:nvPr/>
        </p:nvPicPr>
        <p:blipFill>
          <a:blip r:embed="rId4" cstate="print"/>
          <a:srcRect/>
          <a:stretch>
            <a:fillRect/>
          </a:stretch>
        </p:blipFill>
        <p:spPr bwMode="auto">
          <a:xfrm>
            <a:off x="2051050" y="3924300"/>
            <a:ext cx="4546600" cy="2005013"/>
          </a:xfrm>
          <a:prstGeom prst="rect">
            <a:avLst/>
          </a:prstGeom>
          <a:noFill/>
          <a:ln w="9525">
            <a:noFill/>
            <a:miter lim="800000"/>
            <a:headEnd/>
            <a:tailEnd/>
          </a:ln>
        </p:spPr>
      </p:pic>
      <p:cxnSp>
        <p:nvCxnSpPr>
          <p:cNvPr id="3" name="Gerade Verbindung 2"/>
          <p:cNvCxnSpPr/>
          <p:nvPr/>
        </p:nvCxnSpPr>
        <p:spPr>
          <a:xfrm>
            <a:off x="701675" y="3698875"/>
            <a:ext cx="7920038"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28050" y="6362700"/>
            <a:ext cx="311150" cy="246221"/>
          </a:xfrm>
          <a:prstGeom prst="rect">
            <a:avLst/>
          </a:prstGeom>
          <a:noFill/>
        </p:spPr>
        <p:txBody>
          <a:bodyPr wrap="square" rtlCol="0">
            <a:spAutoFit/>
          </a:bodyPr>
          <a:lstStyle/>
          <a:p>
            <a:r>
              <a:rPr lang="de-DE" sz="1000" dirty="0" smtClean="0"/>
              <a:t>9</a:t>
            </a:r>
            <a:endParaRPr lang="de-DE"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Standarddesign">
      <a:majorFont>
        <a:latin typeface="Arial"/>
        <a:ea typeface=""/>
        <a:cs typeface=""/>
      </a:majorFont>
      <a:minorFont>
        <a:latin typeface="Arial"/>
        <a:ea typeface=""/>
        <a:cs typeface=""/>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dirty="0"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DDDDDD"/>
        </a:lt2>
        <a:accent1>
          <a:srgbClr val="BE1E3C"/>
        </a:accent1>
        <a:accent2>
          <a:srgbClr val="4DA6CB"/>
        </a:accent2>
        <a:accent3>
          <a:srgbClr val="FFFFFF"/>
        </a:accent3>
        <a:accent4>
          <a:srgbClr val="000000"/>
        </a:accent4>
        <a:accent5>
          <a:srgbClr val="DBABAF"/>
        </a:accent5>
        <a:accent6>
          <a:srgbClr val="4596B8"/>
        </a:accent6>
        <a:hlink>
          <a:srgbClr val="BE1E3C"/>
        </a:hlink>
        <a:folHlink>
          <a:srgbClr val="7600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138B1BE7FB074492AF0C6B271046C2" ma:contentTypeVersion="1" ma:contentTypeDescription="Create a new document." ma:contentTypeScope="" ma:versionID="ca26226fccd0de549b4b9ceaa2d18ef4">
  <xsd:schema xmlns:xsd="http://www.w3.org/2001/XMLSchema" xmlns:xs="http://www.w3.org/2001/XMLSchema" xmlns:p="http://schemas.microsoft.com/office/2006/metadata/properties" xmlns:ns1="http://schemas.microsoft.com/sharepoint/v3" targetNamespace="http://schemas.microsoft.com/office/2006/metadata/properties" ma:root="true" ma:fieldsID="6e4498ff9b45e04ac682a350253fe18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B6E79B-6680-4A4E-BF83-4EF7D375F19C}"/>
</file>

<file path=customXml/itemProps2.xml><?xml version="1.0" encoding="utf-8"?>
<ds:datastoreItem xmlns:ds="http://schemas.openxmlformats.org/officeDocument/2006/customXml" ds:itemID="{8501527A-6D25-41D3-9028-1940E64BD3C0}"/>
</file>

<file path=customXml/itemProps3.xml><?xml version="1.0" encoding="utf-8"?>
<ds:datastoreItem xmlns:ds="http://schemas.openxmlformats.org/officeDocument/2006/customXml" ds:itemID="{DAE6D02D-ACE8-41C7-9632-7A3B96A9BA5C}"/>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On-screen Show (4:3)</PresentationFormat>
  <Paragraphs>181</Paragraphs>
  <Slides>16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Standarddesign</vt:lpstr>
      <vt:lpstr>CS ChemDraw Drawing</vt:lpstr>
      <vt:lpstr>Quantitative analysis of complex oligomeric mixtures by MS</vt:lpstr>
      <vt:lpstr>Slide 2</vt:lpstr>
      <vt:lpstr>Slide 3</vt:lpstr>
      <vt:lpstr>Analysis by MS</vt:lpstr>
      <vt:lpstr>Analysis by MS</vt:lpstr>
      <vt:lpstr>Our current study</vt:lpstr>
      <vt:lpstr>Sample Preparation</vt:lpstr>
      <vt:lpstr>Types of mixtures </vt:lpstr>
      <vt:lpstr>ESI-IT-MS (electrospary ionization mass spectrometry)</vt:lpstr>
      <vt:lpstr>Results from  ESI-IT-MS</vt:lpstr>
      <vt:lpstr>COST action FP1105 STSM</vt:lpstr>
      <vt:lpstr>MALDI-ToF-MS (matrix assisted laser desorption mass spectrometry)</vt:lpstr>
      <vt:lpstr>Selection of laser power</vt:lpstr>
      <vt:lpstr>Results from  MALDI-ToF-MS</vt:lpstr>
      <vt:lpstr>SUMMARY</vt:lpstr>
      <vt:lpstr>Slide 16</vt:lpstr>
    </vt:vector>
  </TitlesOfParts>
  <Company>wir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a.luetgering</dc:creator>
  <cp:lastModifiedBy>coolife</cp:lastModifiedBy>
  <cp:revision>348</cp:revision>
  <dcterms:created xsi:type="dcterms:W3CDTF">2007-08-29T07:13:29Z</dcterms:created>
  <dcterms:modified xsi:type="dcterms:W3CDTF">2014-05-08T22:26:49Z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0x01010029138B1BE7FB074492AF0C6B271046C2</vt:lpwstr>
  </property>
  <property fmtid="{D5CDD505-2E9C-101B-9397-08002B2CF9AE}" pid="3" name="TemplateUrl">
    <vt:lpwstr/>
  </property>
  <property fmtid="{D5CDD505-2E9C-101B-9397-08002B2CF9AE}" pid="4" name="Order">
    <vt:r8>8200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