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7"/>
  </p:notesMasterIdLst>
  <p:sldIdLst>
    <p:sldId id="256" r:id="rId2"/>
    <p:sldId id="388" r:id="rId3"/>
    <p:sldId id="392" r:id="rId4"/>
    <p:sldId id="413" r:id="rId5"/>
    <p:sldId id="391" r:id="rId6"/>
    <p:sldId id="414" r:id="rId7"/>
    <p:sldId id="396" r:id="rId8"/>
    <p:sldId id="395" r:id="rId9"/>
    <p:sldId id="394" r:id="rId10"/>
    <p:sldId id="389" r:id="rId11"/>
    <p:sldId id="419" r:id="rId12"/>
    <p:sldId id="405" r:id="rId13"/>
    <p:sldId id="416" r:id="rId14"/>
    <p:sldId id="408" r:id="rId15"/>
    <p:sldId id="397" r:id="rId16"/>
    <p:sldId id="399" r:id="rId17"/>
    <p:sldId id="400" r:id="rId18"/>
    <p:sldId id="401" r:id="rId19"/>
    <p:sldId id="417" r:id="rId20"/>
    <p:sldId id="402" r:id="rId21"/>
    <p:sldId id="418" r:id="rId22"/>
    <p:sldId id="410" r:id="rId23"/>
    <p:sldId id="411" r:id="rId24"/>
    <p:sldId id="403" r:id="rId25"/>
    <p:sldId id="40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006600"/>
    <a:srgbClr val="808000"/>
    <a:srgbClr val="800080"/>
    <a:srgbClr val="000099"/>
    <a:srgbClr val="0033CC"/>
    <a:srgbClr val="451603"/>
    <a:srgbClr val="6C0000"/>
    <a:srgbClr val="924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86420" autoAdjust="0"/>
  </p:normalViewPr>
  <p:slideViewPr>
    <p:cSldViewPr>
      <p:cViewPr>
        <p:scale>
          <a:sx n="60" d="100"/>
          <a:sy n="60" d="100"/>
        </p:scale>
        <p:origin x="-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0EA61C-1B88-4FDA-BD36-DAED46845C6E}" type="datetimeFigureOut">
              <a:rPr lang="ro-RO"/>
              <a:pPr>
                <a:defRPr/>
              </a:pPr>
              <a:t>26.05.2015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719E59-F51A-4D4F-99CE-CFDD6B887D2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179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19E59-F51A-4D4F-99CE-CFDD6B887D2F}" type="slidenum">
              <a:rPr lang="ro-RO" smtClean="0"/>
              <a:pPr>
                <a:defRPr/>
              </a:pPr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19E59-F51A-4D4F-99CE-CFDD6B887D2F}" type="slidenum">
              <a:rPr lang="ro-RO" smtClean="0"/>
              <a:pPr>
                <a:defRPr/>
              </a:pPr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19E59-F51A-4D4F-99CE-CFDD6B887D2F}" type="slidenum">
              <a:rPr lang="ro-RO" smtClean="0"/>
              <a:pPr>
                <a:defRPr/>
              </a:pPr>
              <a:t>14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719E59-F51A-4D4F-99CE-CFDD6B887D2F}" type="slidenum">
              <a:rPr lang="ro-RO" smtClean="0"/>
              <a:pPr>
                <a:defRPr/>
              </a:pPr>
              <a:t>18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10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BB61E-239A-41B5-ACF5-AF62DDCA689B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BE50-3420-4D1D-9585-E12606F67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4E85-B210-4BBF-AC47-8AE3AC6F34D5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4C8E-327E-4DE2-9785-CD9DDF67F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D78B-178A-4228-8A74-925791D97DD2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A3111-DDEA-4140-A538-21FCF9480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A5733-AA5E-423D-A45D-23B83EA9DA1F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43A2-6E45-486A-817C-213B9EE4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2D67-B84E-4632-9E4A-5920F95B84FB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A92D-89EA-44AA-8378-E4F64FF7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6DA02-A8ED-4A84-B752-B60E1A353D7F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32BF-0991-4BC5-B2A8-A7C9E81CE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59B6-212F-4017-AA8C-573395E7C10D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CD10-3096-4476-8AAE-F3F34B6D8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F0AF-7C2E-4576-AE6A-555ACEC8524D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9DC8-7F2E-48D8-8541-3A34A3CB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6699-9DBA-4701-910F-75990F0CC07F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90E7-5AFD-4396-879A-0B8D15E02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863B-3BFB-405C-BA23-91E3B02D70DB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9F51-23EC-4305-B109-D5048F3BF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91AD-B8B9-4F3D-AF1C-4942F804B884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CA29-5166-4597-AB57-B045B480A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EFFAC1-9C45-4667-A887-0956EDF460A8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1E233C-F2DE-4E27-BE77-24EA83C10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76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76A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14282" y="2428868"/>
            <a:ext cx="86781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Thermal properties of different hardwood species</a:t>
            </a:r>
            <a:endParaRPr lang="en-US" sz="34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892800" y="66040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200">
              <a:latin typeface="Book Antiqua" pitchFamily="18" charset="0"/>
            </a:endParaRPr>
          </a:p>
        </p:txBody>
      </p:sp>
      <p:pic>
        <p:nvPicPr>
          <p:cNvPr id="6" name="irc_mi" descr="http://www.sign-lang.uni-hamburg.de/events/cost/gfx/cost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sigla p poni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8253"/>
            <a:ext cx="571504" cy="68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2" y="6519470"/>
            <a:ext cx="6929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 Antiqua" pitchFamily="18" charset="0"/>
              </a:rPr>
              <a:t>COST FP1105 Meeting, San Sebastian, 26-27.05.2015</a:t>
            </a:r>
            <a:endParaRPr lang="en-US" sz="1600" dirty="0">
              <a:latin typeface="Book Antiqua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187624" y="4391025"/>
            <a:ext cx="748883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Carmen-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Mihaela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Popescu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, Maria-Cristina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Popescu</a:t>
            </a:r>
            <a:endParaRPr kumimoji="0" lang="en-US" sz="1200" b="0" i="0" u="none" strike="noStrike" kern="1200" cap="none" spc="0" normalizeH="0" baseline="30000" noProof="0" dirty="0" smtClean="0">
              <a:ln>
                <a:noFill/>
              </a:ln>
              <a:solidFill>
                <a:srgbClr val="0B5395"/>
              </a:solidFill>
              <a:effectLst/>
              <a:uLnTx/>
              <a:uFillTx/>
              <a:latin typeface="Book Antiqua" pitchFamily="18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451603"/>
              </a:solidFill>
              <a:effectLst/>
              <a:uLnTx/>
              <a:uFillTx/>
              <a:latin typeface="Book Antiqua" pitchFamily="18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1603"/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”Petru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1603"/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Poni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1603"/>
                </a:solidFill>
                <a:effectLst/>
                <a:uLnTx/>
                <a:uFillTx/>
                <a:latin typeface="Book Antiqua" pitchFamily="18" charset="0"/>
                <a:cs typeface="+mn-cs"/>
              </a:rPr>
              <a:t>” Institute of Macromolecular Chemistry of Romanian Academy, Iasi, Romania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51603"/>
              </a:solidFill>
              <a:effectLst/>
              <a:uLnTx/>
              <a:uFillTx/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88226"/>
            <a:ext cx="7215238" cy="51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86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02808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557214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20 → 220 </a:t>
            </a:r>
            <a:r>
              <a:rPr lang="en-US" sz="2800" baseline="30000" dirty="0" err="1" smtClean="0">
                <a:latin typeface="Book Antiqua" pitchFamily="18" charset="0"/>
              </a:rPr>
              <a:t>o</a:t>
            </a:r>
            <a:r>
              <a:rPr lang="en-US" sz="2800" dirty="0" err="1" smtClean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 (with 1 </a:t>
            </a:r>
            <a:r>
              <a:rPr lang="en-US" sz="2800" baseline="30000" dirty="0" err="1" smtClean="0">
                <a:latin typeface="Book Antiqua" pitchFamily="18" charset="0"/>
              </a:rPr>
              <a:t>o</a:t>
            </a:r>
            <a:r>
              <a:rPr lang="en-US" sz="2800" dirty="0" err="1" smtClean="0">
                <a:latin typeface="Book Antiqua" pitchFamily="18" charset="0"/>
              </a:rPr>
              <a:t>C</a:t>
            </a:r>
            <a:r>
              <a:rPr lang="en-US" sz="2800" dirty="0" smtClean="0">
                <a:latin typeface="Book Antiqua" pitchFamily="18" charset="0"/>
              </a:rPr>
              <a:t>/min)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854" y="857232"/>
            <a:ext cx="280890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790" y="3872272"/>
            <a:ext cx="27744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277916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92867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PT</a:t>
            </a:r>
            <a:endParaRPr lang="en-US" sz="2000" dirty="0">
              <a:latin typeface="Book Antiqu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7" y="3800834"/>
            <a:ext cx="281371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71736" y="385762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TC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PA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85762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AP</a:t>
            </a:r>
            <a:endParaRPr lang="en-US" sz="2000" dirty="0">
              <a:latin typeface="Book Antiqu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786712" y="1570818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001554" y="1642256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572662" y="4571214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644628" y="4499776"/>
            <a:ext cx="1000132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72264" y="92867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72264" y="185736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794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41" y="857232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35148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834752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1090" y="3906586"/>
            <a:ext cx="37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PT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92906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TC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PA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392906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AP</a:t>
            </a:r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340" y="857232"/>
            <a:ext cx="842506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85723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PT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2000240"/>
            <a:ext cx="33575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C–O in quinines </a:t>
            </a:r>
            <a:r>
              <a:rPr lang="en-GB" dirty="0" smtClean="0"/>
              <a:t>and C=O in various groups </a:t>
            </a:r>
            <a:r>
              <a:rPr lang="en-GB" dirty="0" smtClean="0"/>
              <a:t>→ </a:t>
            </a:r>
            <a:r>
              <a:rPr lang="en-GB" dirty="0" smtClean="0"/>
              <a:t>degradation </a:t>
            </a:r>
            <a:r>
              <a:rPr lang="en-GB" dirty="0" smtClean="0"/>
              <a:t>of the acetyl groups </a:t>
            </a:r>
            <a:r>
              <a:rPr lang="en-GB" dirty="0" smtClean="0"/>
              <a:t>and formation of other structures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43240" y="1500174"/>
            <a:ext cx="328614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C=C </a:t>
            </a:r>
            <a:r>
              <a:rPr lang="en-GB" dirty="0" smtClean="0"/>
              <a:t>in aromatic </a:t>
            </a:r>
            <a:r>
              <a:rPr lang="en-GB" dirty="0" smtClean="0"/>
              <a:t>skeletal components in </a:t>
            </a:r>
            <a:r>
              <a:rPr lang="en-GB" dirty="0" smtClean="0"/>
              <a:t>lignin → increase </a:t>
            </a:r>
            <a:r>
              <a:rPr lang="en-GB" dirty="0" smtClean="0"/>
              <a:t>of the amount of lignin </a:t>
            </a:r>
            <a:r>
              <a:rPr lang="en-GB" dirty="0" smtClean="0"/>
              <a:t>due to degradation </a:t>
            </a:r>
            <a:r>
              <a:rPr lang="en-GB" dirty="0" smtClean="0"/>
              <a:t>of amorphous carbohydrates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93141" y="3607595"/>
            <a:ext cx="1071570" cy="428628"/>
          </a:xfrm>
          <a:prstGeom prst="straightConnector1">
            <a:avLst/>
          </a:prstGeom>
          <a:ln w="25400">
            <a:solidFill>
              <a:srgbClr val="00006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571868" y="3500438"/>
            <a:ext cx="857256" cy="142876"/>
          </a:xfrm>
          <a:prstGeom prst="straightConnector1">
            <a:avLst/>
          </a:prstGeom>
          <a:ln w="25400">
            <a:solidFill>
              <a:srgbClr val="00006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857752" y="2714620"/>
            <a:ext cx="1000132" cy="428628"/>
          </a:xfrm>
          <a:prstGeom prst="straightConnector1">
            <a:avLst/>
          </a:prstGeom>
          <a:ln w="25400">
            <a:solidFill>
              <a:srgbClr val="00006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14678" y="1357298"/>
            <a:ext cx="3143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C–O </a:t>
            </a:r>
            <a:r>
              <a:rPr lang="en-GB" dirty="0" smtClean="0"/>
              <a:t>of Ph–O–C in </a:t>
            </a:r>
            <a:r>
              <a:rPr lang="en-GB" dirty="0" smtClean="0"/>
              <a:t>lignin and C–O </a:t>
            </a:r>
            <a:r>
              <a:rPr lang="en-GB" dirty="0" smtClean="0"/>
              <a:t>in </a:t>
            </a:r>
            <a:r>
              <a:rPr lang="en-GB" dirty="0" err="1" smtClean="0"/>
              <a:t>xyloglucan</a:t>
            </a:r>
            <a:r>
              <a:rPr lang="en-GB" dirty="0" smtClean="0"/>
              <a:t> → </a:t>
            </a:r>
            <a:r>
              <a:rPr lang="en-GB" dirty="0" smtClean="0"/>
              <a:t>loss of acetyl groups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3541706"/>
            <a:ext cx="7872413" cy="1219200"/>
            <a:chOff x="357160" y="3409952"/>
            <a:chExt cx="7872440" cy="1219200"/>
          </a:xfrm>
        </p:grpSpPr>
        <p:sp>
          <p:nvSpPr>
            <p:cNvPr id="29704" name="Rectangle 6"/>
            <p:cNvSpPr>
              <a:spLocks noChangeArrowheads="1"/>
            </p:cNvSpPr>
            <p:nvPr/>
          </p:nvSpPr>
          <p:spPr bwMode="auto">
            <a:xfrm>
              <a:off x="3581400" y="3409952"/>
              <a:ext cx="2895600" cy="1219200"/>
            </a:xfrm>
            <a:prstGeom prst="rect">
              <a:avLst/>
            </a:prstGeom>
            <a:noFill/>
            <a:ln w="25400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4343386" y="3714851"/>
              <a:ext cx="1371605" cy="48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solidFill>
                    <a:srgbClr val="000000"/>
                  </a:solidFill>
                  <a:latin typeface="Book Antiqua" pitchFamily="18" charset="0"/>
                </a:rPr>
                <a:t>sample</a:t>
              </a: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838200" y="3943352"/>
              <a:ext cx="2743200" cy="0"/>
            </a:xfrm>
            <a:prstGeom prst="line">
              <a:avLst/>
            </a:prstGeom>
            <a:noFill/>
            <a:ln w="31750">
              <a:solidFill>
                <a:srgbClr val="660033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6477000" y="4038600"/>
              <a:ext cx="1752600" cy="0"/>
            </a:xfrm>
            <a:prstGeom prst="line">
              <a:avLst/>
            </a:prstGeom>
            <a:noFill/>
            <a:ln w="31750">
              <a:solidFill>
                <a:srgbClr val="660033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Text Box 10"/>
            <p:cNvSpPr txBox="1">
              <a:spLocks noChangeArrowheads="1"/>
            </p:cNvSpPr>
            <p:nvPr/>
          </p:nvSpPr>
          <p:spPr bwMode="auto">
            <a:xfrm>
              <a:off x="6705595" y="3505233"/>
              <a:ext cx="1447805" cy="42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7A1D00"/>
                  </a:solidFill>
                  <a:latin typeface="Book Antiqua" pitchFamily="18" charset="0"/>
                </a:rPr>
                <a:t>spectrum</a:t>
              </a:r>
            </a:p>
          </p:txBody>
        </p:sp>
        <p:sp>
          <p:nvSpPr>
            <p:cNvPr id="29709" name="Text Box 12"/>
            <p:cNvSpPr txBox="1">
              <a:spLocks noChangeArrowheads="1"/>
            </p:cNvSpPr>
            <p:nvPr/>
          </p:nvSpPr>
          <p:spPr bwMode="auto">
            <a:xfrm>
              <a:off x="357160" y="3411540"/>
              <a:ext cx="3138498" cy="76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>
                  <a:solidFill>
                    <a:srgbClr val="7A1D00"/>
                  </a:solidFill>
                  <a:latin typeface="Book Antiqua" pitchFamily="18" charset="0"/>
                </a:rPr>
                <a:t>electro-magnetic beam</a:t>
              </a:r>
            </a:p>
            <a:p>
              <a:pPr algn="ctr"/>
              <a:endParaRPr lang="en-US" sz="2200" b="1" dirty="0">
                <a:solidFill>
                  <a:srgbClr val="7A1D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714626" y="2500306"/>
            <a:ext cx="5743575" cy="2166938"/>
            <a:chOff x="1614" y="2026"/>
            <a:chExt cx="3618" cy="1365"/>
          </a:xfrm>
        </p:grpSpPr>
        <p:sp>
          <p:nvSpPr>
            <p:cNvPr id="29701" name="Line 13"/>
            <p:cNvSpPr>
              <a:spLocks noChangeShapeType="1"/>
            </p:cNvSpPr>
            <p:nvPr/>
          </p:nvSpPr>
          <p:spPr bwMode="auto">
            <a:xfrm>
              <a:off x="3120" y="2304"/>
              <a:ext cx="0" cy="336"/>
            </a:xfrm>
            <a:prstGeom prst="line">
              <a:avLst/>
            </a:prstGeom>
            <a:noFill/>
            <a:ln w="31750">
              <a:solidFill>
                <a:srgbClr val="660033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Text Box 14"/>
            <p:cNvSpPr txBox="1">
              <a:spLocks noChangeArrowheads="1"/>
            </p:cNvSpPr>
            <p:nvPr/>
          </p:nvSpPr>
          <p:spPr bwMode="auto">
            <a:xfrm>
              <a:off x="1614" y="2026"/>
              <a:ext cx="31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2850"/>
                  </a:solidFill>
                  <a:latin typeface="Book Antiqua" pitchFamily="18" charset="0"/>
                </a:rPr>
                <a:t>External perturbation (temperature)</a:t>
              </a:r>
              <a:r>
                <a:rPr lang="ro-RO" sz="2200" b="1" dirty="0" smtClean="0">
                  <a:solidFill>
                    <a:srgbClr val="002850"/>
                  </a:solidFill>
                  <a:latin typeface="Book Antiqua" pitchFamily="18" charset="0"/>
                </a:rPr>
                <a:t> </a:t>
              </a:r>
              <a:endParaRPr lang="ro-RO" sz="2200" b="1" dirty="0">
                <a:solidFill>
                  <a:srgbClr val="002850"/>
                </a:solidFill>
                <a:latin typeface="Book Antiqua" pitchFamily="18" charset="0"/>
              </a:endParaRPr>
            </a:p>
          </p:txBody>
        </p:sp>
        <p:sp>
          <p:nvSpPr>
            <p:cNvPr id="29703" name="Text Box 15"/>
            <p:cNvSpPr txBox="1">
              <a:spLocks noChangeArrowheads="1"/>
            </p:cNvSpPr>
            <p:nvPr/>
          </p:nvSpPr>
          <p:spPr bwMode="auto">
            <a:xfrm>
              <a:off x="4176" y="3120"/>
              <a:ext cx="105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o-RO" sz="2200" b="1">
                  <a:solidFill>
                    <a:srgbClr val="002850"/>
                  </a:solidFill>
                  <a:latin typeface="Book Antiqua" pitchFamily="18" charset="0"/>
                </a:rPr>
                <a:t>d</a:t>
              </a:r>
              <a:r>
                <a:rPr lang="en-US" sz="2200" b="1">
                  <a:solidFill>
                    <a:srgbClr val="002850"/>
                  </a:solidFill>
                  <a:latin typeface="Book Antiqua" pitchFamily="18" charset="0"/>
                </a:rPr>
                <a:t>y</a:t>
              </a:r>
              <a:r>
                <a:rPr lang="ro-RO" sz="2200" b="1">
                  <a:solidFill>
                    <a:srgbClr val="002850"/>
                  </a:solidFill>
                  <a:latin typeface="Book Antiqua" pitchFamily="18" charset="0"/>
                </a:rPr>
                <a:t>namic</a:t>
              </a:r>
              <a:endParaRPr lang="en-US" sz="2200" b="1">
                <a:solidFill>
                  <a:srgbClr val="002850"/>
                </a:solidFill>
                <a:latin typeface="Book Antiqua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4282" y="214290"/>
            <a:ext cx="8715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Two dimensional (</a:t>
            </a:r>
            <a:r>
              <a:rPr lang="en-US" sz="30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</a:t>
            </a: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) correlation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71438" y="4652963"/>
            <a:ext cx="89296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Book Antiqua" pitchFamily="18" charset="0"/>
              </a:rPr>
              <a:t>Synchronous 2D correlation spectra represent the simultaneous or coincidental changes of spectral intensities measured at the wavenumbers </a:t>
            </a:r>
            <a:r>
              <a:rPr lang="en-US" sz="2400">
                <a:latin typeface="Book Antiqua" pitchFamily="18" charset="0"/>
                <a:sym typeface="Symbol" pitchFamily="18" charset="2"/>
              </a:rPr>
              <a:t></a:t>
            </a:r>
            <a:r>
              <a:rPr lang="en-US" sz="2400" baseline="-25000">
                <a:latin typeface="Book Antiqua" pitchFamily="18" charset="0"/>
              </a:rPr>
              <a:t>1</a:t>
            </a:r>
            <a:r>
              <a:rPr lang="en-US" sz="2000">
                <a:latin typeface="Book Antiqua" pitchFamily="18" charset="0"/>
              </a:rPr>
              <a:t> and </a:t>
            </a:r>
            <a:r>
              <a:rPr lang="en-US" sz="2400">
                <a:latin typeface="Book Antiqua" pitchFamily="18" charset="0"/>
                <a:sym typeface="Symbol" pitchFamily="18" charset="2"/>
              </a:rPr>
              <a:t></a:t>
            </a:r>
            <a:r>
              <a:rPr lang="en-US" sz="2400" baseline="-25000">
                <a:latin typeface="Book Antiqua" pitchFamily="18" charset="0"/>
              </a:rPr>
              <a:t>2</a:t>
            </a:r>
          </a:p>
          <a:p>
            <a:pPr algn="just"/>
            <a:r>
              <a:rPr lang="en-US" sz="2000">
                <a:solidFill>
                  <a:srgbClr val="7A1D00"/>
                </a:solidFill>
                <a:latin typeface="Book Antiqua" pitchFamily="18" charset="0"/>
              </a:rPr>
              <a:t>The diagonal peaks are referred to as 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</a:rPr>
              <a:t> – “autopeaks”  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  <a:sym typeface="Symbol" pitchFamily="18" charset="2"/>
              </a:rPr>
              <a:t></a:t>
            </a:r>
            <a:r>
              <a:rPr lang="ro-RO" sz="2000" baseline="-25000">
                <a:solidFill>
                  <a:srgbClr val="7A1D00"/>
                </a:solidFill>
                <a:latin typeface="Book Antiqua" pitchFamily="18" charset="0"/>
              </a:rPr>
              <a:t>1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</a:rPr>
              <a:t>=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  <a:sym typeface="Symbol" pitchFamily="18" charset="2"/>
              </a:rPr>
              <a:t>  </a:t>
            </a:r>
            <a:r>
              <a:rPr lang="ro-RO" sz="2000" baseline="-25000">
                <a:solidFill>
                  <a:srgbClr val="7A1D00"/>
                </a:solidFill>
                <a:latin typeface="Book Antiqua" pitchFamily="18" charset="0"/>
              </a:rPr>
              <a:t>2</a:t>
            </a:r>
            <a:endParaRPr lang="en-US" sz="2000" baseline="-25000">
              <a:solidFill>
                <a:srgbClr val="7A1D00"/>
              </a:solidFill>
              <a:latin typeface="Book Antiqua" pitchFamily="18" charset="0"/>
            </a:endParaRPr>
          </a:p>
          <a:p>
            <a:pPr algn="just"/>
            <a:r>
              <a:rPr lang="en-US" sz="2000">
                <a:solidFill>
                  <a:srgbClr val="002850"/>
                </a:solidFill>
                <a:latin typeface="Book Antiqua" pitchFamily="18" charset="0"/>
              </a:rPr>
              <a:t>The peaks located at the off–diagonal positions are referred as</a:t>
            </a:r>
            <a:r>
              <a:rPr lang="ro-RO" sz="2000">
                <a:solidFill>
                  <a:srgbClr val="002850"/>
                </a:solidFill>
                <a:latin typeface="Book Antiqua" pitchFamily="18" charset="0"/>
              </a:rPr>
              <a:t> – “crosspeaks” </a:t>
            </a:r>
            <a:r>
              <a:rPr lang="en-US" sz="2000">
                <a:solidFill>
                  <a:srgbClr val="002850"/>
                </a:solidFill>
                <a:latin typeface="Book Antiqua" pitchFamily="18" charset="0"/>
              </a:rPr>
              <a:t> </a:t>
            </a:r>
            <a:r>
              <a:rPr lang="ro-RO" sz="2000">
                <a:solidFill>
                  <a:srgbClr val="002850"/>
                </a:solidFill>
                <a:latin typeface="Book Antiqua" pitchFamily="18" charset="0"/>
                <a:sym typeface="Symbol" pitchFamily="18" charset="2"/>
              </a:rPr>
              <a:t></a:t>
            </a:r>
            <a:r>
              <a:rPr lang="ro-RO" sz="2000" baseline="-25000">
                <a:solidFill>
                  <a:srgbClr val="002850"/>
                </a:solidFill>
                <a:latin typeface="Book Antiqua" pitchFamily="18" charset="0"/>
              </a:rPr>
              <a:t>1</a:t>
            </a:r>
            <a:r>
              <a:rPr lang="ro-RO" sz="2000">
                <a:solidFill>
                  <a:srgbClr val="002850"/>
                </a:solidFill>
                <a:latin typeface="Book Antiqua" pitchFamily="18" charset="0"/>
                <a:sym typeface="Symbol" pitchFamily="18" charset="2"/>
              </a:rPr>
              <a:t>  </a:t>
            </a:r>
            <a:r>
              <a:rPr lang="ro-RO" sz="2000" baseline="-25000">
                <a:solidFill>
                  <a:srgbClr val="002850"/>
                </a:solidFill>
                <a:latin typeface="Book Antiqua" pitchFamily="18" charset="0"/>
              </a:rPr>
              <a:t>2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96975"/>
            <a:ext cx="27908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4395788" y="2813050"/>
            <a:ext cx="354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o-RO" sz="1200">
                <a:cs typeface="Times New Roman" pitchFamily="18" charset="0"/>
              </a:rPr>
              <a:t>    </a:t>
            </a:r>
            <a:endParaRPr lang="ro-RO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14313" y="1625600"/>
            <a:ext cx="3643312" cy="2947988"/>
            <a:chOff x="0" y="2143116"/>
            <a:chExt cx="3643298" cy="2948005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1857368" y="4572005"/>
              <a:ext cx="503235" cy="5191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Symbol" pitchFamily="18" charset="2"/>
                  <a:cs typeface="+mn-cs"/>
                </a:rPr>
                <a:t>n</a:t>
              </a:r>
              <a:r>
                <a:rPr lang="en-US" sz="2800" baseline="-250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0" y="2857495"/>
              <a:ext cx="504823" cy="51911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Symbol" pitchFamily="18" charset="2"/>
                  <a:cs typeface="+mn-cs"/>
                </a:rPr>
                <a:t>n</a:t>
              </a:r>
              <a:r>
                <a:rPr lang="en-US" sz="2800" baseline="-250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30730" name="Line 27"/>
            <p:cNvSpPr>
              <a:spLocks noChangeShapeType="1"/>
            </p:cNvSpPr>
            <p:nvPr/>
          </p:nvSpPr>
          <p:spPr bwMode="auto">
            <a:xfrm>
              <a:off x="2285984" y="3357562"/>
              <a:ext cx="0" cy="1066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1" name="Line 28"/>
            <p:cNvSpPr>
              <a:spLocks noChangeShapeType="1"/>
            </p:cNvSpPr>
            <p:nvPr/>
          </p:nvSpPr>
          <p:spPr bwMode="auto">
            <a:xfrm flipH="1">
              <a:off x="857224" y="3286124"/>
              <a:ext cx="14478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2" name="Line 29"/>
            <p:cNvSpPr>
              <a:spLocks noChangeShapeType="1"/>
            </p:cNvSpPr>
            <p:nvPr/>
          </p:nvSpPr>
          <p:spPr bwMode="auto">
            <a:xfrm>
              <a:off x="2571735" y="3357562"/>
              <a:ext cx="0" cy="1143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33" name="Line 30"/>
            <p:cNvSpPr>
              <a:spLocks noChangeShapeType="1"/>
            </p:cNvSpPr>
            <p:nvPr/>
          </p:nvSpPr>
          <p:spPr bwMode="auto">
            <a:xfrm flipH="1">
              <a:off x="857224" y="3286123"/>
              <a:ext cx="170021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142976" y="2143116"/>
              <a:ext cx="2500322" cy="1851036"/>
              <a:chOff x="1142976" y="2143116"/>
              <a:chExt cx="2500322" cy="1851036"/>
            </a:xfrm>
          </p:grpSpPr>
          <p:sp>
            <p:nvSpPr>
              <p:cNvPr id="30735" name="Text Box 33"/>
              <p:cNvSpPr txBox="1">
                <a:spLocks noChangeArrowheads="1"/>
              </p:cNvSpPr>
              <p:nvPr/>
            </p:nvSpPr>
            <p:spPr bwMode="auto">
              <a:xfrm>
                <a:off x="2500298" y="3643314"/>
                <a:ext cx="1143000" cy="35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700">
                    <a:solidFill>
                      <a:srgbClr val="990033"/>
                    </a:solidFill>
                    <a:latin typeface="Times New Roman" pitchFamily="18" charset="0"/>
                  </a:rPr>
                  <a:t>crosspeaks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0736" name="Line 35"/>
              <p:cNvSpPr>
                <a:spLocks noChangeShapeType="1"/>
              </p:cNvSpPr>
              <p:nvPr/>
            </p:nvSpPr>
            <p:spPr bwMode="auto">
              <a:xfrm>
                <a:off x="1500166" y="2500306"/>
                <a:ext cx="762000" cy="457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Text Box 36"/>
              <p:cNvSpPr txBox="1">
                <a:spLocks noChangeArrowheads="1"/>
              </p:cNvSpPr>
              <p:nvPr/>
            </p:nvSpPr>
            <p:spPr bwMode="auto">
              <a:xfrm>
                <a:off x="1142976" y="2143116"/>
                <a:ext cx="1143000" cy="35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700">
                    <a:solidFill>
                      <a:srgbClr val="990033"/>
                    </a:solidFill>
                    <a:latin typeface="Times New Roman" pitchFamily="18" charset="0"/>
                  </a:rPr>
                  <a:t>autopeak</a:t>
                </a:r>
                <a:endParaRPr lang="en-US" sz="2400">
                  <a:latin typeface="Tahoma" pitchFamily="34" charset="0"/>
                </a:endParaRPr>
              </a:p>
            </p:txBody>
          </p:sp>
          <p:sp>
            <p:nvSpPr>
              <p:cNvPr id="30738" name="Line 37"/>
              <p:cNvSpPr>
                <a:spLocks noChangeShapeType="1"/>
              </p:cNvSpPr>
              <p:nvPr/>
            </p:nvSpPr>
            <p:spPr bwMode="auto">
              <a:xfrm flipH="1" flipV="1">
                <a:off x="2357422" y="3429000"/>
                <a:ext cx="642934" cy="28575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38"/>
              <p:cNvSpPr>
                <a:spLocks noChangeShapeType="1"/>
              </p:cNvSpPr>
              <p:nvPr/>
            </p:nvSpPr>
            <p:spPr bwMode="auto">
              <a:xfrm flipH="1" flipV="1">
                <a:off x="2714612" y="3357562"/>
                <a:ext cx="357182" cy="35719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Text Box 39"/>
              <p:cNvSpPr txBox="1">
                <a:spLocks noChangeArrowheads="1"/>
              </p:cNvSpPr>
              <p:nvPr/>
            </p:nvSpPr>
            <p:spPr bwMode="auto">
              <a:xfrm>
                <a:off x="2173272" y="3071810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00"/>
                    </a:solidFill>
                    <a:latin typeface="Tahoma" pitchFamily="34" charset="0"/>
                  </a:rPr>
                  <a:t>-</a:t>
                </a:r>
              </a:p>
            </p:txBody>
          </p:sp>
          <p:sp>
            <p:nvSpPr>
              <p:cNvPr id="30741" name="Text Box 40"/>
              <p:cNvSpPr txBox="1">
                <a:spLocks noChangeArrowheads="1"/>
              </p:cNvSpPr>
              <p:nvPr/>
            </p:nvSpPr>
            <p:spPr bwMode="auto">
              <a:xfrm>
                <a:off x="2428860" y="3071810"/>
                <a:ext cx="228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00"/>
                    </a:solidFill>
                    <a:latin typeface="Tahoma" pitchFamily="34" charset="0"/>
                  </a:rPr>
                  <a:t>+</a:t>
                </a:r>
              </a:p>
            </p:txBody>
          </p:sp>
        </p:grp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196975"/>
            <a:ext cx="41163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3"/>
          <p:cNvSpPr txBox="1">
            <a:spLocks noChangeArrowheads="1"/>
          </p:cNvSpPr>
          <p:nvPr/>
        </p:nvSpPr>
        <p:spPr bwMode="auto">
          <a:xfrm>
            <a:off x="142875" y="5157788"/>
            <a:ext cx="88582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Book Antiqua" pitchFamily="18" charset="0"/>
              </a:rPr>
              <a:t>Sequential, changes of spectral intensities at the wavenumbers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</a:t>
            </a:r>
            <a:r>
              <a:rPr lang="en-US" sz="2000" baseline="-25000">
                <a:latin typeface="Book Antiqua" pitchFamily="18" charset="0"/>
              </a:rPr>
              <a:t>1</a:t>
            </a:r>
            <a:r>
              <a:rPr lang="en-US" sz="2000">
                <a:latin typeface="Book Antiqua" pitchFamily="18" charset="0"/>
              </a:rPr>
              <a:t> and </a:t>
            </a:r>
            <a:r>
              <a:rPr lang="en-US" sz="2000">
                <a:latin typeface="Book Antiqua" pitchFamily="18" charset="0"/>
                <a:sym typeface="Symbol" pitchFamily="18" charset="2"/>
              </a:rPr>
              <a:t></a:t>
            </a:r>
            <a:r>
              <a:rPr lang="en-US" sz="2000" baseline="-25000">
                <a:latin typeface="Book Antiqua" pitchFamily="18" charset="0"/>
              </a:rPr>
              <a:t>2</a:t>
            </a:r>
            <a:r>
              <a:rPr lang="en-US" sz="2000">
                <a:latin typeface="Book Antiqua" pitchFamily="18" charset="0"/>
              </a:rPr>
              <a:t>. The spectrum is antisymmetric with respect to the diagonal line.</a:t>
            </a:r>
          </a:p>
          <a:p>
            <a:pPr algn="just"/>
            <a:r>
              <a:rPr lang="en-US" sz="2000">
                <a:solidFill>
                  <a:srgbClr val="7A1D00"/>
                </a:solidFill>
                <a:latin typeface="Book Antiqua" pitchFamily="18" charset="0"/>
              </a:rPr>
              <a:t>The peaks located at the off–diagonal positions are referred as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</a:rPr>
              <a:t> – “crosspeaks” </a:t>
            </a:r>
            <a:r>
              <a:rPr lang="en-US" sz="2000">
                <a:solidFill>
                  <a:srgbClr val="7A1D00"/>
                </a:solidFill>
                <a:latin typeface="Book Antiqua" pitchFamily="18" charset="0"/>
              </a:rPr>
              <a:t> 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  <a:sym typeface="Symbol" pitchFamily="18" charset="2"/>
              </a:rPr>
              <a:t></a:t>
            </a:r>
            <a:r>
              <a:rPr lang="ro-RO" sz="2000" baseline="-25000">
                <a:solidFill>
                  <a:srgbClr val="7A1D00"/>
                </a:solidFill>
                <a:latin typeface="Book Antiqua" pitchFamily="18" charset="0"/>
              </a:rPr>
              <a:t>1</a:t>
            </a:r>
            <a:r>
              <a:rPr lang="ro-RO" sz="2000">
                <a:solidFill>
                  <a:srgbClr val="7A1D00"/>
                </a:solidFill>
                <a:latin typeface="Book Antiqua" pitchFamily="18" charset="0"/>
                <a:sym typeface="Symbol" pitchFamily="18" charset="2"/>
              </a:rPr>
              <a:t> </a:t>
            </a:r>
            <a:r>
              <a:rPr lang="ro-RO" sz="2000" baseline="-25000">
                <a:solidFill>
                  <a:srgbClr val="7A1D00"/>
                </a:solidFill>
                <a:latin typeface="Book Antiqua" pitchFamily="18" charset="0"/>
              </a:rPr>
              <a:t>2</a:t>
            </a:r>
          </a:p>
        </p:txBody>
      </p:sp>
      <p:pic>
        <p:nvPicPr>
          <p:cNvPr id="3174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268413"/>
            <a:ext cx="2847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3838" y="2311400"/>
            <a:ext cx="2503487" cy="2405063"/>
            <a:chOff x="3500430" y="2543172"/>
            <a:chExt cx="2503502" cy="2405073"/>
          </a:xfrm>
        </p:grpSpPr>
        <p:sp>
          <p:nvSpPr>
            <p:cNvPr id="6" name="Text Box 24"/>
            <p:cNvSpPr txBox="1">
              <a:spLocks noChangeArrowheads="1"/>
            </p:cNvSpPr>
            <p:nvPr/>
          </p:nvSpPr>
          <p:spPr bwMode="auto">
            <a:xfrm>
              <a:off x="5500692" y="4429130"/>
              <a:ext cx="503240" cy="5191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Symbol" pitchFamily="18" charset="2"/>
                  <a:cs typeface="+mn-cs"/>
                </a:rPr>
                <a:t>n</a:t>
              </a:r>
              <a:r>
                <a:rPr lang="en-US" sz="2800" baseline="-250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3500430" y="2714623"/>
              <a:ext cx="504828" cy="5191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Symbol" pitchFamily="18" charset="2"/>
                  <a:cs typeface="+mn-cs"/>
                </a:rPr>
                <a:t>n</a:t>
              </a:r>
              <a:r>
                <a:rPr lang="en-US" sz="2800" baseline="-25000" dirty="0">
                  <a:solidFill>
                    <a:schemeClr val="accent4">
                      <a:lumMod val="5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31753" name="Line 17"/>
            <p:cNvSpPr>
              <a:spLocks noChangeShapeType="1"/>
            </p:cNvSpPr>
            <p:nvPr/>
          </p:nvSpPr>
          <p:spPr bwMode="auto">
            <a:xfrm flipV="1">
              <a:off x="5335598" y="3143248"/>
              <a:ext cx="450848" cy="5000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5"/>
            <p:cNvSpPr txBox="1">
              <a:spLocks noChangeArrowheads="1"/>
            </p:cNvSpPr>
            <p:nvPr/>
          </p:nvSpPr>
          <p:spPr bwMode="auto">
            <a:xfrm>
              <a:off x="4649798" y="3533769"/>
              <a:ext cx="121920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>
                  <a:solidFill>
                    <a:srgbClr val="990033"/>
                  </a:solidFill>
                  <a:latin typeface="Times New Roman" pitchFamily="18" charset="0"/>
                </a:rPr>
                <a:t>crosspeaks</a:t>
              </a:r>
              <a:endParaRPr lang="en-US" sz="2400">
                <a:latin typeface="Tahoma" pitchFamily="34" charset="0"/>
              </a:endParaRPr>
            </a:p>
          </p:txBody>
        </p:sp>
        <p:sp>
          <p:nvSpPr>
            <p:cNvPr id="31755" name="Text Box 16"/>
            <p:cNvSpPr txBox="1">
              <a:spLocks noChangeArrowheads="1"/>
            </p:cNvSpPr>
            <p:nvPr/>
          </p:nvSpPr>
          <p:spPr bwMode="auto">
            <a:xfrm>
              <a:off x="5643570" y="2786058"/>
              <a:ext cx="295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31756" name="Line 18"/>
            <p:cNvSpPr>
              <a:spLocks noChangeShapeType="1"/>
            </p:cNvSpPr>
            <p:nvPr/>
          </p:nvSpPr>
          <p:spPr bwMode="auto">
            <a:xfrm flipV="1">
              <a:off x="5335598" y="2924169"/>
              <a:ext cx="15240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19"/>
            <p:cNvSpPr txBox="1">
              <a:spLocks noChangeArrowheads="1"/>
            </p:cNvSpPr>
            <p:nvPr/>
          </p:nvSpPr>
          <p:spPr bwMode="auto">
            <a:xfrm>
              <a:off x="5380046" y="2543172"/>
              <a:ext cx="406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</p:grpSp>
      <p:pic>
        <p:nvPicPr>
          <p:cNvPr id="3174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287463"/>
            <a:ext cx="4222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4" y="1529680"/>
            <a:ext cx="748883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e"/>
              <a:defRPr/>
            </a:pPr>
            <a:r>
              <a:rPr lang="en-US" sz="2400" dirty="0">
                <a:solidFill>
                  <a:srgbClr val="800000"/>
                </a:solidFill>
                <a:latin typeface="Book Antiqua" pitchFamily="18" charset="0"/>
                <a:cs typeface="+mn-cs"/>
              </a:rPr>
              <a:t> Simplification of complex spectra 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  <a:cs typeface="+mn-cs"/>
              </a:rPr>
              <a:t>and </a:t>
            </a:r>
            <a:r>
              <a:rPr lang="en-US" sz="2400" dirty="0">
                <a:solidFill>
                  <a:srgbClr val="800000"/>
                </a:solidFill>
                <a:latin typeface="Book Antiqua" pitchFamily="18" charset="0"/>
                <a:cs typeface="+mn-cs"/>
              </a:rPr>
              <a:t>enhancement of spectral 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  <a:cs typeface="+mn-cs"/>
              </a:rPr>
              <a:t>resolution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e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 Detailed investigation of the intra- and intermolecular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interaction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75000"/>
                </a:schemeClr>
              </a:solidFill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e"/>
              <a:defRPr/>
            </a:pPr>
            <a:r>
              <a:rPr lang="en-US" sz="2400" dirty="0">
                <a:solidFill>
                  <a:srgbClr val="800000"/>
                </a:solidFill>
                <a:latin typeface="Book Antiqua" pitchFamily="18" charset="0"/>
                <a:cs typeface="+mn-cs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  <a:cs typeface="+mn-cs"/>
              </a:rPr>
              <a:t>Study of the </a:t>
            </a:r>
            <a:r>
              <a:rPr lang="en-US" sz="2400" dirty="0">
                <a:solidFill>
                  <a:srgbClr val="800000"/>
                </a:solidFill>
                <a:latin typeface="Book Antiqua" pitchFamily="18" charset="0"/>
                <a:cs typeface="+mn-cs"/>
              </a:rPr>
              <a:t>process of chemical reaction or the kinetics of molecular 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  <a:cs typeface="+mn-cs"/>
              </a:rPr>
              <a:t>vibrations</a:t>
            </a:r>
            <a:endParaRPr lang="en-US" sz="2400" dirty="0">
              <a:solidFill>
                <a:srgbClr val="800000"/>
              </a:solidFill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800000"/>
              </a:solidFill>
              <a:latin typeface="Book Antiqu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e"/>
              <a:defRPr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 Band assignments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based on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the correlation analysis between various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  <a:cs typeface="+mn-cs"/>
              </a:rPr>
              <a:t>bands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Advantages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4808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Purpose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50030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 Antiqua" pitchFamily="18" charset="0"/>
              </a:rPr>
              <a:t>Provide information concerning </a:t>
            </a:r>
            <a:r>
              <a:rPr lang="en-US" sz="3200" dirty="0" smtClean="0">
                <a:latin typeface="Book Antiqua" pitchFamily="18" charset="0"/>
              </a:rPr>
              <a:t>components composition and </a:t>
            </a:r>
            <a:r>
              <a:rPr lang="en-US" sz="3200" dirty="0" smtClean="0">
                <a:latin typeface="Book Antiqua" pitchFamily="18" charset="0"/>
              </a:rPr>
              <a:t>thermal properties of </a:t>
            </a:r>
            <a:r>
              <a:rPr lang="en-US" sz="3200" dirty="0" smtClean="0">
                <a:latin typeface="Book Antiqua" pitchFamily="18" charset="0"/>
              </a:rPr>
              <a:t>different hardwood species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303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140" y="105468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5140" y="3321878"/>
            <a:ext cx="2160000" cy="21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860" y="1000109"/>
            <a:ext cx="2160000" cy="2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860" y="3331371"/>
            <a:ext cx="2160000" cy="21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2000" y="1040751"/>
            <a:ext cx="2160000" cy="217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2000" y="3350033"/>
            <a:ext cx="2160000" cy="21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8280" y="1071546"/>
            <a:ext cx="2160000" cy="21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8280" y="3331331"/>
            <a:ext cx="2160000" cy="21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PT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TC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8857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PA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AP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578645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3287 &gt; 3343 &gt; 3456 cm</a:t>
            </a:r>
            <a:r>
              <a:rPr lang="en-US" sz="2800" baseline="30000" dirty="0" smtClean="0">
                <a:latin typeface="Book Antiqua" pitchFamily="18" charset="0"/>
              </a:rPr>
              <a:t>-1</a:t>
            </a:r>
            <a:endParaRPr lang="en-US" sz="2800" baseline="30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424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1714480" y="3214686"/>
            <a:ext cx="2357454" cy="2643206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2160000" cy="218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357562"/>
            <a:ext cx="2160000" cy="21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422" y="3357562"/>
            <a:ext cx="2160000" cy="21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071546"/>
            <a:ext cx="2160000" cy="215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55140" y="1071546"/>
            <a:ext cx="2160000" cy="21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1049303"/>
            <a:ext cx="2160000" cy="216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422" y="1071546"/>
            <a:ext cx="2160000" cy="21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2D IR correlation spectroscopy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PT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TC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8857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PA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85723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AP</a:t>
            </a:r>
            <a:endParaRPr lang="en-US" sz="2000" dirty="0"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5786454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 pitchFamily="18" charset="0"/>
              </a:rPr>
              <a:t>1720 &gt; 1739 , 1558 &gt; 1605 &gt; 1651, 1504, </a:t>
            </a:r>
          </a:p>
          <a:p>
            <a:pPr algn="ctr"/>
            <a:r>
              <a:rPr lang="en-US" sz="2800" dirty="0" smtClean="0">
                <a:latin typeface="Book Antiqua" pitchFamily="18" charset="0"/>
              </a:rPr>
              <a:t>1538 &gt; 1636 &gt; 1785 cm</a:t>
            </a:r>
            <a:r>
              <a:rPr lang="en-US" sz="2800" baseline="30000" dirty="0" smtClean="0">
                <a:latin typeface="Book Antiqua" pitchFamily="18" charset="0"/>
              </a:rPr>
              <a:t>-1</a:t>
            </a:r>
            <a:endParaRPr lang="en-US" sz="2800" baseline="30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Conclusions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71546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Book Antiqua" pitchFamily="18" charset="0"/>
              </a:rPr>
              <a:t>Thermogravimetry</a:t>
            </a:r>
            <a:r>
              <a:rPr lang="en-GB" sz="2400" dirty="0" smtClean="0">
                <a:latin typeface="Book Antiqua" pitchFamily="18" charset="0"/>
              </a:rPr>
              <a:t> indicated the thermal properties of the studied wood samples.</a:t>
            </a:r>
          </a:p>
          <a:p>
            <a:endParaRPr lang="en-GB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The calculated </a:t>
            </a:r>
            <a:r>
              <a:rPr lang="en-US" sz="2400" dirty="0" smtClean="0">
                <a:latin typeface="Book Antiqua" pitchFamily="18" charset="0"/>
              </a:rPr>
              <a:t>percentages of the components are </a:t>
            </a:r>
            <a:r>
              <a:rPr lang="en-US" sz="2400" dirty="0" smtClean="0">
                <a:latin typeface="Book Antiqua" pitchFamily="18" charset="0"/>
              </a:rPr>
              <a:t>in </a:t>
            </a:r>
            <a:r>
              <a:rPr lang="en-US" sz="2400" dirty="0" smtClean="0">
                <a:latin typeface="Book Antiqua" pitchFamily="18" charset="0"/>
              </a:rPr>
              <a:t>good </a:t>
            </a:r>
            <a:r>
              <a:rPr lang="en-US" sz="2400" dirty="0" smtClean="0">
                <a:latin typeface="Book Antiqua" pitchFamily="18" charset="0"/>
              </a:rPr>
              <a:t>correlation with the values from literature data.</a:t>
            </a:r>
          </a:p>
          <a:p>
            <a:endParaRPr lang="en-GB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The ratio values of lignin/carbohydrate </a:t>
            </a:r>
            <a:r>
              <a:rPr lang="en-US" sz="2400" dirty="0" smtClean="0">
                <a:latin typeface="Book Antiqua" pitchFamily="18" charset="0"/>
              </a:rPr>
              <a:t>IR bands decrease and of carbonyl/carbohydrate </a:t>
            </a:r>
            <a:r>
              <a:rPr lang="en-US" sz="2400" dirty="0" smtClean="0">
                <a:latin typeface="Book Antiqua" pitchFamily="18" charset="0"/>
              </a:rPr>
              <a:t>IR bands </a:t>
            </a:r>
            <a:r>
              <a:rPr lang="en-US" sz="2400" dirty="0" smtClean="0">
                <a:latin typeface="Book Antiqua" pitchFamily="18" charset="0"/>
              </a:rPr>
              <a:t>increases </a:t>
            </a:r>
            <a:r>
              <a:rPr lang="en-US" sz="2400" dirty="0" smtClean="0">
                <a:latin typeface="Book Antiqua" pitchFamily="18" charset="0"/>
              </a:rPr>
              <a:t>with increasing the average wood </a:t>
            </a:r>
            <a:r>
              <a:rPr lang="en-US" sz="2400" dirty="0" smtClean="0">
                <a:latin typeface="Book Antiqua" pitchFamily="18" charset="0"/>
              </a:rPr>
              <a:t>density.</a:t>
            </a:r>
            <a:endParaRPr lang="en-GB" sz="2400" dirty="0" smtClean="0">
              <a:latin typeface="Book Antiqua" pitchFamily="18" charset="0"/>
            </a:endParaRPr>
          </a:p>
          <a:p>
            <a:endParaRPr lang="en-GB" sz="2400" dirty="0" smtClean="0">
              <a:latin typeface="Book Antiqua" pitchFamily="18" charset="0"/>
            </a:endParaRPr>
          </a:p>
          <a:p>
            <a:r>
              <a:rPr lang="en-GB" sz="2400" dirty="0" smtClean="0">
                <a:latin typeface="Book Antiqua" pitchFamily="18" charset="0"/>
              </a:rPr>
              <a:t>The infrared and 2DCOS IR spectra indicates structural modifications (induced </a:t>
            </a:r>
            <a:r>
              <a:rPr lang="en-GB" sz="2400" dirty="0" smtClean="0">
                <a:latin typeface="Book Antiqua" pitchFamily="18" charset="0"/>
              </a:rPr>
              <a:t>by </a:t>
            </a:r>
            <a:r>
              <a:rPr lang="en-GB" sz="2400" dirty="0" smtClean="0">
                <a:latin typeface="Book Antiqua" pitchFamily="18" charset="0"/>
              </a:rPr>
              <a:t>different reactions) in the main </a:t>
            </a:r>
            <a:r>
              <a:rPr lang="en-GB" sz="2400" dirty="0" smtClean="0">
                <a:latin typeface="Book Antiqua" pitchFamily="18" charset="0"/>
              </a:rPr>
              <a:t>components of wood. </a:t>
            </a:r>
            <a:endParaRPr lang="en-GB" sz="2400" dirty="0" smtClean="0">
              <a:latin typeface="Book Antiqua" pitchFamily="18" charset="0"/>
            </a:endParaRPr>
          </a:p>
          <a:p>
            <a:endParaRPr lang="en-GB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988241"/>
            <a:ext cx="57961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+mn-cs"/>
              </a:rPr>
              <a:t>Thank you for your attention!</a:t>
            </a:r>
          </a:p>
        </p:txBody>
      </p:sp>
      <p:pic>
        <p:nvPicPr>
          <p:cNvPr id="56323" name="Picture 1" descr="Vf_La_Om_Piatra_Craiulu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65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IMG_4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complexul_barsana_maramures_95415e1fd861377f1b095dd8b3b94c9d_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" descr="vor1.jpg"/>
          <p:cNvPicPr>
            <a:picLocks noChangeAspect="1"/>
          </p:cNvPicPr>
          <p:nvPr/>
        </p:nvPicPr>
        <p:blipFill>
          <a:blip r:embed="rId5" cstate="print"/>
          <a:srcRect l="4546"/>
          <a:stretch>
            <a:fillRect/>
          </a:stretch>
        </p:blipFill>
        <p:spPr bwMode="auto">
          <a:xfrm>
            <a:off x="3143250" y="4500563"/>
            <a:ext cx="3000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2" descr="bucovina-voronet-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4500563"/>
            <a:ext cx="31432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3" descr="danube-delta-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0"/>
            <a:ext cx="3071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0" descr="sfinx001.jpg"/>
          <p:cNvPicPr>
            <a:picLocks noChangeAspect="1"/>
          </p:cNvPicPr>
          <p:nvPr/>
        </p:nvPicPr>
        <p:blipFill>
          <a:blip r:embed="rId8" cstate="print"/>
          <a:srcRect l="10823"/>
          <a:stretch>
            <a:fillRect/>
          </a:stretch>
        </p:blipFill>
        <p:spPr bwMode="auto">
          <a:xfrm>
            <a:off x="3128963" y="0"/>
            <a:ext cx="2943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79838" y="3068638"/>
            <a:ext cx="4857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  <a:cs typeface="Times New Roman" pitchFamily="18" charset="0"/>
              </a:rPr>
              <a:t>Questions?</a:t>
            </a:r>
          </a:p>
        </p:txBody>
      </p:sp>
      <p:pic>
        <p:nvPicPr>
          <p:cNvPr id="57347" name="Picture 5" descr="97194maxim"/>
          <p:cNvPicPr>
            <a:picLocks noChangeAspect="1" noChangeArrowheads="1"/>
          </p:cNvPicPr>
          <p:nvPr/>
        </p:nvPicPr>
        <p:blipFill>
          <a:blip r:embed="rId2" cstate="print"/>
          <a:srcRect b="10062"/>
          <a:stretch>
            <a:fillRect/>
          </a:stretch>
        </p:blipFill>
        <p:spPr bwMode="auto">
          <a:xfrm>
            <a:off x="0" y="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Ias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0"/>
            <a:ext cx="3044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IMG_4520"/>
          <p:cNvPicPr>
            <a:picLocks noChangeAspect="1" noChangeArrowheads="1"/>
          </p:cNvPicPr>
          <p:nvPr/>
        </p:nvPicPr>
        <p:blipFill>
          <a:blip r:embed="rId4" cstate="print"/>
          <a:srcRect b="16135"/>
          <a:stretch>
            <a:fillRect/>
          </a:stretch>
        </p:blipFill>
        <p:spPr bwMode="auto">
          <a:xfrm>
            <a:off x="0" y="2286000"/>
            <a:ext cx="3143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1e534c0e-01f6-4bcc-9da2-dee380b7b89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88"/>
            <a:ext cx="314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 descr="pictura_Bala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365625"/>
            <a:ext cx="25193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C:\Users\c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3938" y="0"/>
            <a:ext cx="30400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C:\Users\c\Desktop\pp1.jpg"/>
          <p:cNvPicPr>
            <a:picLocks noChangeAspect="1" noChangeArrowheads="1"/>
          </p:cNvPicPr>
          <p:nvPr/>
        </p:nvPicPr>
        <p:blipFill>
          <a:blip r:embed="rId8" cstate="print"/>
          <a:srcRect l="14162" b="4547"/>
          <a:stretch>
            <a:fillRect/>
          </a:stretch>
        </p:blipFill>
        <p:spPr bwMode="auto">
          <a:xfrm>
            <a:off x="5651500" y="4365625"/>
            <a:ext cx="3492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501090" y="4000504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Book Antiqua" pitchFamily="18" charset="0"/>
              </a:rPr>
              <a:t>Iasi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Materials 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708796"/>
          <a:ext cx="8715436" cy="2880360"/>
        </p:xfrm>
        <a:graphic>
          <a:graphicData uri="http://schemas.openxmlformats.org/drawingml/2006/table">
            <a:tbl>
              <a:tblPr/>
              <a:tblGrid>
                <a:gridCol w="3286148"/>
                <a:gridCol w="1571636"/>
                <a:gridCol w="1147810"/>
                <a:gridCol w="1228658"/>
                <a:gridCol w="1481184"/>
              </a:tblGrid>
              <a:tr h="26066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Species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Average wood </a:t>
                      </a:r>
                      <a:r>
                        <a:rPr lang="en-US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density</a:t>
                      </a:r>
                      <a:endParaRPr lang="en-US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Average component percentage </a:t>
                      </a:r>
                      <a:r>
                        <a:rPr lang="en-US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(%)</a:t>
                      </a:r>
                      <a:endParaRPr lang="en-US" sz="1800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1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Cellulose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Lignin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Hemicelluloses and others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poplar (</a:t>
                      </a:r>
                      <a:r>
                        <a:rPr lang="en-US" sz="1800" i="1">
                          <a:latin typeface="Book Antiqua" pitchFamily="18" charset="0"/>
                          <a:ea typeface="Calibri"/>
                          <a:cs typeface="Times New Roman"/>
                        </a:rPr>
                        <a:t>Populus tremula</a:t>
                      </a: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0.45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48-49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21-25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26-31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lime (</a:t>
                      </a:r>
                      <a:r>
                        <a:rPr lang="en-US" sz="1800" i="1">
                          <a:latin typeface="Book Antiqua" pitchFamily="18" charset="0"/>
                          <a:ea typeface="Calibri"/>
                          <a:cs typeface="Times New Roman"/>
                        </a:rPr>
                        <a:t>Tillia cordata</a:t>
                      </a: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0.48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48-51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20-22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27-32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cherry </a:t>
                      </a: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i="1" dirty="0" err="1">
                          <a:latin typeface="Book Antiqua" pitchFamily="18" charset="0"/>
                          <a:ea typeface="Calibri"/>
                          <a:cs typeface="Times New Roman"/>
                        </a:rPr>
                        <a:t>Prunus</a:t>
                      </a:r>
                      <a:r>
                        <a:rPr lang="en-US" sz="1800" i="1" dirty="0">
                          <a:latin typeface="Book Antiqu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Book Antiqua" pitchFamily="18" charset="0"/>
                          <a:ea typeface="Calibri"/>
                          <a:cs typeface="Times New Roman"/>
                        </a:rPr>
                        <a:t>avium</a:t>
                      </a: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0.50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45-47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18-21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32-37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Book Antiqua" pitchFamily="18" charset="0"/>
                          <a:ea typeface="Calibri"/>
                          <a:cs typeface="Times New Roman"/>
                        </a:rPr>
                        <a:t>maple </a:t>
                      </a: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i="1" dirty="0">
                          <a:latin typeface="Book Antiqua" pitchFamily="18" charset="0"/>
                          <a:ea typeface="Calibri"/>
                          <a:cs typeface="Times New Roman"/>
                        </a:rPr>
                        <a:t>Acer </a:t>
                      </a:r>
                      <a:r>
                        <a:rPr lang="en-US" sz="1800" i="1" dirty="0" err="1">
                          <a:latin typeface="Book Antiqua" pitchFamily="18" charset="0"/>
                          <a:ea typeface="Calibri"/>
                          <a:cs typeface="Times New Roman"/>
                        </a:rPr>
                        <a:t>pseudoplatanus</a:t>
                      </a: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0.56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45-47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Book Antiqua" pitchFamily="18" charset="0"/>
                          <a:ea typeface="Calibri"/>
                          <a:cs typeface="Times New Roman"/>
                        </a:rPr>
                        <a:t>19-22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ook Antiqua" pitchFamily="18" charset="0"/>
                          <a:ea typeface="Calibri"/>
                          <a:cs typeface="Times New Roman"/>
                        </a:rPr>
                        <a:t>31-36</a:t>
                      </a:r>
                    </a:p>
                  </a:txBody>
                  <a:tcPr marL="65166" marR="651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0076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 Antiqua" pitchFamily="18" charset="0"/>
              </a:rPr>
              <a:t>http://www.worldagroforestrycentre.org/sea/Products/AFDbases/WD/, R. B. </a:t>
            </a:r>
            <a:r>
              <a:rPr lang="en-US" sz="1200" dirty="0" err="1" smtClean="0">
                <a:latin typeface="Book Antiqua" pitchFamily="18" charset="0"/>
              </a:rPr>
              <a:t>Hoadley</a:t>
            </a:r>
            <a:r>
              <a:rPr lang="en-US" sz="1200" dirty="0" smtClean="0">
                <a:latin typeface="Book Antiqua" pitchFamily="18" charset="0"/>
              </a:rPr>
              <a:t>. Physical and chemical properties, in: Identifying wood. Accurate results with simple tools, Taunton Press, U.S., 1990, pp. 46-53, R. M. Rowell, R. </a:t>
            </a:r>
            <a:r>
              <a:rPr lang="en-US" sz="1200" dirty="0" err="1" smtClean="0">
                <a:latin typeface="Book Antiqua" pitchFamily="18" charset="0"/>
              </a:rPr>
              <a:t>Pettersen</a:t>
            </a:r>
            <a:r>
              <a:rPr lang="en-US" sz="1200" dirty="0" smtClean="0">
                <a:latin typeface="Book Antiqua" pitchFamily="18" charset="0"/>
              </a:rPr>
              <a:t>, J. S. Han, J. S. Rowell, M. A. </a:t>
            </a:r>
            <a:r>
              <a:rPr lang="en-US" sz="1200" dirty="0" err="1" smtClean="0">
                <a:latin typeface="Book Antiqua" pitchFamily="18" charset="0"/>
              </a:rPr>
              <a:t>Tshabalala</a:t>
            </a:r>
            <a:r>
              <a:rPr lang="en-US" sz="1200" dirty="0" smtClean="0">
                <a:latin typeface="Book Antiqua" pitchFamily="18" charset="0"/>
              </a:rPr>
              <a:t>, Cell Wall Chemistry, in: Handbook of wood chemistry and wood composites, ed. R. M. Rowell, CRC Press, 2005</a:t>
            </a:r>
            <a:endParaRPr lang="en-US" sz="12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Methods 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643050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ook Antiqua" pitchFamily="18" charset="0"/>
              </a:rPr>
              <a:t>Thermogravimetry</a:t>
            </a:r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Infrared spectroscopy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Two dimensional correlation infrared spectroscopy 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</a:rPr>
              <a:t>Thermal methods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714348" y="1357298"/>
            <a:ext cx="77153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Char char="d"/>
            </a:pP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evaluation of the </a:t>
            </a:r>
            <a:r>
              <a:rPr lang="en-US" sz="2400" dirty="0" smtClean="0">
                <a:latin typeface="Book Antiqua" pitchFamily="18" charset="0"/>
              </a:rPr>
              <a:t>thermal </a:t>
            </a:r>
            <a:r>
              <a:rPr lang="en-US" sz="2400" dirty="0" smtClean="0">
                <a:latin typeface="Book Antiqua" pitchFamily="18" charset="0"/>
              </a:rPr>
              <a:t>stability and degradation </a:t>
            </a:r>
            <a:r>
              <a:rPr lang="en-US" sz="2400" dirty="0">
                <a:latin typeface="Book Antiqua" pitchFamily="18" charset="0"/>
              </a:rPr>
              <a:t>degree as a function of the content of the obtained </a:t>
            </a:r>
            <a:r>
              <a:rPr lang="en-US" sz="2400" dirty="0" smtClean="0">
                <a:latin typeface="Book Antiqua" pitchFamily="18" charset="0"/>
              </a:rPr>
              <a:t>fractions</a:t>
            </a: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 2" pitchFamily="18" charset="2"/>
              <a:buChar char="d"/>
            </a:pPr>
            <a:r>
              <a:rPr lang="en-US" sz="2400" dirty="0" smtClean="0">
                <a:latin typeface="Book Antiqua" pitchFamily="18" charset="0"/>
              </a:rPr>
              <a:t> investigation of wood structural components</a:t>
            </a:r>
          </a:p>
          <a:p>
            <a:pPr algn="just"/>
            <a:endParaRPr lang="en-US" sz="2400" dirty="0">
              <a:latin typeface="Book Antiqua" pitchFamily="18" charset="0"/>
            </a:endParaRPr>
          </a:p>
          <a:p>
            <a:pPr algn="just">
              <a:buFont typeface="Wingdings 2" pitchFamily="18" charset="2"/>
              <a:buChar char="d"/>
            </a:pPr>
            <a:r>
              <a:rPr lang="en-US" sz="2400" dirty="0">
                <a:latin typeface="Book Antiqua" pitchFamily="18" charset="0"/>
              </a:rPr>
              <a:t> estimation of the kinetic parameters</a:t>
            </a:r>
          </a:p>
          <a:p>
            <a:pPr algn="just"/>
            <a:endParaRPr lang="en-US" sz="2400" dirty="0">
              <a:latin typeface="Book Antiqua" pitchFamily="18" charset="0"/>
            </a:endParaRPr>
          </a:p>
          <a:p>
            <a:pPr algn="just">
              <a:buFont typeface="Wingdings 2" pitchFamily="18" charset="2"/>
              <a:buChar char="d"/>
            </a:pPr>
            <a:r>
              <a:rPr lang="en-US" sz="2400" dirty="0">
                <a:latin typeface="Book Antiqua" pitchFamily="18" charset="0"/>
              </a:rPr>
              <a:t> thermal “fingerprints</a:t>
            </a:r>
            <a:r>
              <a:rPr lang="en-US" sz="2400" dirty="0" smtClean="0">
                <a:latin typeface="Book Antiqua" pitchFamily="18" charset="0"/>
              </a:rPr>
              <a:t>”</a:t>
            </a: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Wingdings 2" pitchFamily="18" charset="2"/>
              <a:buChar char="d"/>
            </a:pPr>
            <a:r>
              <a:rPr lang="en-US" sz="2400" dirty="0" smtClean="0">
                <a:latin typeface="Book Antiqua" pitchFamily="18" charset="0"/>
              </a:rPr>
              <a:t> molecular </a:t>
            </a:r>
            <a:r>
              <a:rPr lang="en-US" sz="2400" dirty="0" smtClean="0">
                <a:latin typeface="Book Antiqua" pitchFamily="18" charset="0"/>
              </a:rPr>
              <a:t>arrangements and </a:t>
            </a:r>
            <a:r>
              <a:rPr lang="en-US" sz="2400" dirty="0" smtClean="0">
                <a:latin typeface="Book Antiqua" pitchFamily="18" charset="0"/>
              </a:rPr>
              <a:t>interaction between wood components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</a:rPr>
              <a:t>TG + IR + 2DCOS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472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Termogravimetry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266572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57970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28662" y="4143380"/>
          <a:ext cx="7572430" cy="2194560"/>
        </p:xfrm>
        <a:graphic>
          <a:graphicData uri="http://schemas.openxmlformats.org/drawingml/2006/table">
            <a:tbl>
              <a:tblPr/>
              <a:tblGrid>
                <a:gridCol w="3327903"/>
                <a:gridCol w="871010"/>
                <a:gridCol w="871010"/>
                <a:gridCol w="870132"/>
                <a:gridCol w="835923"/>
                <a:gridCol w="796452"/>
              </a:tblGrid>
              <a:tr h="26987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Species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Step II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="1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="1" baseline="-25000">
                          <a:latin typeface="Times New Roman"/>
                          <a:ea typeface="Calibri"/>
                          <a:cs typeface="Times New Roman"/>
                        </a:rPr>
                        <a:t>sh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="1" baseline="-250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600" b="1" baseline="-250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W%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poplar (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Populus tremula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153.7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287.2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359.0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525.8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74.8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lime (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Tilia cordata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150.0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289.9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356.2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525.3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71.6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cherry (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Prunus avium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153.9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290.5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353.3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519.6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71.0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maple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i="1" dirty="0">
                          <a:latin typeface="Times New Roman"/>
                          <a:ea typeface="Calibri"/>
                          <a:cs typeface="Times New Roman"/>
                        </a:rPr>
                        <a:t>Acer </a:t>
                      </a:r>
                      <a:r>
                        <a:rPr lang="en-US" sz="1600" i="1" dirty="0" err="1">
                          <a:latin typeface="Times New Roman"/>
                          <a:ea typeface="Calibri"/>
                          <a:cs typeface="Times New Roman"/>
                        </a:rPr>
                        <a:t>pseudoplatanus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147.6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301.5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351.5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524.3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72.2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377427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266572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rot="16200000" flipH="1">
            <a:off x="5679289" y="3178967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57752" y="26431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hemicelluloses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7108049" y="239314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29520" y="214311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cellulose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6858016" y="350043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86644" y="307181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lignin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Termogravimetry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6068649" cy="474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37892"/>
            <a:ext cx="702808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00430" y="2428868"/>
            <a:ext cx="1428760" cy="271464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6446" y="2428868"/>
            <a:ext cx="571504" cy="271464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29684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924600"/>
                    </a:gs>
                    <a:gs pos="100000">
                      <a:srgbClr val="45160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Bookman Old Style" pitchFamily="18" charset="0"/>
                <a:cs typeface="+mn-cs"/>
              </a:rPr>
              <a:t>Infrared spectroscopy</a:t>
            </a:r>
            <a:endParaRPr lang="en-US" sz="30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924600"/>
                  </a:gs>
                  <a:gs pos="100000">
                    <a:srgbClr val="451603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Bookman Old Style" pitchFamily="18" charset="0"/>
              <a:cs typeface="+mn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52140"/>
            <a:ext cx="389680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52140"/>
            <a:ext cx="2587647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12B667-2B38-4B85-8913-1FD5E61A532B}"/>
</file>

<file path=customXml/itemProps2.xml><?xml version="1.0" encoding="utf-8"?>
<ds:datastoreItem xmlns:ds="http://schemas.openxmlformats.org/officeDocument/2006/customXml" ds:itemID="{A497AC07-DB1D-4606-989B-3E500F5B60D0}"/>
</file>

<file path=customXml/itemProps3.xml><?xml version="1.0" encoding="utf-8"?>
<ds:datastoreItem xmlns:ds="http://schemas.openxmlformats.org/officeDocument/2006/customXml" ds:itemID="{6F39B96F-EFD7-49A4-8ADC-A4E9F80E68C3}"/>
</file>

<file path=docProps/app.xml><?xml version="1.0" encoding="utf-8"?>
<Properties xmlns="http://schemas.openxmlformats.org/officeDocument/2006/extended-properties" xmlns:vt="http://schemas.openxmlformats.org/officeDocument/2006/docPropsVTypes">
  <Template>TS010385378</Template>
  <TotalTime>4775</TotalTime>
  <Words>710</Words>
  <Application>Microsoft Office PowerPoint</Application>
  <PresentationFormat>On-screen Show (4:3)</PresentationFormat>
  <Paragraphs>173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Business design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miha-cris</dc:creator>
  <cp:lastModifiedBy>mihacris</cp:lastModifiedBy>
  <cp:revision>436</cp:revision>
  <dcterms:created xsi:type="dcterms:W3CDTF">2012-04-28T10:30:18Z</dcterms:created>
  <dcterms:modified xsi:type="dcterms:W3CDTF">2015-05-26T13:42:15Z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</Properties>
</file>