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59" r:id="rId4"/>
    <p:sldId id="286" r:id="rId5"/>
    <p:sldId id="260" r:id="rId6"/>
    <p:sldId id="261" r:id="rId7"/>
    <p:sldId id="285" r:id="rId8"/>
    <p:sldId id="263" r:id="rId9"/>
    <p:sldId id="264" r:id="rId10"/>
    <p:sldId id="277" r:id="rId11"/>
    <p:sldId id="278" r:id="rId12"/>
    <p:sldId id="280" r:id="rId13"/>
    <p:sldId id="281" r:id="rId14"/>
    <p:sldId id="287" r:id="rId15"/>
    <p:sldId id="266" r:id="rId16"/>
    <p:sldId id="272" r:id="rId17"/>
    <p:sldId id="273" r:id="rId18"/>
    <p:sldId id="288" r:id="rId19"/>
    <p:sldId id="284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343" autoAdjust="0"/>
  </p:normalViewPr>
  <p:slideViewPr>
    <p:cSldViewPr>
      <p:cViewPr>
        <p:scale>
          <a:sx n="75" d="100"/>
          <a:sy n="75" d="100"/>
        </p:scale>
        <p:origin x="-1236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AE525-475F-4218-B98E-6374C9EE1618}" type="datetimeFigureOut">
              <a:rPr lang="en-GB" smtClean="0"/>
              <a:t>27/05/2015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12641-0E77-4DB8-9F50-0B88C7B4A00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51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2641-0E77-4DB8-9F50-0B88C7B4A00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45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12641-0E77-4DB8-9F50-0B88C7B4A00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057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4327-48D4-46BA-9EEB-E5447440A45A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647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24327-48D4-46BA-9EEB-E5447440A45A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80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AutoShape 2" descr="data:image/jpeg;base64,/9j/4AAQSkZJRgABAQAAAQABAAD/2wCEAAkGBxQTEhUTEBQUFhQUFhQWFBgVGBUVFRgUFBQYFhUUGBYYHCghGBslHBQXITEhJSkrOi4uFx8zODMsNygtLisBCgoKDg0OGhAQGzEiICQsLCwsLDEsLywtLCwsLCwsLCwsNiwsLCwtLCwsLCwsLCwsLCwsLCwsLCwsLCwsLCwsLP/AABEIAQ8AugMBIgACEQEDEQH/xAAcAAACAgMBAQAAAAAAAAAAAAAABgUHAQMEAgj/xABHEAABAgMCBg4JAwMCBwAAAAABAAIDBBEFBhIhMXGBsgcTIjM0QVFhcnOCkaGxIzJCUlOSosLRFWLBFkOzJNIUF1Rjg5PD/8QAGgEBAAMBAQEAAAAAAAAAAAAAAAECAwQFBv/EAC0RAAICAQMDAgQHAQEAAAAAAAABAgMRBCExBRJRMkETYXGhIkKBkbHB0UMU/9oADAMBAAIRAxEAPwC8VXt7D/qonY1ArCVe3s4VE7GoEBEYR5SjCPKVhPl2pCE6WhudDY4nCqS1pPru4yFAEXCPKV0S9pRWepEeObCJHccSsKJY8BwoYMPQ0A94xpNvLYu0ODmVMN9aVytI4q8fNmKkEpY966kNmABXEHjEO0OLOE1gqpk73MtAvhmG41MOlOgcg0Go7kBy38OOD/5f/mlPCPKVZ87Z8OLTbWB2DWla4q0r5Bc36BLfCb4/lAVzhHlKMI8pTJfCz4cIQtqYG4WHWlcdMGnmlpQDOEeUowjylS115VkSPgxGhzcFxoeUUTh+gS3wm+P5UgVLnO/1I6D/AOF136PpIfQPmmaVsmDDdhQ4Ya7JUVyHSlm/e+Q+gdZALOEeUp0uKfRROs+1qSk63E3qJ1n2tUAZVqmfUd0XeS2rVM+o7ou8lIKrDjylbpJx2xmP22awWgLdJb5D6bNYKAWokG0t+idY/WKfkg2lv0TrH6xUgflXt7OFROxqBWEq9vZwqJ2NQICHViXV4LD7eu5V2rEurwWH29dyAllDXuhYUs8+6WuHzAeRKmVFXn4LFzDWCArpTlzotJkD3muHduvtUGpa6vCofb1HKAWIhCFIFO/uSDnf9qUU3X9yQc7/ALUooCduZwnsO/hPqQrmcJ7Dv4T6gBJl+98h9A6yc0mX73yH0DrIBYTrcTeonWfa1JSdbib1E6z7WqAMq1TPqO6LvJbVqmfUd0XeSkFVBbpLfIfTZrBaQt0lvkPps1goBaiQbS36J1j9Yp+SDaW/ROsfrFSB+Ve3s4VE7GoFYSr29nConY1AgIdWJdXgsPt67lXasS6vBYfb13ICWUVefgsXMNYKVUVefgsXMNYICulLXV4VD7f+NyiVLXV4VD7f+NygFiIQhSBTv7kg53/alFN1/ckHO/7UooCduZwnsO/hPqQrmcJ7Dv4T6gBJl+98h9A6yc0mX73yH0DrIBYTrcTeonWfa1JSdbib1E6z7WqAMq1TPqO6LvJbVqmfUd0XeSkFVBbpLfIfTZrBaQt0lvkPps1goBaiQbS36J1j9Yp+SDaW/ROsfrFSB+Ve3s4VE7GoFYSr29nConY1AgIdWJdXgsPt67lXasS6vBYfb13ICWUVefgsXMNYKVUVefgsXMNYICulLXV4VD7f+NyiVLXV4VD7f+NygFiIQhSBTv7kg53/AGpRTdf3JBzv+1KKAnbmcJ7Dv4T6kK5nCew7+E+oASZfvfIfQOsnNJl+98h9A6yAWE63E3qJ1n2tSUnW4m9ROs+1qgDKtUz6jui7yW1apn1HdF3kpBVQW6S3yH02awWkLdJb5D6bNYKAWokG0t+idY/WKfkg2lv0TrH6xUgflXt7OFROxqBWEq9vZwqJ2NQICHViXV4LD7eu5V2rEurwWH29dyAllFXn4LFzDWClVE3qdSVic+CO97UBXalrq8Kh9vUcolTN0mVmmcwefpI/lQCwUIQpAp39yQc7/tSim6/uSDnf9qUUBO3M4T2Hfwn1IVzOE9h38J9QAky/e+Q+gdZOaTL975D6B80AsJ1uJvUTrPtakpOlxD6KIP3/AGj8KAMy1TPqO6LvJbVqmzRjui7yKkFVBbpLfIfTZrBaQt0lvkPps1goBaiQbS36J1j9Yp+SDaW/ROsfrFSB+Ve3s4VE7GoFYSr29nConY1AgIdWJdXgsPt67lXa64FpxmNDWRHtaMgBxCpqgLPShfO0wQILTUg4T6cVBib410BQES1Y7hQxYlOkR5LjQAmy40n68U5PUb5u/jxUPY9hxI5FAWw+N5+3lKsCUlmw2BjBRrRQIDchCEAp39yQc7/tSim6/uSDnf8AalFATtzOE9h38J9SFczhPYd/CfUAJWv1LEthxB7JLT2qEeI8U0rVNS7YjHMeKtcKFAVUmK5k8GRHQ3GgiUwa5MJuQaQfBcFs2K+ATUF0P2XjJmdyFRigFs1UTeefbDgOFd08FrRx48ROYA+SSYdrx2igivpnr5rmjRnPOE9znHlcST4qQa1IWBLGJMQwMgcHHM3GfKmlcUCC57g1gLnHIBlT9dyxtobV1DEd6x5B7oQEykG0t+idY/WKfkg2lv0TrH6xQD8oudsGDFeXxGkuNK0c4ZBQYgeZSiEBC/0tLe4753flH9LS3uO+d35U0hAQoutLe4fnf+V0y1iQGGrYTa8pq4/VVSKEAAIQhACEIQHFaVlw4+DtoJwa0oSMtK5My4f6Wlvdd8zvyptCAjJGw4MF+HDBDqEY3E4jzEqTQhACEIQGCOVRkxd6XeamGB0at8GkKUQgIX+lpb3HfO78rLbry3uHS5/5UyhAc8pJQ4YpDY1o5h5njXQhCAEg2lv0TrH6xT8kG0t+idY/WKAfkIQgBCEVQAhc09Ow4TC+K9rGjKXEAePHzL1KTkOK0PhPY9pyFrg4d4QnDxk3oRVCEAhCEAIQhACEIQAhCEAIQvEWKGglxAAykkADOUB7QuKz7VgxsLaYsN+CaOwHB1Dz0XbVCWmtmCEIQgEg2lv0TrH6xT8kG0t+idY/WKAfkLXEihoJcQABUkmgA5SeJI949kiDDBZKjbn+9jEIHPlfoxc6hyS5NKqZ2vEFkdpmaZDaXxHNa0Yy5xAAHOSkG8WyWxtWSbdsdk2xwIYMzcRd4DOq9tm3I807CmIhdyNyMb0WjEM+VRywla/Y9nT9MjHe3f5ex2WpasaYfhx4jnnir6o6LcjdC1SU7EhOwoMR8N3KwlvfTKtCFjlnp9kcduNh6sfZMjw6NmGNitHtDcPz+6e4J3se/MnHxbZtbzTcxdwdDvVOgqjkLSNskcVvTqZ7rb6H0qx4OMYxy8SzVfPFm2zHl94jRGcwO5+Q7nwTRIbJ003FFZCijTDd3io8Fqrl7nnWdLtj6Wn9i4EKv5bZTgHfIEVvRLHDxIXYNk2T5I2bAH+5X74+TmejvX5WOixVIkxspSw9SFGdnwGjWKg57ZSjHeYMNnO8l57hgjzUOyKLR0F8vylr1ULa965SXqIsZuF7rd2/5W5NNFTVqXnmpjFFjvwT7LTgMzFraV01UQs3d4O2rpT/AOkv2LFtfZReatlYQaOJ8XGfkbiHecySLUtiPMGseK9+OoBO5GZgxDuXChZObfJ6VWlqq9KNsrNPhuD4TnMcMjmkg94T9d7ZLc2jJ1uEMm2MFHZ3MyHOKZlXiFEZOPBN2mruX41/p9F2bakGOwPgRGvbyt4uYjK08xXWCvnGQnokF4iQXuY8cbTTQRkI5irDu7smDE2ebT/uQwadpn8t7l0RtT5PGv6bZDeG6+5ZiQbS36J1j9Yp1kZ6HGYHwXte05C0ghJVpb9E6x+sVqea9tmRN/rEtB5L3PMeAMYZDBbgDirCqcLPU6FXi+liEvXiufLTdXPbgRPiMoHV/dxO0rGdWd0erpeoqtKE1t5RRSEzXhuRMy1XAbbCHtsBqByuZlbnFRzpZWDTXJ7VdsLFmDyCEIUFwQheoUMuIawFzjkDQSTmAxlA3g8oTRZlwpyNQlghNPHFOCadEVd3gJqkNi2GMceO9x5IYDBmqanyV1XJnJZrqIcyz9NyrUK8JS4ciz+xhc73Pd4E08F2/wBJSX/SwPkCv8FnM+rV+0WUEhXpM3IkXjHLtHQLmapChJ3Yvl3VMGJFhniBo9viAfFQ6ZFo9UpfOUVMhOFqbHM3DqYeBGH7Dgu+V38EpVm5SJCdgxWOY7keC0+OVZuLXJ21312el5NKEIUGoIQhACFMWDdmYmz6Fm4rjiPq2GNNN1mFVZt3Nj6XgUfG9NEHG4bgH9rP5NdCvGtyOS/W1U7Pd+BFuVYs894iyhdBYaViOqGOHQO+d2kJknmRdsfhPYThuqQwgE4RqaYeJWOGhIVpb9E6x+sV0Rh2o8DUal3S7mkh+QhCuc5ghK14rjS0zVwG1RT7bBiJ/czI7PiPOmpChpPkvCyVbzF4KHvDdCZlKl7cOGP7jKlvaGVmnFzrxY90puZxwoRDT7cTcMzgnG7QCr4c2qyAs/go9BdVt7cYWfJX1jbGEJtDNRHRDxtZVjM1fWPgnWzbJgwBgwIbGDjwQATnOU6V3IV1FLg4rdRZb65ZBCEKxiCEIQAhCEALnnJRkVpbEY17TlDgHDuK6EIOOBHtjY1lolTALoLjxDdw69E4xoISPa9xJyBUhm2tHHCq4052Uwu6qvBYKzlVFnbVr7q/fK+Z8+2Nd6YmnYMGGTQ0c525Y08eE48fNl5lZN3djmDCo+Z9NE5DihA9H2tPcndjV7SNSRN/ULbdlsjyxgAAAAAxADEAOQL0hC0OEEg2lv0TrH6xT8kG0t+idY/WKAfkIXLaFow4LC+M9rGjjcaaBynmCBLLwjqXDatrwZZuHHiNYOKuUnka0Y3HMq9vFsmE1ZJNoMY2yIMedrOLO7uVfTk5EiuL4z3PceNxJOYVyDmCxlalwenR02c957L7j1eLZLiPq2Tbtbcm2PoXnna3I3TXQtdi7JsZlBNMEUe82jH5yPVPgkNCy+JLOT1P/BR29vb/AKXtY985SYoGRQ159iJuHV5BXE7QSmDCXzSpeyrzTUvihRnYPuO3bM2C7JootI3eTht6V71v9z6AQqxsrZTIoJqDndCP2O/3JqkL8SUXJHaw8kQGGc1XYjoJWqnF+559mkur5j/YyIWmBMseKsc1w/aQfJbaqxzGULw+IAKuIA5SaBQtoXuk4NcOYh1HE0mI7uZUqM4LRhKW0VknViqry0tlOGMUtBc8+9EIY3PQVJ8Em2rfWcj1Bi7W0+zCrDHzA4XiqO2KOyrp10+Vj6lwWveSWlt/isafdBwn/I2pSNbOygTilIVP3xT5MafM6FW5PGcpyoWTtb4PSp6ZVHee/wDA6WNsjzMN3+opGYTjxBj29EgU0EaVZNg3nl5sehfuqY2OxPHZ484qFQS9Q3lpDmkgjGCCQQeUEZFEbWuS1/TqrN4/hf2PpQFZVQXd2R40KjJobcz3skUDPkfpoedWXYtvwJpuFAiB1PWbke3pNOMZ10RmpHjX6S2n1Lbz7EokG0t+idY/WKfQUhWlv0TrH6xVjmNN6tkUwnOgy0N2G3EXxWloHOGGhOc00qtrRtKLHfhx4jnu5XHJzAZGjmCvm2rCgTTcGPDDqZDke3ouGMKtbw7HEaFV8qTGZ7poIozcT9FMywsjJns6G/Tx2axLyxGQvURhaS1wIcDQgggg8hBxheVgeyCEIQAhCEAIWCVMWddibjUMKXiEHIXDAbnq+lRmRJsrOyMN5PBENNMmLNiXR/x8X4sT53flNktsZTjvXdBZnc5x7mtp4rr/AOVcf48L5Xq/ZLwcstXpveSEGI8uNXEk8pJPmsJ4mNi+aHqRILtL2nVKhZ65s7CqXS73AccOkTwbU+Chwl7o0hqqJbRkiBQsvaQSCCCMoOIg84ORYVTo5BCEIAQhCAFsgR3McHQ3Oa4ZHNJa4ZiFrTVd64kzM0c8bTCPtPBwiP2sy6TRSk3wZ221wjmb2Ja7myVEbRk20xBiAewARNLcjtFNKkJ2ca6I9wD6F7iKseDQuJxgioPMmiwLoy0pQw24UTjiPo5+jiboooC0t+idY/WK6oJpbs+a1M6ZyzXHA/IQhXOYhreu1LzY9NDBdxPbuXjM4ZRzGoVZXi2PZiBV0D00Me6PSAc7Pa0dyuZYIVJQUjpo1dtPpe3g+aSKYjlGXlBQr5vBdKWm8cVmC/iiM3L9PE7TVeLGuZKS9CyGHvHtxN27RXE3QAsvgvJ6i6rDty08+CorHurNTNDChHBPtv3DM4Jy6AU72TsXNFDNRS4+7D3LcxccZ0UVihq9LRVRRw29RunxsvkRVl3elpceggsafephP0vdU+KlAFlC0xg4XJyeW8ghCEIBYKyhAcM/ZMGMKRoTHj9zQe45Qk+1djGA+pl3vhHkJ2xncTheKfkKrinya132V+l4KMti485L49r2xvvQt33tphDuS2QvpaiibXu3LTI9NCaT7w3L/mbQrKVPg9KnqsltYs/NHz+mK71zJmaoQ3a4fvxAQCP2tyu8udWZY1wpSXfhhpiOrVpi0cG5hQCvORVM4akafJa/qntUv1Yt3duVLytHBu2RfiPxkH9rcjfPnTKAsoWySXB5M5ym8yeWCQbS36J1j9Yp+SDaW/ROsfrFSUH5CFgoDKwSom27xQJVtY8QAn1WjdPOZox6cirS8OyLHjVZL+hhnjGOKR0vY0Y+dUlNROmjSWXelbeSxrfvVLyg9K+r+KGzdPOjizmi8WLe+VmaCHFDXn2Im4foBxO0VVEOcSSSSScZJxknlJ41hZfGeT1F0qHbjuefJ9LArKoSxr2zctQQ4pLR7ETdszCuNughO1k7KMN1BNQnMPvQ923OW+sMwqtI2xZw29Ouhxv9CxUKMsy3peYHoIzH8wNHDO04xpCkgtDhaaeGjKEIQgEIQgBC5J+0oUEYUaIyGOV7g3zypPtfZMl2Ypdr4zsePHDZXO4V7gquSXJrXRZZ6Y5HolRdr3hl5Yenitafd9Z5zMGNVJbF/JyPUB+1MPswtydL/W7iEsucSSSSScpOMnOVnK5ex6NXSpPex4+SLwsW/MpMOwGvMN1aNEUBuFyYJrTRWqZar5pTLd6+0zK0bhbbDHsRCTQftflb4jmURu8lr+ltb1P9GXkhLd3b5S81RrX4EQ/230Duycj9HcmMLZNPg8mcJQeJLDMpBtLfonWP1in5INpb9E6x+sVJUbbYtqDLNwo8RrRxDK48zWjGdCra8WyTFiVZKN2pnvuoYhzDI3x0KUvXsduivdGl4hL3YyyM4u0NiGpA5jXOFW0/IRILzDjMcx44nDxByEc4WFkpHs6HT6eSy3l+DTFiuc4ueS5xxkuJJJ5STjK8oQsD2UsAhCEAIQhAAPGFNSF7JyDihzESnI87YPrrRQqETaKzrjPaSyO0tsnTbfXZBeMz2nvDqeC7RsqxeOWh/wDsd5YKruq3CVf7j/ld+Ff4kjllotN7xQ6zGyjMn1IUFufDf3boKGnr7TsXE6O5oPFDAh+I3Xil5wpiOI8+JChzl5NIaWiPpiv5PUaI5xwnkuccpcS4nSca8oQqnQlgEIQgBCEIATZd6/0zL0bEO3QxxPJwwP2vy6DXQlNeoUJznBrAXOOINaCSTzAZVKbXBlbVXZHE1kvi716pebHon0fTHDfuXjR7Q5xVL1pH00TrH6xUJdzY3ivLYk04wmihDWEbb82Rnicykp6TDYjwHPxPcMb3k4nEYyTjK6oOTW583qa6oSxXLJY5XHaNmQo7CyOxr2nicMnODlB5wtP67A+J9L/wj9dgfE+l/wCFc508PKK/vHsZubV8k7CGXa3ndDma/IczqZ1X83KvhOLIrXMeMrXAg9x4udfQBtyB8T6X/hR9rukZluDHo8cRLXhzedrgKhYyqT4PSo6nOG1m6+5RSE1XlurDhB0SVjbZDbUlrw5r2gZaHBo4d2lebHuiIlHTEdsJp4mte99NAwR3lZfDkeqtbR293d/orqVsq7kzMUMGC8tPtkYLM+E6gOiqs2xrGsyXoWjDf78Vr3nOAW4LdACYm23Lj2/pf/tWip8nBb1X2rX7iDZWxY40MzGA5WwhU/O4famuz7iSUL+yHnlikv00O5GgKU/XYHxPpf8AhH67A+J9L/wtFCK9jz7NXdZzL+jrl5OHDxQ2MYORrQ3yC3UUd+uwPifS/wDCP12B8T6X/hXObJ3RYDXCjmtcOQgEeKhJ+5slF9aXhg8rAYZ72UXb+uwPifS/8I/XYHxPpf8AhQ0mWjOUfS8CVamxaw1MtGLT7sUYQzYTaEdxSbatzpyBjfCL2j2oXpG9wGENIVz/AK7A+J9L/wALH63A+J9L/wAKjqiztq6jdDnf6nz2hXbbErZ0zXbmtLj7TWva/wCZoqdKRrXuXCFTKTIcPciteDoe1tDpAzrJ1NcHpVdTqntLZiWssaSQACScQABJJ5ABlU7Yd2zGcdtiNhMa4tcaOe4luUNDRTST3qy7AkrPlRWEavpjiOa9zzpwdzmFFEamy1/UKq9o7sS7u7HUeNR0ydph8mWKR0cjdPcrMsO7sCVbSBDAJ9ZxxvdnccejItn65A+J9L/wj9dgfE+l/wCFvGCieLfq7bvU9vBIgJCtLfonWP1imz9dgfE+l/4SNaNqQjFibv238TvePMrnMf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5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052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427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879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07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72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990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75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18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8599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31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3AC5-E736-42FC-804D-CE08A2C83742}" type="slidenum">
              <a:rPr lang="en-GB" smtClean="0"/>
              <a:t>‹Nº›</a:t>
            </a:fld>
            <a:endParaRPr lang="en-GB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6223295"/>
            <a:ext cx="9144000" cy="681485"/>
            <a:chOff x="0" y="6213732"/>
            <a:chExt cx="9144000" cy="681485"/>
          </a:xfrm>
        </p:grpSpPr>
        <p:sp>
          <p:nvSpPr>
            <p:cNvPr id="10" name="Rectangle 9"/>
            <p:cNvSpPr/>
            <p:nvPr/>
          </p:nvSpPr>
          <p:spPr bwMode="auto">
            <a:xfrm>
              <a:off x="0" y="6220317"/>
              <a:ext cx="9144000" cy="6540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11" name="Picture 54" descr="eu_fla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00" y="6277525"/>
              <a:ext cx="792088" cy="538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D:\mricb\CB\marie curie\Negotiation\Logos\Logo_Marie-Curie.jpg"/>
            <p:cNvPicPr/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8000" y="6258451"/>
              <a:ext cx="679826" cy="5628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2" descr="D:\mricb\CB\marie curie\Negotiation\Logos\Final Logo Nick W\NewGenPak_LogoSMALL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3063" y="6213732"/>
              <a:ext cx="3177873" cy="681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AutoShape 2" descr="data:image/jpeg;base64,/9j/4AAQSkZJRgABAQAAAQABAAD/2wCEAAkGBxQTEhUTEBQUFhQUFhQWFBgVGBUVFRgUFBQYFhUUGBYYHCghGBslHBQXITEhJSkrOi4uFx8zODMsNygtLisBCgoKDg0OGhAQGzEiICQsLCwsLDEsLywtLCwsLCwsLCwsNiwsLCwtLCwsLCwsLCwsLCwsLCwsLCwsLCwsLCwsLP/AABEIAQ8AugMBIgACEQEDEQH/xAAcAAACAgMBAQAAAAAAAAAAAAAABgUHAQMEAgj/xABHEAABAgMCBg4JAwMCBwAAAAABAAIDBBEFBhIhMXGBsgcTIjM0QVFhcnOCkaGxIzJCUlOSosLRFWLBFkOzJNIUF1Rjg5PD/8QAGgEBAAMBAQEAAAAAAAAAAAAAAAECAwQFBv/EAC0RAAICAQMDAgQHAQEAAAAAAAABAgMRBCExBRJRMkETYXGhIkKBkbHB0UMU/9oADAMBAAIRAxEAPwC8VXt7D/qonY1ArCVe3s4VE7GoEBEYR5SjCPKVhPl2pCE6WhudDY4nCqS1pPru4yFAEXCPKV0S9pRWepEeObCJHccSsKJY8BwoYMPQ0A94xpNvLYu0ODmVMN9aVytI4q8fNmKkEpY966kNmABXEHjEO0OLOE1gqpk73MtAvhmG41MOlOgcg0Go7kBy38OOD/5f/mlPCPKVZ87Z8OLTbWB2DWla4q0r5Bc36BLfCb4/lAVzhHlKMI8pTJfCz4cIQtqYG4WHWlcdMGnmlpQDOEeUowjylS115VkSPgxGhzcFxoeUUTh+gS3wm+P5UgVLnO/1I6D/AOF136PpIfQPmmaVsmDDdhQ4Ya7JUVyHSlm/e+Q+gdZALOEeUp0uKfRROs+1qSk63E3qJ1n2tUAZVqmfUd0XeS2rVM+o7ou8lIKrDjylbpJx2xmP22awWgLdJb5D6bNYKAWokG0t+idY/WKfkg2lv0TrH6xUgflXt7OFROxqBWEq9vZwqJ2NQICHViXV4LD7eu5V2rEurwWH29dyAllDXuhYUs8+6WuHzAeRKmVFXn4LFzDWCArpTlzotJkD3muHduvtUGpa6vCofb1HKAWIhCFIFO/uSDnf9qUU3X9yQc7/ALUooCduZwnsO/hPqQrmcJ7Dv4T6gBJl+98h9A6yc0mX73yH0DrIBYTrcTeonWfa1JSdbib1E6z7WqAMq1TPqO6LvJbVqmfUd0XeSkFVBbpLfIfTZrBaQt0lvkPps1goBaiQbS36J1j9Yp+SDaW/ROsfrFSB+Ve3s4VE7GoFYSr29nConY1AgIdWJdXgsPt67lXasS6vBYfb13ICWUVefgsXMNYKVUVefgsXMNYICulLXV4VD7f+NyiVLXV4VD7f+NygFiIQhSBTv7kg53/alFN1/ckHO/7UooCduZwnsO/hPqQrmcJ7Dv4T6gBJl+98h9A6yc0mX73yH0DrIBYTrcTeonWfa1JSdbib1E6z7WqAMq1TPqO6LvJbVqmfUd0XeSkFVBbpLfIfTZrBaQt0lvkPps1goBaiQbS36J1j9Yp+SDaW/ROsfrFSB+Ve3s4VE7GoFYSr29nConY1AgIdWJdXgsPt67lXasS6vBYfb13ICWUVefgsXMNYKVUVefgsXMNYICulLXV4VD7f+NyiVLXV4VD7f+NygFiIQhSBTv7kg53/AGpRTdf3JBzv+1KKAnbmcJ7Dv4T6kK5nCew7+E+oASZfvfIfQOsnNJl+98h9A6yAWE63E3qJ1n2tSUnW4m9ROs+1qgDKtUz6jui7yW1apn1HdF3kpBVQW6S3yH02awWkLdJb5D6bNYKAWokG0t+idY/WKfkg2lv0TrH6xUgflXt7OFROxqBWEq9vZwqJ2NQICHViXV4LD7eu5V2rEurwWH29dyAllFXn4LFzDWClVE3qdSVic+CO97UBXalrq8Kh9vUcolTN0mVmmcwefpI/lQCwUIQpAp39yQc7/tSim6/uSDnf9qUUBO3M4T2Hfwn1IVzOE9h38J9QAky/e+Q+gdZOaTL975D6B80AsJ1uJvUTrPtakpOlxD6KIP3/AGj8KAMy1TPqO6LvJbVqmzRjui7yKkFVBbpLfIfTZrBaQt0lvkPps1goBaiQbS36J1j9Yp+SDaW/ROsfrFSB+Ve3s4VE7GoFYSr29nConY1AgIdWJdXgsPt67lXa64FpxmNDWRHtaMgBxCpqgLPShfO0wQILTUg4T6cVBib410BQES1Y7hQxYlOkR5LjQAmy40n68U5PUb5u/jxUPY9hxI5FAWw+N5+3lKsCUlmw2BjBRrRQIDchCEAp39yQc7/tSim6/uSDnf8AalFATtzOE9h38J9SFczhPYd/CfUAJWv1LEthxB7JLT2qEeI8U0rVNS7YjHMeKtcKFAVUmK5k8GRHQ3GgiUwa5MJuQaQfBcFs2K+ATUF0P2XjJmdyFRigFs1UTeefbDgOFd08FrRx48ROYA+SSYdrx2igivpnr5rmjRnPOE9znHlcST4qQa1IWBLGJMQwMgcHHM3GfKmlcUCC57g1gLnHIBlT9dyxtobV1DEd6x5B7oQEykG0t+idY/WKfkg2lv0TrH6xQD8oudsGDFeXxGkuNK0c4ZBQYgeZSiEBC/0tLe4753flH9LS3uO+d35U0hAQoutLe4fnf+V0y1iQGGrYTa8pq4/VVSKEAAIQhACEIQHFaVlw4+DtoJwa0oSMtK5My4f6Wlvdd8zvyptCAjJGw4MF+HDBDqEY3E4jzEqTQhACEIQGCOVRkxd6XeamGB0at8GkKUQgIX+lpb3HfO78rLbry3uHS5/5UyhAc8pJQ4YpDY1o5h5njXQhCAEg2lv0TrH6xT8kG0t+idY/WKAfkIQgBCEVQAhc09Ow4TC+K9rGjKXEAePHzL1KTkOK0PhPY9pyFrg4d4QnDxk3oRVCEAhCEAIQhACEIQAhCEAIQvEWKGglxAAykkADOUB7QuKz7VgxsLaYsN+CaOwHB1Dz0XbVCWmtmCEIQgEg2lv0TrH6xT8kG0t+idY/WKAfkLXEihoJcQABUkmgA5SeJI949kiDDBZKjbn+9jEIHPlfoxc6hyS5NKqZ2vEFkdpmaZDaXxHNa0Yy5xAAHOSkG8WyWxtWSbdsdk2xwIYMzcRd4DOq9tm3I807CmIhdyNyMb0WjEM+VRywla/Y9nT9MjHe3f5ex2WpasaYfhx4jnnir6o6LcjdC1SU7EhOwoMR8N3KwlvfTKtCFjlnp9kcduNh6sfZMjw6NmGNitHtDcPz+6e4J3se/MnHxbZtbzTcxdwdDvVOgqjkLSNskcVvTqZ7rb6H0qx4OMYxy8SzVfPFm2zHl94jRGcwO5+Q7nwTRIbJ003FFZCijTDd3io8Fqrl7nnWdLtj6Wn9i4EKv5bZTgHfIEVvRLHDxIXYNk2T5I2bAH+5X74+TmejvX5WOixVIkxspSw9SFGdnwGjWKg57ZSjHeYMNnO8l57hgjzUOyKLR0F8vylr1ULa965SXqIsZuF7rd2/5W5NNFTVqXnmpjFFjvwT7LTgMzFraV01UQs3d4O2rpT/AOkv2LFtfZReatlYQaOJ8XGfkbiHecySLUtiPMGseK9+OoBO5GZgxDuXChZObfJ6VWlqq9KNsrNPhuD4TnMcMjmkg94T9d7ZLc2jJ1uEMm2MFHZ3MyHOKZlXiFEZOPBN2mruX41/p9F2bakGOwPgRGvbyt4uYjK08xXWCvnGQnokF4iQXuY8cbTTQRkI5irDu7smDE2ebT/uQwadpn8t7l0RtT5PGv6bZDeG6+5ZiQbS36J1j9Yp1kZ6HGYHwXte05C0ghJVpb9E6x+sVqea9tmRN/rEtB5L3PMeAMYZDBbgDirCqcLPU6FXi+liEvXiufLTdXPbgRPiMoHV/dxO0rGdWd0erpeoqtKE1t5RRSEzXhuRMy1XAbbCHtsBqByuZlbnFRzpZWDTXJ7VdsLFmDyCEIUFwQheoUMuIawFzjkDQSTmAxlA3g8oTRZlwpyNQlghNPHFOCadEVd3gJqkNi2GMceO9x5IYDBmqanyV1XJnJZrqIcyz9NyrUK8JS4ciz+xhc73Pd4E08F2/wBJSX/SwPkCv8FnM+rV+0WUEhXpM3IkXjHLtHQLmapChJ3Yvl3VMGJFhniBo9viAfFQ6ZFo9UpfOUVMhOFqbHM3DqYeBGH7Dgu+V38EpVm5SJCdgxWOY7keC0+OVZuLXJ21312el5NKEIUGoIQhACFMWDdmYmz6Fm4rjiPq2GNNN1mFVZt3Nj6XgUfG9NEHG4bgH9rP5NdCvGtyOS/W1U7Pd+BFuVYs894iyhdBYaViOqGOHQO+d2kJknmRdsfhPYThuqQwgE4RqaYeJWOGhIVpb9E6x+sV0Rh2o8DUal3S7mkh+QhCuc5ghK14rjS0zVwG1RT7bBiJ/czI7PiPOmpChpPkvCyVbzF4KHvDdCZlKl7cOGP7jKlvaGVmnFzrxY90puZxwoRDT7cTcMzgnG7QCr4c2qyAs/go9BdVt7cYWfJX1jbGEJtDNRHRDxtZVjM1fWPgnWzbJgwBgwIbGDjwQATnOU6V3IV1FLg4rdRZb65ZBCEKxiCEIQAhCEALnnJRkVpbEY17TlDgHDuK6EIOOBHtjY1lolTALoLjxDdw69E4xoISPa9xJyBUhm2tHHCq4052Uwu6qvBYKzlVFnbVr7q/fK+Z8+2Nd6YmnYMGGTQ0c525Y08eE48fNl5lZN3djmDCo+Z9NE5DihA9H2tPcndjV7SNSRN/ULbdlsjyxgAAAAAxADEAOQL0hC0OEEg2lv0TrH6xT8kG0t+idY/WKAfkIXLaFow4LC+M9rGjjcaaBynmCBLLwjqXDatrwZZuHHiNYOKuUnka0Y3HMq9vFsmE1ZJNoMY2yIMedrOLO7uVfTk5EiuL4z3PceNxJOYVyDmCxlalwenR02c957L7j1eLZLiPq2Tbtbcm2PoXnna3I3TXQtdi7JsZlBNMEUe82jH5yPVPgkNCy+JLOT1P/BR29vb/AKXtY985SYoGRQ159iJuHV5BXE7QSmDCXzSpeyrzTUvihRnYPuO3bM2C7JootI3eTht6V71v9z6AQqxsrZTIoJqDndCP2O/3JqkL8SUXJHaw8kQGGc1XYjoJWqnF+559mkur5j/YyIWmBMseKsc1w/aQfJbaqxzGULw+IAKuIA5SaBQtoXuk4NcOYh1HE0mI7uZUqM4LRhKW0VknViqry0tlOGMUtBc8+9EIY3PQVJ8Em2rfWcj1Bi7W0+zCrDHzA4XiqO2KOyrp10+Vj6lwWveSWlt/isafdBwn/I2pSNbOygTilIVP3xT5MafM6FW5PGcpyoWTtb4PSp6ZVHee/wDA6WNsjzMN3+opGYTjxBj29EgU0EaVZNg3nl5sehfuqY2OxPHZ484qFQS9Q3lpDmkgjGCCQQeUEZFEbWuS1/TqrN4/hf2PpQFZVQXd2R40KjJobcz3skUDPkfpoedWXYtvwJpuFAiB1PWbke3pNOMZ10RmpHjX6S2n1Lbz7EokG0t+idY/WKfQUhWlv0TrH6xVjmNN6tkUwnOgy0N2G3EXxWloHOGGhOc00qtrRtKLHfhx4jnu5XHJzAZGjmCvm2rCgTTcGPDDqZDke3ouGMKtbw7HEaFV8qTGZ7poIozcT9FMywsjJns6G/Tx2axLyxGQvURhaS1wIcDQgggg8hBxheVgeyCEIQAhCEAIWCVMWddibjUMKXiEHIXDAbnq+lRmRJsrOyMN5PBENNMmLNiXR/x8X4sT53flNktsZTjvXdBZnc5x7mtp4rr/AOVcf48L5Xq/ZLwcstXpveSEGI8uNXEk8pJPmsJ4mNi+aHqRILtL2nVKhZ65s7CqXS73AccOkTwbU+Chwl7o0hqqJbRkiBQsvaQSCCCMoOIg84ORYVTo5BCEIAQhCAFsgR3McHQ3Oa4ZHNJa4ZiFrTVd64kzM0c8bTCPtPBwiP2sy6TRSk3wZ221wjmb2Ja7myVEbRk20xBiAewARNLcjtFNKkJ2ca6I9wD6F7iKseDQuJxgioPMmiwLoy0pQw24UTjiPo5+jiboooC0t+idY/WK6oJpbs+a1M6ZyzXHA/IQhXOYhreu1LzY9NDBdxPbuXjM4ZRzGoVZXi2PZiBV0D00Me6PSAc7Pa0dyuZYIVJQUjpo1dtPpe3g+aSKYjlGXlBQr5vBdKWm8cVmC/iiM3L9PE7TVeLGuZKS9CyGHvHtxN27RXE3QAsvgvJ6i6rDty08+CorHurNTNDChHBPtv3DM4Jy6AU72TsXNFDNRS4+7D3LcxccZ0UVihq9LRVRRw29RunxsvkRVl3elpceggsafephP0vdU+KlAFlC0xg4XJyeW8ghCEIBYKyhAcM/ZMGMKRoTHj9zQe45Qk+1djGA+pl3vhHkJ2xncTheKfkKrinya132V+l4KMti485L49r2xvvQt33tphDuS2QvpaiibXu3LTI9NCaT7w3L/mbQrKVPg9KnqsltYs/NHz+mK71zJmaoQ3a4fvxAQCP2tyu8udWZY1wpSXfhhpiOrVpi0cG5hQCvORVM4akafJa/qntUv1Yt3duVLytHBu2RfiPxkH9rcjfPnTKAsoWySXB5M5ym8yeWCQbS36J1j9Yp+SDaW/ROsfrFSUH5CFgoDKwSom27xQJVtY8QAn1WjdPOZox6cirS8OyLHjVZL+hhnjGOKR0vY0Y+dUlNROmjSWXelbeSxrfvVLyg9K+r+KGzdPOjizmi8WLe+VmaCHFDXn2Im4foBxO0VVEOcSSSSScZJxknlJ41hZfGeT1F0qHbjuefJ9LArKoSxr2zctQQ4pLR7ETdszCuNughO1k7KMN1BNQnMPvQ923OW+sMwqtI2xZw29Ouhxv9CxUKMsy3peYHoIzH8wNHDO04xpCkgtDhaaeGjKEIQgEIQgBC5J+0oUEYUaIyGOV7g3zypPtfZMl2Ypdr4zsePHDZXO4V7gquSXJrXRZZ6Y5HolRdr3hl5Yenitafd9Z5zMGNVJbF/JyPUB+1MPswtydL/W7iEsucSSSSScpOMnOVnK5ex6NXSpPex4+SLwsW/MpMOwGvMN1aNEUBuFyYJrTRWqZar5pTLd6+0zK0bhbbDHsRCTQftflb4jmURu8lr+ltb1P9GXkhLd3b5S81RrX4EQ/230Duycj9HcmMLZNPg8mcJQeJLDMpBtLfonWP1in5INpb9E6x+sVJUbbYtqDLNwo8RrRxDK48zWjGdCra8WyTFiVZKN2pnvuoYhzDI3x0KUvXsduivdGl4hL3YyyM4u0NiGpA5jXOFW0/IRILzDjMcx44nDxByEc4WFkpHs6HT6eSy3l+DTFiuc4ueS5xxkuJJJ5STjK8oQsD2UsAhCEAIQhAAPGFNSF7JyDihzESnI87YPrrRQqETaKzrjPaSyO0tsnTbfXZBeMz2nvDqeC7RsqxeOWh/wDsd5YKruq3CVf7j/ld+Ff4kjllotN7xQ6zGyjMn1IUFufDf3boKGnr7TsXE6O5oPFDAh+I3Xil5wpiOI8+JChzl5NIaWiPpiv5PUaI5xwnkuccpcS4nSca8oQqnQlgEIQgBCEIATZd6/0zL0bEO3QxxPJwwP2vy6DXQlNeoUJznBrAXOOINaCSTzAZVKbXBlbVXZHE1kvi716pebHon0fTHDfuXjR7Q5xVL1pH00TrH6xUJdzY3ivLYk04wmihDWEbb82Rnicykp6TDYjwHPxPcMb3k4nEYyTjK6oOTW583qa6oSxXLJY5XHaNmQo7CyOxr2nicMnODlB5wtP67A+J9L/wj9dgfE+l/wCFc508PKK/vHsZubV8k7CGXa3ndDma/IczqZ1X83KvhOLIrXMeMrXAg9x4udfQBtyB8T6X/hR9rukZluDHo8cRLXhzedrgKhYyqT4PSo6nOG1m6+5RSE1XlurDhB0SVjbZDbUlrw5r2gZaHBo4d2lebHuiIlHTEdsJp4mte99NAwR3lZfDkeqtbR293d/orqVsq7kzMUMGC8tPtkYLM+E6gOiqs2xrGsyXoWjDf78Vr3nOAW4LdACYm23Lj2/pf/tWip8nBb1X2rX7iDZWxY40MzGA5WwhU/O4famuz7iSUL+yHnlikv00O5GgKU/XYHxPpf8AhH67A+J9L/wtFCK9jz7NXdZzL+jrl5OHDxQ2MYORrQ3yC3UUd+uwPifS/wDCP12B8T6X/hXObJ3RYDXCjmtcOQgEeKhJ+5slF9aXhg8rAYZ72UXb+uwPifS/8I/XYHxPpf8AhQ0mWjOUfS8CVamxaw1MtGLT7sUYQzYTaEdxSbatzpyBjfCL2j2oXpG9wGENIVz/AK7A+J9L/wALH63A+J9L/wAKjqiztq6jdDnf6nz2hXbbErZ0zXbmtLj7TWva/wCZoqdKRrXuXCFTKTIcPciteDoe1tDpAzrJ1NcHpVdTqntLZiWssaSQACScQABJJ5ABlU7Yd2zGcdtiNhMa4tcaOe4luUNDRTST3qy7AkrPlRWEavpjiOa9zzpwdzmFFEamy1/UKq9o7sS7u7HUeNR0ydph8mWKR0cjdPcrMsO7sCVbSBDAJ9ZxxvdnccejItn65A+J9L/wj9dgfE+l/wCFvGCieLfq7bvU9vBIgJCtLfonWP1imz9dgfE+l/4SNaNqQjFibv238TvePMrnMf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4" descr="data:image/jpeg;base64,/9j/4AAQSkZJRgABAQAAAQABAAD/2wCEAAkGBxQTEhUTEBQUFhQUFhQWFBgVGBUVFRgUFBQYFhUUGBYYHCghGBslHBQXITEhJSkrOi4uFx8zODMsNygtLisBCgoKDg0OGhAQGzEiICQsLCwsLDEsLywtLCwsLCwsLCwsNiwsLCwtLCwsLCwsLCwsLCwsLCwsLCwsLCwsLCwsLP/AABEIAQ8AugMBIgACEQEDEQH/xAAcAAACAgMBAQAAAAAAAAAAAAAABgUHAQMEAgj/xABHEAABAgMCBg4JAwMCBwAAAAABAAIDBBEFBhIhMXGBsgcTIjM0QVFhcnOCkaGxIzJCUlOSosLRFWLBFkOzJNIUF1Rjg5PD/8QAGgEBAAMBAQEAAAAAAAAAAAAAAAECAwQFBv/EAC0RAAICAQMDAgQHAQEAAAAAAAABAgMRBCExBRJRMkETYXGhIkKBkbHB0UMU/9oADAMBAAIRAxEAPwC8VXt7D/qonY1ArCVe3s4VE7GoEBEYR5SjCPKVhPl2pCE6WhudDY4nCqS1pPru4yFAEXCPKV0S9pRWepEeObCJHccSsKJY8BwoYMPQ0A94xpNvLYu0ODmVMN9aVytI4q8fNmKkEpY966kNmABXEHjEO0OLOE1gqpk73MtAvhmG41MOlOgcg0Go7kBy38OOD/5f/mlPCPKVZ87Z8OLTbWB2DWla4q0r5Bc36BLfCb4/lAVzhHlKMI8pTJfCz4cIQtqYG4WHWlcdMGnmlpQDOEeUowjylS115VkSPgxGhzcFxoeUUTh+gS3wm+P5UgVLnO/1I6D/AOF136PpIfQPmmaVsmDDdhQ4Ya7JUVyHSlm/e+Q+gdZALOEeUp0uKfRROs+1qSk63E3qJ1n2tUAZVqmfUd0XeS2rVM+o7ou8lIKrDjylbpJx2xmP22awWgLdJb5D6bNYKAWokG0t+idY/WKfkg2lv0TrH6xUgflXt7OFROxqBWEq9vZwqJ2NQICHViXV4LD7eu5V2rEurwWH29dyAllDXuhYUs8+6WuHzAeRKmVFXn4LFzDWCArpTlzotJkD3muHduvtUGpa6vCofb1HKAWIhCFIFO/uSDnf9qUU3X9yQc7/ALUooCduZwnsO/hPqQrmcJ7Dv4T6gBJl+98h9A6yc0mX73yH0DrIBYTrcTeonWfa1JSdbib1E6z7WqAMq1TPqO6LvJbVqmfUd0XeSkFVBbpLfIfTZrBaQt0lvkPps1goBaiQbS36J1j9Yp+SDaW/ROsfrFSB+Ve3s4VE7GoFYSr29nConY1AgIdWJdXgsPt67lXasS6vBYfb13ICWUVefgsXMNYKVUVefgsXMNYICulLXV4VD7f+NyiVLXV4VD7f+NygFiIQhSBTv7kg53/alFN1/ckHO/7UooCduZwnsO/hPqQrmcJ7Dv4T6gBJl+98h9A6yc0mX73yH0DrIBYTrcTeonWfa1JSdbib1E6z7WqAMq1TPqO6LvJbVqmfUd0XeSkFVBbpLfIfTZrBaQt0lvkPps1goBaiQbS36J1j9Yp+SDaW/ROsfrFSB+Ve3s4VE7GoFYSr29nConY1AgIdWJdXgsPt67lXasS6vBYfb13ICWUVefgsXMNYKVUVefgsXMNYICulLXV4VD7f+NyiVLXV4VD7f+NygFiIQhSBTv7kg53/AGpRTdf3JBzv+1KKAnbmcJ7Dv4T6kK5nCew7+E+oASZfvfIfQOsnNJl+98h9A6yAWE63E3qJ1n2tSUnW4m9ROs+1qgDKtUz6jui7yW1apn1HdF3kpBVQW6S3yH02awWkLdJb5D6bNYKAWokG0t+idY/WKfkg2lv0TrH6xUgflXt7OFROxqBWEq9vZwqJ2NQICHViXV4LD7eu5V2rEurwWH29dyAllFXn4LFzDWClVE3qdSVic+CO97UBXalrq8Kh9vUcolTN0mVmmcwefpI/lQCwUIQpAp39yQc7/tSim6/uSDnf9qUUBO3M4T2Hfwn1IVzOE9h38J9QAky/e+Q+gdZOaTL975D6B80AsJ1uJvUTrPtakpOlxD6KIP3/AGj8KAMy1TPqO6LvJbVqmzRjui7yKkFVBbpLfIfTZrBaQt0lvkPps1goBaiQbS36J1j9Yp+SDaW/ROsfrFSB+Ve3s4VE7GoFYSr29nConY1AgIdWJdXgsPt67lXa64FpxmNDWRHtaMgBxCpqgLPShfO0wQILTUg4T6cVBib410BQES1Y7hQxYlOkR5LjQAmy40n68U5PUb5u/jxUPY9hxI5FAWw+N5+3lKsCUlmw2BjBRrRQIDchCEAp39yQc7/tSim6/uSDnf8AalFATtzOE9h38J9SFczhPYd/CfUAJWv1LEthxB7JLT2qEeI8U0rVNS7YjHMeKtcKFAVUmK5k8GRHQ3GgiUwa5MJuQaQfBcFs2K+ATUF0P2XjJmdyFRigFs1UTeefbDgOFd08FrRx48ROYA+SSYdrx2igivpnr5rmjRnPOE9znHlcST4qQa1IWBLGJMQwMgcHHM3GfKmlcUCC57g1gLnHIBlT9dyxtobV1DEd6x5B7oQEykG0t+idY/WKfkg2lv0TrH6xQD8oudsGDFeXxGkuNK0c4ZBQYgeZSiEBC/0tLe4753flH9LS3uO+d35U0hAQoutLe4fnf+V0y1iQGGrYTa8pq4/VVSKEAAIQhACEIQHFaVlw4+DtoJwa0oSMtK5My4f6Wlvdd8zvyptCAjJGw4MF+HDBDqEY3E4jzEqTQhACEIQGCOVRkxd6XeamGB0at8GkKUQgIX+lpb3HfO78rLbry3uHS5/5UyhAc8pJQ4YpDY1o5h5njXQhCAEg2lv0TrH6xT8kG0t+idY/WKAfkIQgBCEVQAhc09Ow4TC+K9rGjKXEAePHzL1KTkOK0PhPY9pyFrg4d4QnDxk3oRVCEAhCEAIQhACEIQAhCEAIQvEWKGglxAAykkADOUB7QuKz7VgxsLaYsN+CaOwHB1Dz0XbVCWmtmCEIQgEg2lv0TrH6xT8kG0t+idY/WKAfkLXEihoJcQABUkmgA5SeJI949kiDDBZKjbn+9jEIHPlfoxc6hyS5NKqZ2vEFkdpmaZDaXxHNa0Yy5xAAHOSkG8WyWxtWSbdsdk2xwIYMzcRd4DOq9tm3I807CmIhdyNyMb0WjEM+VRywla/Y9nT9MjHe3f5ex2WpasaYfhx4jnnir6o6LcjdC1SU7EhOwoMR8N3KwlvfTKtCFjlnp9kcduNh6sfZMjw6NmGNitHtDcPz+6e4J3se/MnHxbZtbzTcxdwdDvVOgqjkLSNskcVvTqZ7rb6H0qx4OMYxy8SzVfPFm2zHl94jRGcwO5+Q7nwTRIbJ003FFZCijTDd3io8Fqrl7nnWdLtj6Wn9i4EKv5bZTgHfIEVvRLHDxIXYNk2T5I2bAH+5X74+TmejvX5WOixVIkxspSw9SFGdnwGjWKg57ZSjHeYMNnO8l57hgjzUOyKLR0F8vylr1ULa965SXqIsZuF7rd2/5W5NNFTVqXnmpjFFjvwT7LTgMzFraV01UQs3d4O2rpT/AOkv2LFtfZReatlYQaOJ8XGfkbiHecySLUtiPMGseK9+OoBO5GZgxDuXChZObfJ6VWlqq9KNsrNPhuD4TnMcMjmkg94T9d7ZLc2jJ1uEMm2MFHZ3MyHOKZlXiFEZOPBN2mruX41/p9F2bakGOwPgRGvbyt4uYjK08xXWCvnGQnokF4iQXuY8cbTTQRkI5irDu7smDE2ebT/uQwadpn8t7l0RtT5PGv6bZDeG6+5ZiQbS36J1j9Yp1kZ6HGYHwXte05C0ghJVpb9E6x+sVqea9tmRN/rEtB5L3PMeAMYZDBbgDirCqcLPU6FXi+liEvXiufLTdXPbgRPiMoHV/dxO0rGdWd0erpeoqtKE1t5RRSEzXhuRMy1XAbbCHtsBqByuZlbnFRzpZWDTXJ7VdsLFmDyCEIUFwQheoUMuIawFzjkDQSTmAxlA3g8oTRZlwpyNQlghNPHFOCadEVd3gJqkNi2GMceO9x5IYDBmqanyV1XJnJZrqIcyz9NyrUK8JS4ciz+xhc73Pd4E08F2/wBJSX/SwPkCv8FnM+rV+0WUEhXpM3IkXjHLtHQLmapChJ3Yvl3VMGJFhniBo9viAfFQ6ZFo9UpfOUVMhOFqbHM3DqYeBGH7Dgu+V38EpVm5SJCdgxWOY7keC0+OVZuLXJ21312el5NKEIUGoIQhACFMWDdmYmz6Fm4rjiPq2GNNN1mFVZt3Nj6XgUfG9NEHG4bgH9rP5NdCvGtyOS/W1U7Pd+BFuVYs894iyhdBYaViOqGOHQO+d2kJknmRdsfhPYThuqQwgE4RqaYeJWOGhIVpb9E6x+sV0Rh2o8DUal3S7mkh+QhCuc5ghK14rjS0zVwG1RT7bBiJ/czI7PiPOmpChpPkvCyVbzF4KHvDdCZlKl7cOGP7jKlvaGVmnFzrxY90puZxwoRDT7cTcMzgnG7QCr4c2qyAs/go9BdVt7cYWfJX1jbGEJtDNRHRDxtZVjM1fWPgnWzbJgwBgwIbGDjwQATnOU6V3IV1FLg4rdRZb65ZBCEKxiCEIQAhCEALnnJRkVpbEY17TlDgHDuK6EIOOBHtjY1lolTALoLjxDdw69E4xoISPa9xJyBUhm2tHHCq4052Uwu6qvBYKzlVFnbVr7q/fK+Z8+2Nd6YmnYMGGTQ0c525Y08eE48fNl5lZN3djmDCo+Z9NE5DihA9H2tPcndjV7SNSRN/ULbdlsjyxgAAAAAxADEAOQL0hC0OEEg2lv0TrH6xT8kG0t+idY/WKAfkIXLaFow4LC+M9rGjjcaaBynmCBLLwjqXDatrwZZuHHiNYOKuUnka0Y3HMq9vFsmE1ZJNoMY2yIMedrOLO7uVfTk5EiuL4z3PceNxJOYVyDmCxlalwenR02c957L7j1eLZLiPq2Tbtbcm2PoXnna3I3TXQtdi7JsZlBNMEUe82jH5yPVPgkNCy+JLOT1P/BR29vb/AKXtY985SYoGRQ159iJuHV5BXE7QSmDCXzSpeyrzTUvihRnYPuO3bM2C7JootI3eTht6V71v9z6AQqxsrZTIoJqDndCP2O/3JqkL8SUXJHaw8kQGGc1XYjoJWqnF+559mkur5j/YyIWmBMseKsc1w/aQfJbaqxzGULw+IAKuIA5SaBQtoXuk4NcOYh1HE0mI7uZUqM4LRhKW0VknViqry0tlOGMUtBc8+9EIY3PQVJ8Em2rfWcj1Bi7W0+zCrDHzA4XiqO2KOyrp10+Vj6lwWveSWlt/isafdBwn/I2pSNbOygTilIVP3xT5MafM6FW5PGcpyoWTtb4PSp6ZVHee/wDA6WNsjzMN3+opGYTjxBj29EgU0EaVZNg3nl5sehfuqY2OxPHZ484qFQS9Q3lpDmkgjGCCQQeUEZFEbWuS1/TqrN4/hf2PpQFZVQXd2R40KjJobcz3skUDPkfpoedWXYtvwJpuFAiB1PWbke3pNOMZ10RmpHjX6S2n1Lbz7EokG0t+idY/WKfQUhWlv0TrH6xVjmNN6tkUwnOgy0N2G3EXxWloHOGGhOc00qtrRtKLHfhx4jnu5XHJzAZGjmCvm2rCgTTcGPDDqZDke3ouGMKtbw7HEaFV8qTGZ7poIozcT9FMywsjJns6G/Tx2axLyxGQvURhaS1wIcDQgggg8hBxheVgeyCEIQAhCEAIWCVMWddibjUMKXiEHIXDAbnq+lRmRJsrOyMN5PBENNMmLNiXR/x8X4sT53flNktsZTjvXdBZnc5x7mtp4rr/AOVcf48L5Xq/ZLwcstXpveSEGI8uNXEk8pJPmsJ4mNi+aHqRILtL2nVKhZ65s7CqXS73AccOkTwbU+Chwl7o0hqqJbRkiBQsvaQSCCCMoOIg84ORYVTo5BCEIAQhCAFsgR3McHQ3Oa4ZHNJa4ZiFrTVd64kzM0c8bTCPtPBwiP2sy6TRSk3wZ221wjmb2Ja7myVEbRk20xBiAewARNLcjtFNKkJ2ca6I9wD6F7iKseDQuJxgioPMmiwLoy0pQw24UTjiPo5+jiboooC0t+idY/WK6oJpbs+a1M6ZyzXHA/IQhXOYhreu1LzY9NDBdxPbuXjM4ZRzGoVZXi2PZiBV0D00Me6PSAc7Pa0dyuZYIVJQUjpo1dtPpe3g+aSKYjlGXlBQr5vBdKWm8cVmC/iiM3L9PE7TVeLGuZKS9CyGHvHtxN27RXE3QAsvgvJ6i6rDty08+CorHurNTNDChHBPtv3DM4Jy6AU72TsXNFDNRS4+7D3LcxccZ0UVihq9LRVRRw29RunxsvkRVl3elpceggsafephP0vdU+KlAFlC0xg4XJyeW8ghCEIBYKyhAcM/ZMGMKRoTHj9zQe45Qk+1djGA+pl3vhHkJ2xncTheKfkKrinya132V+l4KMti485L49r2xvvQt33tphDuS2QvpaiibXu3LTI9NCaT7w3L/mbQrKVPg9KnqsltYs/NHz+mK71zJmaoQ3a4fvxAQCP2tyu8udWZY1wpSXfhhpiOrVpi0cG5hQCvORVM4akafJa/qntUv1Yt3duVLytHBu2RfiPxkH9rcjfPnTKAsoWySXB5M5ym8yeWCQbS36J1j9Yp+SDaW/ROsfrFSUH5CFgoDKwSom27xQJVtY8QAn1WjdPOZox6cirS8OyLHjVZL+hhnjGOKR0vY0Y+dUlNROmjSWXelbeSxrfvVLyg9K+r+KGzdPOjizmi8WLe+VmaCHFDXn2Im4foBxO0VVEOcSSSSScZJxknlJ41hZfGeT1F0qHbjuefJ9LArKoSxr2zctQQ4pLR7ETdszCuNughO1k7KMN1BNQnMPvQ923OW+sMwqtI2xZw29Ouhxv9CxUKMsy3peYHoIzH8wNHDO04xpCkgtDhaaeGjKEIQgEIQgBC5J+0oUEYUaIyGOV7g3zypPtfZMl2Ypdr4zsePHDZXO4V7gquSXJrXRZZ6Y5HolRdr3hl5Yenitafd9Z5zMGNVJbF/JyPUB+1MPswtydL/W7iEsucSSSSScpOMnOVnK5ex6NXSpPex4+SLwsW/MpMOwGvMN1aNEUBuFyYJrTRWqZar5pTLd6+0zK0bhbbDHsRCTQftflb4jmURu8lr+ltb1P9GXkhLd3b5S81RrX4EQ/230Duycj9HcmMLZNPg8mcJQeJLDMpBtLfonWP1in5INpb9E6x+sVJUbbYtqDLNwo8RrRxDK48zWjGdCra8WyTFiVZKN2pnvuoYhzDI3x0KUvXsduivdGl4hL3YyyM4u0NiGpA5jXOFW0/IRILzDjMcx44nDxByEc4WFkpHs6HT6eSy3l+DTFiuc4ueS5xxkuJJJ5STjK8oQsD2UsAhCEAIQhAAPGFNSF7JyDihzESnI87YPrrRQqETaKzrjPaSyO0tsnTbfXZBeMz2nvDqeC7RsqxeOWh/wDsd5YKruq3CVf7j/ld+Ff4kjllotN7xQ6zGyjMn1IUFufDf3boKGnr7TsXE6O5oPFDAh+I3Xil5wpiOI8+JChzl5NIaWiPpiv5PUaI5xwnkuccpcS4nSca8oQqnQlgEIQgBCEIATZd6/0zL0bEO3QxxPJwwP2vy6DXQlNeoUJznBrAXOOINaCSTzAZVKbXBlbVXZHE1kvi716pebHon0fTHDfuXjR7Q5xVL1pH00TrH6xUJdzY3ivLYk04wmihDWEbb82Rnicykp6TDYjwHPxPcMb3k4nEYyTjK6oOTW583qa6oSxXLJY5XHaNmQo7CyOxr2nicMnODlB5wtP67A+J9L/wj9dgfE+l/wCFc508PKK/vHsZubV8k7CGXa3ndDma/IczqZ1X83KvhOLIrXMeMrXAg9x4udfQBtyB8T6X/hR9rukZluDHo8cRLXhzedrgKhYyqT4PSo6nOG1m6+5RSE1XlurDhB0SVjbZDbUlrw5r2gZaHBo4d2lebHuiIlHTEdsJp4mte99NAwR3lZfDkeqtbR293d/orqVsq7kzMUMGC8tPtkYLM+E6gOiqs2xrGsyXoWjDf78Vr3nOAW4LdACYm23Lj2/pf/tWip8nBb1X2rX7iDZWxY40MzGA5WwhU/O4famuz7iSUL+yHnlikv00O5GgKU/XYHxPpf8AhH67A+J9L/wtFCK9jz7NXdZzL+jrl5OHDxQ2MYORrQ3yC3UUd+uwPifS/wDCP12B8T6X/hXObJ3RYDXCjmtcOQgEeKhJ+5slF9aXhg8rAYZ72UXb+uwPifS/8I/XYHxPpf8AhQ0mWjOUfS8CVamxaw1MtGLT7sUYQzYTaEdxSbatzpyBjfCL2j2oXpG9wGENIVz/AK7A+J9L/wALH63A+J9L/wAKjqiztq6jdDnf6nz2hXbbErZ0zXbmtLj7TWva/wCZoqdKRrXuXCFTKTIcPciteDoe1tDpAzrJ1NcHpVdTqntLZiWssaSQACScQABJJ5ABlU7Yd2zGcdtiNhMa4tcaOe4luUNDRTST3qy7AkrPlRWEavpjiOa9zzpwdzmFFEamy1/UKq9o7sS7u7HUeNR0ydph8mWKR0cjdPcrMsO7sCVbSBDAJ9ZxxvdnccejItn65A+J9L/wj9dgfE+l/wCFvGCieLfq7bvU9vBIgJCtLfonWP1imz9dgfE+l/4SNaNqQjFibv238TvePMrnMf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5" name="Picture 2" descr="Technical University of Denmark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06206"/>
            <a:ext cx="2019066" cy="524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881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iff"/><Relationship Id="rId3" Type="http://schemas.openxmlformats.org/officeDocument/2006/relationships/image" Target="../media/image7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5.jpeg"/><Relationship Id="rId4" Type="http://schemas.openxmlformats.org/officeDocument/2006/relationships/image" Target="../media/image3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tif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tiff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Hybrid Nanocellulose-Clay Composites </a:t>
            </a:r>
            <a:r>
              <a:rPr lang="en-GB" dirty="0" smtClean="0"/>
              <a:t>for </a:t>
            </a:r>
            <a:r>
              <a:rPr lang="en-GB" dirty="0"/>
              <a:t>Controlled </a:t>
            </a:r>
            <a:r>
              <a:rPr lang="en-GB" dirty="0" smtClean="0"/>
              <a:t>Release</a:t>
            </a:r>
            <a:r>
              <a:rPr lang="en-US" dirty="0"/>
              <a:t/>
            </a:r>
            <a:br>
              <a:rPr lang="en-US" dirty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Supervisors: </a:t>
            </a:r>
            <a:r>
              <a:rPr lang="en-US" sz="1200" dirty="0"/>
              <a:t>Peter </a:t>
            </a:r>
            <a:r>
              <a:rPr lang="en-US" sz="1200" dirty="0" smtClean="0"/>
              <a:t>SZABO, Anders Egede DAUGAARD, Ole HASSAGER </a:t>
            </a:r>
            <a:endParaRPr lang="en-US" sz="1200" dirty="0"/>
          </a:p>
          <a:p>
            <a:r>
              <a:rPr lang="en-US" sz="1200" dirty="0"/>
              <a:t>ESR: Jon TRIFOL GUZMAN</a:t>
            </a:r>
          </a:p>
          <a:p>
            <a:endParaRPr lang="en-US" sz="1200" dirty="0"/>
          </a:p>
          <a:p>
            <a:r>
              <a:rPr lang="en-US" sz="1200" dirty="0"/>
              <a:t>Danish Polymer Center</a:t>
            </a:r>
          </a:p>
          <a:p>
            <a:r>
              <a:rPr lang="en-US" sz="1200" dirty="0"/>
              <a:t>Department of Chemical and Biochemical Engineering</a:t>
            </a:r>
          </a:p>
          <a:p>
            <a:r>
              <a:rPr lang="en-US" sz="1200" dirty="0"/>
              <a:t>Technical University of Denmark </a:t>
            </a:r>
          </a:p>
          <a:p>
            <a:r>
              <a:rPr lang="en-US" sz="1200" dirty="0" err="1"/>
              <a:t>Kongens</a:t>
            </a:r>
            <a:r>
              <a:rPr lang="en-US" sz="1200" dirty="0"/>
              <a:t> Lyngby, Denmark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706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84090"/>
            <a:ext cx="1156073" cy="5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POLARIZED OPTICAL MICROSCOPY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3232858"/>
              </p:ext>
            </p:extLst>
          </p:nvPr>
        </p:nvGraphicFramePr>
        <p:xfrm>
          <a:off x="0" y="1484784"/>
          <a:ext cx="9144000" cy="455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  <a:gridCol w="2286000"/>
              </a:tblGrid>
              <a:tr h="65363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 C30B 1%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 CNF 1%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PLA CNF C30B 1%</a:t>
                      </a:r>
                      <a:endParaRPr lang="es-ES" dirty="0"/>
                    </a:p>
                  </a:txBody>
                  <a:tcPr/>
                </a:tc>
              </a:tr>
              <a:tr h="592268">
                <a:tc gridSpan="4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AFTER SOLVENT</a:t>
                      </a:r>
                      <a:r>
                        <a:rPr lang="es-ES" baseline="0" dirty="0" smtClean="0"/>
                        <a:t> CASTING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29614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648072"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AFTER ISOTHERMAL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dirty="0" smtClean="0"/>
                        <a:t>CRYSTALLIZATION @ 100</a:t>
                      </a:r>
                      <a:r>
                        <a:rPr lang="es-ES" baseline="0" dirty="0" smtClean="0"/>
                        <a:t> C</a:t>
                      </a:r>
                      <a:endParaRPr lang="es-ES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(COMPARABLE</a:t>
                      </a:r>
                      <a:r>
                        <a:rPr lang="es-ES" baseline="0" dirty="0" smtClean="0"/>
                        <a:t> DEGREE OF CRYSTALLINITY)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  <a:tr h="1361444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218" name="Picture 2" descr="D:\Dropbox\POM\After solvent casting\Neat PLA 20x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3" y="2780928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ropbox\POM\After solvent casting\PLA C30B 1 20x.t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84" y="2780928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Dropbox\POM\After solvent casting\PLA CNF 1 20X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24" y="2780928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D:\Dropbox\POM\After solvent casting\PLA CNF C30B 20X 2.t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8065" y="2780928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D:\Dropbox\POM\PLA\100 C\PLA 100 C 130 MIN 20X_332.t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73" y="4797152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 descr="D:\Dropbox\POM\C30B\100 C\PLA C30B 100 22 MIN_102.t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284" y="4797152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D:\Dropbox\POM\CNF\100 C\PLA CNF 100 C 50 MIN_219.t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524" y="4797152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D:\Dropbox\POM\CNF C30B\100 C ESCALE BAR WRONG\PLA CNF C30B 100 C 70 MIN_242.t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788" y="4797152"/>
            <a:ext cx="145473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619670" y="5949280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415595" y="594821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911979" y="5935910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07904" y="593484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6072219" y="5935240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8144" y="5934172"/>
            <a:ext cx="20882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8446717" y="5952950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242642" y="5951882"/>
            <a:ext cx="79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8446717" y="3934124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242642" y="3861048"/>
            <a:ext cx="79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566085" y="3919881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362010" y="3861048"/>
            <a:ext cx="79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3927893" y="3919880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723818" y="3861048"/>
            <a:ext cx="79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6107183" y="3914726"/>
            <a:ext cx="2785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903108" y="3861048"/>
            <a:ext cx="7938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 smtClean="0"/>
              <a:t>100 µm</a:t>
            </a:r>
            <a:endParaRPr lang="en-GB" sz="12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56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CRYSTALLINITY AND BARRIER PROPERTIES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23528" y="2924944"/>
            <a:ext cx="2468601" cy="7920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3529" y="1844824"/>
            <a:ext cx="2468600" cy="7920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23529" y="4005064"/>
            <a:ext cx="2468600" cy="7920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3528" y="5085184"/>
            <a:ext cx="2468601" cy="79208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92535" y="2060848"/>
            <a:ext cx="5629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PLA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62742" y="3151711"/>
            <a:ext cx="1622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PLA/C30B 1%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81312" y="4231831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PLA/CNF 1%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311951"/>
            <a:ext cx="262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 PLA/CNF/C30B 1% 1%</a:t>
            </a:r>
            <a:endParaRPr lang="en-GB" dirty="0"/>
          </a:p>
        </p:txBody>
      </p:sp>
      <p:sp>
        <p:nvSpPr>
          <p:cNvPr id="15" name="Oval 14"/>
          <p:cNvSpPr/>
          <p:nvPr/>
        </p:nvSpPr>
        <p:spPr bwMode="auto">
          <a:xfrm>
            <a:off x="3092795" y="1876237"/>
            <a:ext cx="2592288" cy="130688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07995" y="2360403"/>
            <a:ext cx="21635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SOLVENT CASTING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 bwMode="auto">
          <a:xfrm>
            <a:off x="3092795" y="3325483"/>
            <a:ext cx="2592288" cy="130688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21742" y="3809649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AMORPHOUS</a:t>
            </a:r>
            <a:endParaRPr lang="en-GB" dirty="0"/>
          </a:p>
        </p:txBody>
      </p:sp>
      <p:sp>
        <p:nvSpPr>
          <p:cNvPr id="19" name="Oval 18"/>
          <p:cNvSpPr/>
          <p:nvPr/>
        </p:nvSpPr>
        <p:spPr bwMode="auto">
          <a:xfrm>
            <a:off x="3093622" y="4828712"/>
            <a:ext cx="2592288" cy="1306887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31840" y="5311951"/>
            <a:ext cx="2414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FULLY CRYSTALLIZED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4482841" y="3085026"/>
            <a:ext cx="4769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>
                <a:solidFill>
                  <a:srgbClr val="0070C0"/>
                </a:solidFill>
              </a:rPr>
              <a:t>5 MINUTES AT 170 </a:t>
            </a:r>
            <a:r>
              <a:rPr lang="en-GB" dirty="0">
                <a:solidFill>
                  <a:srgbClr val="0070C0"/>
                </a:solidFill>
              </a:rPr>
              <a:t>°</a:t>
            </a:r>
            <a:r>
              <a:rPr lang="da-DK" dirty="0" smtClean="0">
                <a:solidFill>
                  <a:srgbClr val="0070C0"/>
                </a:solidFill>
              </a:rPr>
              <a:t>C - FAST COOLING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784159" y="4583284"/>
            <a:ext cx="37563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solidFill>
                  <a:srgbClr val="0070C0"/>
                </a:solidFill>
              </a:rPr>
              <a:t>120 MINUTES 120 </a:t>
            </a:r>
            <a:r>
              <a:rPr lang="en-GB" dirty="0" smtClean="0">
                <a:solidFill>
                  <a:srgbClr val="0070C0"/>
                </a:solidFill>
              </a:rPr>
              <a:t>°C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41" name="Straight Arrow Connector 40"/>
          <p:cNvCxnSpPr>
            <a:stCxn id="15" idx="4"/>
            <a:endCxn id="17" idx="0"/>
          </p:cNvCxnSpPr>
          <p:nvPr/>
        </p:nvCxnSpPr>
        <p:spPr bwMode="auto">
          <a:xfrm>
            <a:off x="4388939" y="3183124"/>
            <a:ext cx="0" cy="14235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" name="Straight Arrow Connector 42"/>
          <p:cNvCxnSpPr>
            <a:stCxn id="17" idx="4"/>
            <a:endCxn id="19" idx="0"/>
          </p:cNvCxnSpPr>
          <p:nvPr/>
        </p:nvCxnSpPr>
        <p:spPr bwMode="auto">
          <a:xfrm>
            <a:off x="4388939" y="4632370"/>
            <a:ext cx="827" cy="19634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5552850" y="5661248"/>
            <a:ext cx="3483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/>
              <a:t>AMORPHOUS MOBILE/RIGID </a:t>
            </a:r>
            <a:r>
              <a:rPr lang="da-DK" dirty="0" smtClean="0">
                <a:sym typeface="Wingdings" pitchFamily="2" charset="2"/>
              </a:rPr>
              <a:t> </a:t>
            </a:r>
          </a:p>
          <a:p>
            <a:pPr algn="ctr"/>
            <a:r>
              <a:rPr lang="da-DK" dirty="0" smtClean="0">
                <a:sym typeface="Wingdings" pitchFamily="2" charset="2"/>
              </a:rPr>
              <a:t>UNDER INVESTIGATION</a:t>
            </a:r>
            <a:endParaRPr lang="en-GB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8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WATER DIFFUSIVITY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5337914"/>
              </p:ext>
            </p:extLst>
          </p:nvPr>
        </p:nvGraphicFramePr>
        <p:xfrm>
          <a:off x="827584" y="1556792"/>
          <a:ext cx="6840760" cy="47866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Graph" r:id="rId3" imgW="4145040" imgH="2900160" progId="Origin50.Graph">
                  <p:embed/>
                </p:oleObj>
              </mc:Choice>
              <mc:Fallback>
                <p:oleObj name="Graph" r:id="rId3" imgW="4145040" imgH="29001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1556792"/>
                        <a:ext cx="6840760" cy="47866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48264" y="3356992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/>
              <a:t>DIFFUSIVITY </a:t>
            </a:r>
          </a:p>
          <a:p>
            <a:r>
              <a:rPr lang="da-DK" b="1" dirty="0" smtClean="0"/>
              <a:t>CONTROLLED</a:t>
            </a:r>
            <a:endParaRPr lang="en-GB" b="1" dirty="0"/>
          </a:p>
        </p:txBody>
      </p:sp>
      <p:pic>
        <p:nvPicPr>
          <p:cNvPr id="5" name="Picture 2" descr="http://www.joineusee.eu/DOCROOT/UniversityofBologna_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00" y="6276386"/>
            <a:ext cx="881232" cy="5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Elipse"/>
          <p:cNvSpPr/>
          <p:nvPr/>
        </p:nvSpPr>
        <p:spPr>
          <a:xfrm>
            <a:off x="2051720" y="2060848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6 Elipse"/>
          <p:cNvSpPr/>
          <p:nvPr/>
        </p:nvSpPr>
        <p:spPr>
          <a:xfrm>
            <a:off x="3275856" y="2888069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4716016" y="3842342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Elipse"/>
          <p:cNvSpPr/>
          <p:nvPr/>
        </p:nvSpPr>
        <p:spPr>
          <a:xfrm>
            <a:off x="5796136" y="4238386"/>
            <a:ext cx="864096" cy="792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12</a:t>
            </a:fld>
            <a:endParaRPr lang="en-GB"/>
          </a:p>
        </p:txBody>
      </p:sp>
      <p:sp>
        <p:nvSpPr>
          <p:cNvPr id="11" name="10 CuadroTexto"/>
          <p:cNvSpPr txBox="1"/>
          <p:nvPr/>
        </p:nvSpPr>
        <p:spPr>
          <a:xfrm>
            <a:off x="2483768" y="1316829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 smtClean="0"/>
              <a:t>QUARTZ SPRING MICROBALANCE</a:t>
            </a:r>
            <a:endParaRPr lang="es-ES" b="1" u="sng" dirty="0"/>
          </a:p>
        </p:txBody>
      </p:sp>
    </p:spTree>
    <p:extLst>
      <p:ext uri="{BB962C8B-B14F-4D97-AF65-F5344CB8AC3E}">
        <p14:creationId xmlns:p14="http://schemas.microsoft.com/office/powerpoint/2010/main" val="58891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GRAFTING OF BZAA (SOLREACT)</a:t>
            </a:r>
            <a:endParaRPr lang="en-GB" dirty="0"/>
          </a:p>
        </p:txBody>
      </p:sp>
      <p:pic>
        <p:nvPicPr>
          <p:cNvPr id="17410" name="Picture 2" descr="https://encrypted-tbn3.gstatic.com/images?q=tbn:ANd9GcRMEFylI8G-p73b5qVcinkuXWmHD3U1_WoR20FTV5fEWUGeTbPlIoB9-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3672407" cy="16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ydrocinnamic acid 99%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88024" y="1686786"/>
            <a:ext cx="2762250" cy="158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3968" y="2276872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+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4283968" y="3140968"/>
            <a:ext cx="0" cy="22322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499992" y="3501008"/>
            <a:ext cx="36298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Small </a:t>
            </a:r>
            <a:r>
              <a:rPr lang="da-DK" dirty="0" err="1" smtClean="0"/>
              <a:t>vacuum</a:t>
            </a:r>
            <a:endParaRPr lang="da-DK" dirty="0" smtClean="0"/>
          </a:p>
          <a:p>
            <a:r>
              <a:rPr lang="da-DK" dirty="0" smtClean="0"/>
              <a:t>T= 130 </a:t>
            </a:r>
            <a:r>
              <a:rPr lang="en-GB" dirty="0"/>
              <a:t>°</a:t>
            </a:r>
            <a:r>
              <a:rPr lang="da-DK" dirty="0" smtClean="0"/>
              <a:t>C</a:t>
            </a:r>
          </a:p>
          <a:p>
            <a:r>
              <a:rPr lang="da-DK" dirty="0" smtClean="0"/>
              <a:t>T</a:t>
            </a:r>
            <a:r>
              <a:rPr lang="da-DK" baseline="-25000" dirty="0" smtClean="0"/>
              <a:t>b</a:t>
            </a:r>
            <a:r>
              <a:rPr lang="da-DK" dirty="0" smtClean="0"/>
              <a:t>(</a:t>
            </a:r>
            <a:r>
              <a:rPr lang="da-DK" dirty="0" err="1" smtClean="0"/>
              <a:t>water</a:t>
            </a:r>
            <a:r>
              <a:rPr lang="da-DK" dirty="0" smtClean="0"/>
              <a:t>) &lt; T &lt; T</a:t>
            </a:r>
            <a:r>
              <a:rPr lang="da-DK" baseline="-25000" dirty="0" smtClean="0"/>
              <a:t>b</a:t>
            </a:r>
            <a:r>
              <a:rPr lang="da-DK" dirty="0" smtClean="0"/>
              <a:t> (agent to </a:t>
            </a:r>
            <a:r>
              <a:rPr lang="da-DK" dirty="0" err="1" smtClean="0"/>
              <a:t>graft</a:t>
            </a:r>
            <a:r>
              <a:rPr lang="da-DK" dirty="0" smtClean="0"/>
              <a:t>)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460460" y="4665330"/>
            <a:ext cx="46409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Removal of </a:t>
            </a:r>
            <a:r>
              <a:rPr lang="da-DK" dirty="0" err="1" smtClean="0"/>
              <a:t>water</a:t>
            </a:r>
            <a:r>
              <a:rPr lang="da-DK" dirty="0" smtClean="0"/>
              <a:t> </a:t>
            </a:r>
            <a:r>
              <a:rPr lang="da-DK" dirty="0" smtClean="0">
                <a:sym typeface="Wingdings" pitchFamily="2" charset="2"/>
              </a:rPr>
              <a:t> </a:t>
            </a:r>
            <a:r>
              <a:rPr lang="da-DK" dirty="0" err="1" smtClean="0">
                <a:sym typeface="Wingdings" pitchFamily="2" charset="2"/>
              </a:rPr>
              <a:t>critical</a:t>
            </a:r>
            <a:r>
              <a:rPr lang="da-DK" dirty="0" smtClean="0">
                <a:sym typeface="Wingdings" pitchFamily="2" charset="2"/>
              </a:rPr>
              <a:t>!</a:t>
            </a:r>
          </a:p>
          <a:p>
            <a:r>
              <a:rPr lang="da-DK" dirty="0" smtClean="0"/>
              <a:t>Not removal of  the agent to </a:t>
            </a:r>
            <a:r>
              <a:rPr lang="da-DK" dirty="0" err="1" smtClean="0"/>
              <a:t>graft</a:t>
            </a:r>
            <a:endParaRPr lang="da-DK" dirty="0" smtClean="0"/>
          </a:p>
          <a:p>
            <a:r>
              <a:rPr lang="da-DK" dirty="0" err="1" smtClean="0"/>
              <a:t>Acetate</a:t>
            </a:r>
            <a:r>
              <a:rPr lang="da-DK" dirty="0" smtClean="0"/>
              <a:t> </a:t>
            </a:r>
            <a:r>
              <a:rPr lang="da-DK" dirty="0" err="1" smtClean="0"/>
              <a:t>groups</a:t>
            </a:r>
            <a:r>
              <a:rPr lang="da-DK" dirty="0" smtClean="0"/>
              <a:t> </a:t>
            </a:r>
            <a:r>
              <a:rPr lang="da-DK" dirty="0" smtClean="0">
                <a:sym typeface="Wingdings" pitchFamily="2" charset="2"/>
              </a:rPr>
              <a:t> </a:t>
            </a:r>
            <a:r>
              <a:rPr lang="da-DK" dirty="0" err="1" smtClean="0">
                <a:sym typeface="Wingdings" pitchFamily="2" charset="2"/>
              </a:rPr>
              <a:t>acetic</a:t>
            </a:r>
            <a:r>
              <a:rPr lang="da-DK" dirty="0" smtClean="0">
                <a:sym typeface="Wingdings" pitchFamily="2" charset="2"/>
              </a:rPr>
              <a:t> </a:t>
            </a:r>
            <a:r>
              <a:rPr lang="da-DK" dirty="0" err="1" smtClean="0">
                <a:sym typeface="Wingdings" pitchFamily="2" charset="2"/>
              </a:rPr>
              <a:t>acid</a:t>
            </a:r>
            <a:r>
              <a:rPr lang="da-DK" dirty="0" smtClean="0">
                <a:sym typeface="Wingdings" pitchFamily="2" charset="2"/>
              </a:rPr>
              <a:t>  removed ?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685340" y="1804856"/>
            <a:ext cx="133241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rgbClr val="00B050"/>
                </a:solidFill>
              </a:rPr>
              <a:t>ABSORBANT</a:t>
            </a: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9760"/>
            <a:ext cx="892042" cy="5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13</a:t>
            </a:fld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6109029" y="1066192"/>
            <a:ext cx="25674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 err="1" smtClean="0">
                <a:solidFill>
                  <a:srgbClr val="00B050"/>
                </a:solidFill>
              </a:rPr>
              <a:t>Improve</a:t>
            </a:r>
            <a:r>
              <a:rPr lang="es-ES" sz="1400" b="1" dirty="0" smtClean="0">
                <a:solidFill>
                  <a:srgbClr val="00B050"/>
                </a:solidFill>
              </a:rPr>
              <a:t> </a:t>
            </a:r>
            <a:r>
              <a:rPr lang="es-ES" sz="1400" b="1" dirty="0" err="1" smtClean="0">
                <a:solidFill>
                  <a:srgbClr val="00B050"/>
                </a:solidFill>
              </a:rPr>
              <a:t>dispersion</a:t>
            </a:r>
            <a:r>
              <a:rPr lang="es-ES" sz="1400" b="1" dirty="0" smtClean="0">
                <a:solidFill>
                  <a:srgbClr val="00B050"/>
                </a:solidFill>
              </a:rPr>
              <a:t> </a:t>
            </a:r>
          </a:p>
          <a:p>
            <a:pPr algn="ctr"/>
            <a:r>
              <a:rPr lang="es-ES" sz="1400" b="1" dirty="0" smtClean="0">
                <a:solidFill>
                  <a:srgbClr val="00B050"/>
                </a:solidFill>
              </a:rPr>
              <a:t>+</a:t>
            </a:r>
          </a:p>
          <a:p>
            <a:pPr algn="ctr"/>
            <a:r>
              <a:rPr lang="es-ES" sz="1400" b="1" u="sng" dirty="0" smtClean="0">
                <a:solidFill>
                  <a:srgbClr val="00B050"/>
                </a:solidFill>
              </a:rPr>
              <a:t>GIVE AN EXTRA FUNCTION</a:t>
            </a:r>
            <a:endParaRPr lang="es-ES" sz="1400" b="1" u="sng" dirty="0">
              <a:solidFill>
                <a:srgbClr val="00B050"/>
              </a:solidFill>
            </a:endParaRPr>
          </a:p>
        </p:txBody>
      </p:sp>
      <p:sp>
        <p:nvSpPr>
          <p:cNvPr id="8" name="7 Elipse"/>
          <p:cNvSpPr/>
          <p:nvPr/>
        </p:nvSpPr>
        <p:spPr>
          <a:xfrm>
            <a:off x="5738609" y="692696"/>
            <a:ext cx="3225879" cy="144015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E:\Dropbox\Dropbox\Cargas de cámara\2015-03-07 16.11.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693" y="3400940"/>
            <a:ext cx="2489171" cy="140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Dropbox\Dropbox\Cargas de cámara\2015-03-07 16.11.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2" y="4797152"/>
            <a:ext cx="2493852" cy="140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3347864" y="2708196"/>
            <a:ext cx="207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ESTERIFICATION</a:t>
            </a:r>
            <a:endParaRPr lang="es-E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5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CONTROLLED RELEASE</a:t>
            </a:r>
            <a:endParaRPr lang="en-GB" dirty="0"/>
          </a:p>
        </p:txBody>
      </p:sp>
      <p:pic>
        <p:nvPicPr>
          <p:cNvPr id="13315" name="Picture 3" descr="E:\Dropbox\Cargas de cámara\2015-05-07 17.24.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08520" y="2780928"/>
            <a:ext cx="2304256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3 Conector recto de flecha"/>
          <p:cNvCxnSpPr/>
          <p:nvPr/>
        </p:nvCxnSpPr>
        <p:spPr>
          <a:xfrm>
            <a:off x="1907704" y="342900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4 CuadroTexto"/>
          <p:cNvSpPr txBox="1"/>
          <p:nvPr/>
        </p:nvSpPr>
        <p:spPr>
          <a:xfrm flipH="1">
            <a:off x="657279" y="1484784"/>
            <a:ext cx="8451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95% </a:t>
            </a:r>
            <a:r>
              <a:rPr lang="es-ES" dirty="0" err="1" smtClean="0"/>
              <a:t>MeOH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water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</a:t>
            </a:r>
            <a:r>
              <a:rPr lang="es-ES" dirty="0" err="1" smtClean="0">
                <a:sym typeface="Wingdings" panose="05000000000000000000" pitchFamily="2" charset="2"/>
              </a:rPr>
              <a:t>fatty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food</a:t>
            </a:r>
            <a:r>
              <a:rPr lang="es-ES" dirty="0" smtClean="0">
                <a:sym typeface="Wingdings" panose="05000000000000000000" pitchFamily="2" charset="2"/>
              </a:rPr>
              <a:t> </a:t>
            </a:r>
            <a:r>
              <a:rPr lang="es-ES" dirty="0" err="1" smtClean="0">
                <a:sym typeface="Wingdings" panose="05000000000000000000" pitchFamily="2" charset="2"/>
              </a:rPr>
              <a:t>simulant</a:t>
            </a:r>
            <a:r>
              <a:rPr lang="es-ES" dirty="0" smtClean="0">
                <a:sym typeface="Wingdings" panose="05000000000000000000" pitchFamily="2" charset="2"/>
              </a:rPr>
              <a:t>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2699792" y="2780928"/>
            <a:ext cx="47865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PLA + 6% CARVACROL</a:t>
            </a:r>
          </a:p>
          <a:p>
            <a:r>
              <a:rPr lang="es-ES" dirty="0" smtClean="0"/>
              <a:t>PLA CNF 3</a:t>
            </a:r>
            <a:r>
              <a:rPr lang="es-ES" dirty="0"/>
              <a:t>% + 6% CARVACROL</a:t>
            </a:r>
            <a:endParaRPr lang="es-ES" dirty="0" smtClean="0"/>
          </a:p>
          <a:p>
            <a:r>
              <a:rPr lang="es-ES" dirty="0" smtClean="0"/>
              <a:t>PLA </a:t>
            </a:r>
            <a:r>
              <a:rPr lang="es-ES" dirty="0" err="1" smtClean="0"/>
              <a:t>gCNF</a:t>
            </a:r>
            <a:r>
              <a:rPr lang="es-ES" dirty="0" smtClean="0"/>
              <a:t> 3</a:t>
            </a:r>
            <a:r>
              <a:rPr lang="es-ES" dirty="0"/>
              <a:t>% + 6% CARVACROL</a:t>
            </a:r>
            <a:endParaRPr lang="es-ES" dirty="0" smtClean="0"/>
          </a:p>
          <a:p>
            <a:r>
              <a:rPr lang="es-ES" dirty="0" smtClean="0"/>
              <a:t>PLA </a:t>
            </a:r>
            <a:r>
              <a:rPr lang="es-ES" dirty="0" err="1"/>
              <a:t>gCNF</a:t>
            </a:r>
            <a:r>
              <a:rPr lang="es-ES" dirty="0"/>
              <a:t> 3</a:t>
            </a:r>
            <a:r>
              <a:rPr lang="es-ES" dirty="0" smtClean="0"/>
              <a:t>% C30B 5</a:t>
            </a:r>
            <a:r>
              <a:rPr lang="es-ES" dirty="0"/>
              <a:t>% + 6% CARVACROL</a:t>
            </a:r>
          </a:p>
          <a:p>
            <a:endParaRPr lang="es-ES" dirty="0"/>
          </a:p>
        </p:txBody>
      </p:sp>
      <p:cxnSp>
        <p:nvCxnSpPr>
          <p:cNvPr id="14" name="13 Conector recto de flecha"/>
          <p:cNvCxnSpPr/>
          <p:nvPr/>
        </p:nvCxnSpPr>
        <p:spPr>
          <a:xfrm flipV="1">
            <a:off x="4644008" y="2060848"/>
            <a:ext cx="108012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 de flecha"/>
          <p:cNvCxnSpPr/>
          <p:nvPr/>
        </p:nvCxnSpPr>
        <p:spPr>
          <a:xfrm>
            <a:off x="4644008" y="4005064"/>
            <a:ext cx="108012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CuadroTexto"/>
          <p:cNvSpPr txBox="1"/>
          <p:nvPr/>
        </p:nvSpPr>
        <p:spPr>
          <a:xfrm>
            <a:off x="6084168" y="1844824"/>
            <a:ext cx="2330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SOLVENT CASTING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6124788" y="4626510"/>
            <a:ext cx="2249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ISOTHERMAL </a:t>
            </a:r>
          </a:p>
          <a:p>
            <a:r>
              <a:rPr lang="es-ES" dirty="0" smtClean="0"/>
              <a:t>CRYSTALLIZATION</a:t>
            </a:r>
          </a:p>
          <a:p>
            <a:r>
              <a:rPr lang="es-ES" dirty="0" smtClean="0"/>
              <a:t>7,5 min at 120 </a:t>
            </a:r>
            <a:r>
              <a:rPr lang="es-ES" dirty="0" err="1" smtClean="0"/>
              <a:t>ºC</a:t>
            </a:r>
            <a:endParaRPr lang="es-ES" dirty="0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14</a:t>
            </a:fld>
            <a:endParaRPr lang="en-GB"/>
          </a:p>
        </p:txBody>
      </p:sp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9760"/>
            <a:ext cx="892042" cy="5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46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CONTROLLED RELEASE</a:t>
            </a:r>
            <a:endParaRPr lang="en-GB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992362"/>
              </p:ext>
            </p:extLst>
          </p:nvPr>
        </p:nvGraphicFramePr>
        <p:xfrm>
          <a:off x="5076056" y="2444849"/>
          <a:ext cx="3921125" cy="300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4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76056" y="2444849"/>
                        <a:ext cx="3921125" cy="300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588224" y="5229200"/>
            <a:ext cx="16722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/>
              <a:t>BAD CLAY </a:t>
            </a:r>
          </a:p>
          <a:p>
            <a:pPr algn="ctr"/>
            <a:r>
              <a:rPr lang="da-DK" b="1" dirty="0" smtClean="0"/>
              <a:t>DISPERSION</a:t>
            </a:r>
            <a:r>
              <a:rPr lang="da-DK" dirty="0" smtClean="0"/>
              <a:t>!</a:t>
            </a: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8912220"/>
              </p:ext>
            </p:extLst>
          </p:nvPr>
        </p:nvGraphicFramePr>
        <p:xfrm>
          <a:off x="-324544" y="1772816"/>
          <a:ext cx="5928659" cy="45365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Graph" r:id="rId5" imgW="3920760" imgH="3000960" progId="Origin50.Graph">
                  <p:embed/>
                </p:oleObj>
              </mc:Choice>
              <mc:Fallback>
                <p:oleObj name="Graph" r:id="rId5" imgW="3920760" imgH="300096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324544" y="1772816"/>
                        <a:ext cx="5928659" cy="45365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15</a:t>
            </a:fld>
            <a:endParaRPr lang="en-GB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289760"/>
            <a:ext cx="892042" cy="568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934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628800"/>
            <a:ext cx="8651304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1400" dirty="0" smtClean="0"/>
              <a:t>- PLA </a:t>
            </a:r>
            <a:r>
              <a:rPr lang="es-ES" sz="1400" dirty="0"/>
              <a:t>(Polylactic </a:t>
            </a:r>
            <a:r>
              <a:rPr lang="es-ES" sz="1400" dirty="0" err="1"/>
              <a:t>acid</a:t>
            </a:r>
            <a:r>
              <a:rPr lang="es-ES" sz="1400" dirty="0"/>
              <a:t>)</a:t>
            </a: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Renewable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source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smtClean="0">
                <a:solidFill>
                  <a:srgbClr val="00B050"/>
                </a:solidFill>
              </a:rPr>
              <a:t>Biodegradable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Suitable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for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industry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Good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Mechanical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properties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 smtClean="0">
                <a:solidFill>
                  <a:srgbClr val="00B050"/>
                </a:solidFill>
              </a:rPr>
              <a:t>Transparent</a:t>
            </a:r>
            <a:r>
              <a:rPr lang="es-ES" sz="1400" dirty="0" smtClean="0">
                <a:solidFill>
                  <a:srgbClr val="00B050"/>
                </a:solidFill>
              </a:rPr>
              <a:t> </a:t>
            </a:r>
          </a:p>
          <a:p>
            <a:pPr marL="1050925" lvl="2" indent="0">
              <a:buNone/>
            </a:pPr>
            <a:r>
              <a:rPr lang="es-ES" sz="1400" dirty="0" smtClean="0">
                <a:solidFill>
                  <a:srgbClr val="FF6600"/>
                </a:solidFill>
              </a:rPr>
              <a:t>~ </a:t>
            </a:r>
            <a:r>
              <a:rPr lang="es-ES" sz="1400" dirty="0" err="1" smtClean="0">
                <a:solidFill>
                  <a:srgbClr val="FF6600"/>
                </a:solidFill>
              </a:rPr>
              <a:t>Cost</a:t>
            </a:r>
            <a:endParaRPr lang="es-ES" sz="1400" dirty="0">
              <a:solidFill>
                <a:srgbClr val="FF66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Barrier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properties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>
                <a:solidFill>
                  <a:srgbClr val="FF0000"/>
                </a:solidFill>
              </a:rPr>
              <a:t>Thermomech</a:t>
            </a:r>
            <a:r>
              <a:rPr lang="es-ES" sz="1400" dirty="0">
                <a:solidFill>
                  <a:srgbClr val="FF0000"/>
                </a:solidFill>
              </a:rPr>
              <a:t>. </a:t>
            </a:r>
            <a:r>
              <a:rPr lang="es-ES" sz="1400" dirty="0" err="1">
                <a:solidFill>
                  <a:srgbClr val="FF0000"/>
                </a:solidFill>
              </a:rPr>
              <a:t>properties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Slow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crystallization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Brittleness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endParaRPr lang="en-GB" sz="2000" dirty="0"/>
          </a:p>
        </p:txBody>
      </p:sp>
      <p:sp>
        <p:nvSpPr>
          <p:cNvPr id="5" name="AutoShape 14" descr="data:image/jpeg;base64,/9j/4AAQSkZJRgABAQAAAQABAAD/2wCEAAkGBhQSERUTExMWFRUWGB4YGRcYGBsZHxsfGx8cIRoeHx4fGyYeGh4jHBkYIC8gJCgpLCwsHCAxNjAqNSYrLCkBCQoKDgwOGg8PGiwkHyQpLCwqLCksKSwsLCksKSwpKSwpKSksLCwsLCwsLCksLCkpKSwsLCwsLCkpLCwpLCwsLP/AABEIANsAjAMBIgACEQEDEQH/xAAcAAACAwEBAQEAAAAAAAAAAAAFBgMEBwIBAAj/xAA/EAACAQIEAwYDBgUDAwUBAAABAhEDIQAEEjEFQVEGEyJhcYEykaEUQlKxwfAHI2LR4XKC8TOSwhVDU4OiFv/EABkBAAMBAQEAAAAAAAAAAAAAAAECAwQABf/EACURAAICAgMAAQMFAAAAAAAAAAABAhEhMQMSQSJRcYETYZGxwf/aAAwDAQACEQMRAD8Az/LtMytotipm8q8eEmOYHL++I6eZaTvtz2xdo1pbz5+mM+gJuOgGHM+In1xYyNHxMtyYkf3wx8NylMsdSKZEbTH9jiKlw2CSF8RESPzwr5SulYMFHwyCZ2PODiWjSYHex3ExifKZVTIve4F7kfs4M5fIJqlySY+FSJn12HtOF7t4QvegTGmbzH67Yl7s1FBW+mICAn8uuD4r00hlREYbs+l5v/WDfzGI+J9skKicwGYEGFJAkcwAIwqhIn8m7A+coySotCiTHMjY4hplEF7+/PBde2VAoELzG0r1F5Jn6R748Gdp1VY/yngraF1HluIa3SY8sHow1JoFUKyhH18iDI2jb3wPdJYtNogcusYYs3w2nUWKTGmYIIa63Bm+64pL2f8ACqmJURquQSTsAPzwaUdluOo7KmQUxe5EBQPu+Zxdp5QliA1ifCTYAHf5Dlic5QUyAdJBIBN4kbesYn1qraqhOnaQefLEnL6AcrBtOnWBMTBEWH7n0wXpZLSmkmG0gmbnnaB+ePuHcRXUQoBJ3PxQOZHQ4j4hXcP4J3jUeU8p6zjnJkJtxYu8XojvHlYEC8dVGPctlmKLCj4RuTj3M03FR9Rk2nkY0jnsOmJskzCmtxt5/pjbxv4jJ2ilSl40rNr/AD29cF6HDyR4yqEjYm49OZwF4bndBtIUczv6evQ4vVXAGod4zHxDZRB5zffEJtnSi9RCgyCwPHdjAMWPpffEAytQVBTpsQSPi2npHrjlM4LFUUAEajewt+/zxaNBXYuskQQJsSeu1oPTEkrYI2nTKatABWwAiTzH6f8AOPctVcg9wAoP32EyPIc/UwME8hwUMhrVDFBOX4yP0nbecVq+UqZgyTopn4V21geYtMfc5c8aVjRdICtTpaz3rtmH5AGQPW8ATOLa02Hw5Smnk5gkfKLwR6+0mcjlkp2ERyOmCANw0Rsee9/LE9WTYgmYhRbxdVIuDt+eOsNC5WydQifs1JuhQzPP9/4wOzGWQHx03oHr8S/MXGH2nwWkFBeu6lhOmkinTvElok3O2OX4GjeGi+o/gqLo1e4JU+/ljuwaE1M7VowxitTNgwMmOk/3wf4Rne8EXF5ZYAIP3YIHmfcYFZrhhSXoEGfjpR4SRvFoB8rRgXls21N++ozE+NCbjyP6HHNdhHsZ+JI1K6AvN1MTHUR1nfA1ENZWDsZCltukE/ScHMlmVqUxVEshMkAwQf0I2wNoVx9oJNlRrydwwiPkZxnkuoqwzjI5Q011GAGgyCB+/THqBlrLqJJmFPLqD06Y6cwTrcSDpVSpsBYiZ3Fj6Y4V4gg7NEbT6ThdlpxvBUzFdmqOHM6tMmegxLkklOe55Yi4rUVqxIgFoECw877nHWWqQsHkeuNvGsGdpLAL4floOmpsp6TPkPzwxcLya6QB4pNgB8PMieYAvHr1xRyCDSNUGSXH9vqcEqVcDRUSAAbgHf29Yxmk22NZHxG7CPBTFjBjVz9xa/rgnwrId86UxKg73k6OfTTP64EV07yrF5HUafpy/vjROyXDtNN67bv4VJ5BbSL+toGGivQJAvjAVitJVilTOwMSRafhIgCAJ5+2BysshfFIFlYkqwBFpJMG9rm4iBvgzTy/fV1plQUuxbVqsAJGyskbQQZ+uDld0A0ClTKbadCx+UjDlrE+jmQoJMwBJ1KCVEsDsAW0iDeZHMRiHhDas0xQqVp09QKeIS8gRO3hBPUT5YI8TpfZ6sqP5TAOvMp4hqXadPPnFuROBHZGsPtWcRREwQDYwGYe+4wAvQZqUyWksSfc+uI6WTJ8se8a4kmWpmq/oADcnoMKJ47ms34bZeiTBI3M8pNz9ML1bOsKZyKlRyq/E5I3KkmJt6874CcSyTr/AD1VSVEVQpMsD1W495J64O5XJaV0gmZKxefKTe0/s4iaxhlJm14DX5C2iBcAeIm18cnQJKwTwhhSrhVnu66yv+r8trYLcQekig1KYYgxMQSDtt74B9ye6qoJDUGFWmeomeVo32wxVKXfUO8AmUlREz94fl88NPKJSQLq5sopK92RsQ3Lkd/IA4goZ4wIWBc7RpJ2Ox3+eB3EkDDWZ8bSx5+K5Htf5Y8r5vQoWlU1d4SGbrBgb4RRsHXbRxmnapUBgHUsSQYB6/PHJX19jiLONpc3IKjkRHsQceqpgennjVDQPuG8nwiT8Mx90m69DvcAnHeY4LUBZ/BNj0Bjb05n2ww0OAlXh10FSLs8sJvqgTA98dZsqBU0kFgWCzIDCLkAj6nHnubsRT+gu8JUh5JBKkltzBtImZtf63xsFHLaMoqxMKCQAzXaJgKQTudiIxlPCZWownTDA7bGAcbPmqM0CBPwg2E2taPS2NUSieRF4PxQHiOYpGxWmFUeSkTvcnbcco5DBessny9cZx2tpPQzff0fCQdSmVI5SIBNjzBM/TBzgv8AEehW8Nb+RU5z8JPkeXvhminow8TyBqosQXUkgHYgiGE+kR5jCdwXh1alxAzRqKrKwJKNA2IuRG464a6/aTKqNRzFKCN9YP0mf3tgIn8RMu9ZKNPvH1sFBiFufNpj2wqTDYV4vwbvjT8MxO8QD5z6Yj/9EphQGeCLeBSwI6HUQCPbFftVxv7CtN+6NQOxWdUQQAb2O4Jj/ScSdm+01LOqdIKuu6m5v58xhJRexrIzwiYFKqDB8KODT9lYMVn1tgdmvi8Q0uJUhhpINuYvcEbTN7YZK+WE/vlgdxnLg09TASsrPkQYHW3zwiYULVNYzWkqFD0mBvIgRf5HoD5Yn7MZycsqdGKfX1tAOPe615iQhUim6nVFp2v0kn6+WPuynDQF8VpqE9RAN49PXFPCMgDSzVNge8XUB4goN4MiPLf64EVqIMd2piTCbnf/ABiOnnGJIAsL8uZG/ljvOU1U6g0k3lWkAxyPr+7YZRoaKzZH3Mm0iQZXoemDOTr0VQCpBbzUt9QwH0wLpZwlzqm46XG1/py64OZajT0iUc+Y0x9b4ftQs2kx4qcSCuNQAm292gHmLxaDG2F3itUPTLyRDNpAvYgQD5CSJ6Yr8VzQdSyGFEhdR1F9ibD4RyJxzkMxTUMKlQSTBSARpi4kmFJNrYw9aRnSVVWz3I1katCgiUUkEzcWJB3uQD7423g2YFbLKZO2hjaxEib7ehxh/EatGmy1KSxpI1nWG8JAtbwjkdNyIxp/8PeIguaRbwkeHT8BJm4t5GCMaON4KIh4nwakxdSskDxF4JB6AC46bbHCfn/4YqzEq40m9xBG8A3tP5iMa12iyraSwIhRDy+mB1DH4fUYUa+Y7tS+pAQpZiKgMWM2ILST162xS6LLIncN/hQrESWa9xGk29jbzw0ZHsBlqDI2kakMgTqvy1ECDG4jngpwTiXe5ZCDZxJ9ZMz/AMYthLYbILBnHuEJmMsyMfhdWBEEhhbnYWYi/XGWFHyGcFSLK1wAQGU+vIjGw8QzJVY+Ikgwegub+g3wsdpOCfaKcsQQFkMBzm4J6Qb+hOFsZaDuVdaqCoplWvIuL9cB+0GZWRSRgWuXA0kqI6E+5HScJmR7HZoWSuVpFoOioOc3iRp25xvg3lOBCnCqpLSQSwkzPMxcjqD7Yk0vBkiTKSFq1Sdl0iDv/pM3BJEHHGaH2fJsWiVpGD1Yi5+ZwarcNChKI2HiY+dyAepm/thO/iDnpQUtQEmWHOBtA/PDRWSUhCyqzIkbc8XMvWg6IDKTt6dMV8pR1OQD90n5CSPpi5l6RaWAJA8t45dPfFnsMZ0imjEN74v/APqQW3vGmYxwtZT4SNK6wSVPqPaAcVi3KCYtM7xtgbElkNU80IplQR4QzEWve23KFsOuIW4a+kGqQBPwyNW/4ZmLn2wTTg6VW7wVFKkhSpMRtMMbchH6xjziHBq1Wv4aIUGy8oU7TJENcHqffEVON4Oc0SdmaRqJaDNczK6pC0zy/wBwtyw29jOIU6GYOVaoCYVqTSLgqCAT+JTI8xgSuXFGiKZUSGbVMQWPIBbmRp3I+WAfaBFgNPjIUi4UiJg9OUewwql8xHK2fpLKZvvRy1gD/d5/vbCr2m7Lg0agohl1KZVSBpJ3NwZB589ojC3/AA1/iGlULlsw3d5gfCSYD9Imwby541AZlXENY9R+uLtDp0fnzgfbGpkD3VVC1GSRyKE7iefphnqfxRyun+WHdzYKBEk7c8PfHewtDMku9IEnd6Zgn1AsTgJk/wCHOXotKLfqwlhbkb3nywLHTTBmT4hUJNWsApdbL+AG0Qd+Rk9MEHa+oCDAJF21LCqfFER4YgyN9rHBSnwEjTFQEgR8JJ5Hex64uZTs7EHxMd9R8PUXO5ENsTiTsdtC63Bi7SGaLNvIYczP4ibwD16nBLK8HFIayJZjbz9uQweWkiCBDHkFACj5D5xhf7RdpaWVGqqxLn4UWNR8gOQ6mwGCkTcgFx/PJl9ReSSeQ3Y2A9b+wBxlHHiXqMWgyRqPTlE7QCCB+uGXiHEXzP8ANqIC4bUo1wtMQCpNwSwNyY6RgTQoq5FJVZiSEXUCNRO8DcSYHpjnKskZOgNR4OxYFCRNwCD8gdmtzHpidqRkJv4pKiBPn5jDHnaKUgFBPhUbWUsdwtoIG2o89hgBUoGp4NBLMfiG/wCfjA8v0w0Z9mFS7KgbxKzkaSPIiPeDEfLFLv2H/GCWby1WlKPsNgSCLco5em+LOV7IZioiuKIhhI1VaaSOulmBGLKh4oMZHiMIdK1KYZhtDgETFoBA+e+DWX4PWAZnqIFAsHMlSd9BJ8I8jJHlitWz1Zmg00Q/iRFm/QhTHraMSNmVMa02MFjKlgLyFVRI6knGCWTI26t4Oq2UYOGCK0izNzI52N7RgLxECtpM/wAymdJElIUbQPhtcdbjphgqpQVf+oyFGOpRJswFpN7wNjzwLq5QMmoEKNUxTCwVG0SZJkneRgRxkeMXJWgLW4Qx+LR5MGBhjt8PsNuXLDZwT+IWdySqtdftFEWDE6agA3AaTqjzn1wMo1aayyKNa/8AyqG03iwsoPscecM4c2dzSyW8UqC8lbA3HMiMaIzd0We6NR4L/FDJ1405jum5rU/ln5nwn54ZqPHS4lSj+Yhh8xjG89/CmruFVvNW/vGF/i3YyplQDVLUgTA8W535Hpi46R+hH4u4Eyq+cAfU4XOMdtKFK9bNU7G669R9lWcYaMlT+9XMf7jh97N/wtoOFqPVDqbju7yPXCtBok43/GAsdGSpED/5aizPog/M4W+9qMZYl3qkGo7XZR91QQLE/FA2AGNdpdl6NPL1KVOkgDU2WNIJJglQTEzqC2xkudFYF1GqNm0tvIEgkb8hpAxGTzQHlfFFTMsIgFn0yCzmNRnkm7H16HEWSz7U1dwWEDSq+Z5kbCBPvGKxzDr8IiDEIABcbfTzwYy+SZaVyFnYuYBNjpG08rcovhXXoj0e5fiFdYGtg0Hw96TAjwllHhLTp5RcYqvLsSADUKwzBRJNrW8MdSIPLFjI5N1LO9kFgxaZY9LXtNgOe+IWymqe51JSDA6YnnfUOfOP0wt0wONZA+dyrUmsJ1cz8J8t9wd+YxJS7J5msO8FB2Dc4mfQ8xhiocMWGFRC28TvO/wgw4jnIPrjo8Oap41RmB2IqkCPTSYj1OLR5CkG3s+zj0EkK4MES604EWk8g53Nh03xS4iXrOQtB9DeIjdgsTDNtIF9MgX2tGC9GitVBWUyHTUqaCSDEM3iYqDM257jcR3n2qhKakkKwChTNOAYklRIdr785xCKojGCeGyhncnrCBwq1IFIr49KBCCgGk+NgDFue9zj5OF93KMRUGo32v1gi+0WxLRo1UgSQwGoSzc9gCWO5ANsGaFF5io5aYKkmOd4tIsTbCTk9HTpLDBGYpU6Uax3uzaJWSR8LPEWEnwi5wS/h9kWqcQ71nZx3bsCRAAMKoHIRLW8seDIwzuFJcDUCwVpn4hCxEAg+xF98M3YLL1DWq1CoVCkRsZPwyOQIVh/tHXD8Tfahotsv9oO0Jy7CmmXq1HYAggQnu5/S+AVah9oBGY0PVInuwbL6c1HUkXnzgP2ZpA2Ox35f8HC+OHIs93TAJ3iJMdTEsfM41SKxESvwNkQ6ssjLzNJzrAm5AKgmOmKfBuP5jIEmjFbLuZKnY+YMfy3jcHfmNjjRhw97xE+RBPrvvgJmuGJTqpXVQrB1FSNmVjpOoCxgkH2wnbJShj7I9p0zlN2FJqRRgGVo5jkRy87YyPtBVY5g5ZZV1qOp8MKAGsbDeCbnGg8Bfu89mqewZQ4jqD/AJGFHtTmQubqBEg1Sr+H4mLAAkmPCAel5wJ0RcqwUaaKtQM6d4AdKqxjvGJtM7UxAmLseYBxazFJHqNUzA72rYaF+BBtAA+EAg2XryEzSp1mJ0AaWEQGBLKDaAPiDGTE3xZzeWAUh3NKDdRDGeYb7s+W454g29BSRJnMx3gWAX09WIUD8OnYD0GIqXFwCVkAdVUC8zM4r0kdTGiFI8IUEselwPB68xtO+JyGQzWbxRCorW35iLxzm/nM4FB6e/yTd4XJ1Goyiwpg6dZ9fwzz35YgbIVTdaAjz1g/nib7ekhdEtzcykgk8g3L9MSpRDDUgqFTsV1ge0kn64JNp2EK+SNQsw7tBMFG8QANoCgX2iDcyY5HEdDg9u8DBlNjTDlp3iZiNLXG5EfOOrmFgupk3OmbC1h68pFz+Y2vn1RSA6HSBCwXmN9QkD5mek4mreiPZ0upb+yCCXqKFtCnxMII2gKP8g+mCFNpBCIIYyACzEzzIJ1KIOxnf1wBo1TWQqBTp2kMYCyY/FcTtHpjrhnE2DKq5YM4JLMbwLeYVbWG959ucWxJRbVSz9g6MwqcqjEqBa3WQAdQIAtb64cewoBR3BIDMR4twFABB6kEte0zsMZplkqsW/nz+AU7SZPhtYR5H3xqnYVW+zKXJYmZJibm0gE+QPpivAvkPxwrYYzbRPkL/LCtxLipp1HJ+BKBc+Z1QBPop9zhrzx3wh57jdOnxA0agVkqoKTagYBElQTykub41M1RGTJ55WpKwVVmmrAg3k33gc7f33xS4tRD61b4WXceY3/fTFnK5g0mCohQBALiygGLH5weeIs/mQ7LUsJXl5H9f1wkx4i1Tqmnncu5ae9o6dQ5mCQfWVHuPPFLiNGjU0VKztTYOUCxJYA6lWSRHxb+fLfEvaAaKNGqBehVK+ytqA91t74p59EbWgFgwcBtW8G6hQTO1jaMJyK42S5It4R1TC0A1RECyCVeoQhvsRDRa9zN9uuKma4NQm9ao0aTp0qbkAwsRa/xFcSLlalZtbBGIsveeG3n/TJIiPbE5yVMVCHl6h0x3akwACBE2IEAe3tjLYql1wr/AB/pGnENCFaaPTi4bTqYg3sZmceDgutTT7wUyoLGoVMJ94zzAHMCZOIEyQVyxfQw2V7kE/Dfl128sS1sg8F6lSARubmJm2wktfnEXwyyx48jk8ny5EMjKjRoEBnBv1aIhRGw+p5SCixVe71MoUCQqkE7mCY5nEeY4rTqz4WWmogIGEttME2LMQsmOXOLQZnM5nUdAhTsAgMDkCevXD14LN1ov5vhqjwKC7G+kK2r0BsDaDJ+VowOzfZumRrDaKpA8OoiLTJN7g9N4HXHGa4q6eL/ANwAyxJ2B2BmI3PlGIMpnEUuWBDFvDpkkwBOkH3ucKk1onHCos0uz6KA7sHWlp0owYlmeYPTqL8gOtiOUzjn+V3cgnTp0kt/Sb3kAlsV8hxEKXZrKSN/Gbk7iOnQCDjjN5qqUViy01M6EJlgmwMAmxiAPXYY5uTHdpWXqnD9CE1GKwAbgAkgGANh5c/U40bsmhXL09sZI2WosGLuXY6dCl2F5/CQZ5GTA6TjYeBSKSgiPD1n9/TFeBeiwSyyXN1Pqf36bjCVlsnk86cyKlMNFX4wxDKIEFSNojnOG3PiVupEg7kefmfLGZ8Jo1snmaVUKzUqwCsVUkcwDzuD9DjSViP1OmmpEckoKZF23g2kje1/OceZ0fykkLYkSoABFoNscVMpT1pGoTq8OqFm3I8ucC2Jc1lXCOXAg/DBBFttjF74nIdCzxOhqy+aXoVqD3EfmDgJwetK03TwMaQhhtYXtyggmRho7vU7JaKlFl91P9nwm8AzYVBSIOnvGpnf4W5fJjjmriLNXYXzFHVpdjvG2pif+3f1Bxaq1joCsQqGwJ16pkiAANTERsRtgOhqowAqhFUkaWb4SlmUyR84A6c8EchmIo6hU+/FmEAgsTJtIgiPOceS+0WeZKXLHwnCIwCqpqWnXZYgRcswY/6Ykb4HpUD1TR0CpcWCFtOkXNiQJO195tiaiaeYGi9U7jQpEkf1E8uuJqHECqjXopIOUiT1lh4T1sTv1w8bZzlJ4a/BEODU6J1MAb8m1QJ2Mj8vPEWdyQLmBSPLxUyxt5xcY+bNByLhtMnSpff8JWd7+ZI+eKS8VpU5QnMMQTJTTpnmBKkmOuD1k/RGpvbAZKaUYkSZ1kRqIg9Y5CDbfbH3CaxcLSWzE7gFjueQM3mPzGF77ZOkH7pMR58vSZ+eCGUzIp1SVJMEAQSNUggEc+hjnjb1Nik7tl7xGpUDbeIkLPwqzggxfleY9sEqXFA8GjT31E1HuT+Jp2pr5ATy5YCZY0irVKhkLUZSALnVzA5GFPlcYYUzFOAUVqSoSBqIE3uOc2AuJiOV8JJFP0+6+TwDMrRUVTY6iymT6Xt/t/8A15Y2vsywOXXmQInGLZfMq9QsF21HVMzfSInawxr3Y3Na8shJ5kfXFlgvVrBc41XCI7fhUmPQYSuyvbSA2Tq1O6qgwhbZh+E+c2jDZx6i9SlVRLMykAnaY/YxmPG6S5lO8hKWcpMNallQkj7w1EA7A2O1sUu8HRQ+12cmnLoolrqdUzp6xB8sR5LitR6j0+7CorFQ+onXuNUQLX98Z7k+0dd2VajUqbIWlmZQCradXPRNuow68NzqsP5VRX6lXVtPqVJE4iu3pVxS0W6vhemxi1QKf98qfqR8sI/D6GjOZimbhaquQeamQfey4cuKyKNQg+JVLietPx/+OFbjqBeJhg0LXST5gQbchImDisdE2E87lkNViahAUCwAYcjEHcm2+xPtj2nnFnwwNRI1VFCCN1gRYACAOQAx5xaoNRAKwQrMGAjYQJ3sCT78oxWy9E90PDKXOmCogGxvB2BO243x5018mjO0na9O8txSojFFQBTAIRVDPM3vEcthecS5zLstVQ4psTJOsgQoHhEBmadhI9sCxWVqhNOho0FSxIiTefhMyYmBO3PFitnS2lqkO7MSFJPhgkkk/GgIEgE7EHbBWDPUe2TjLcV1MO7WG20KTbfkyFtZm/Ty5dPw7USQNNzYpJnn904gzqSFYMwQ2AOmINjp5t4hGxvAmZxVzK0g3iZGbckuB9NQj0xzJ8lN6/sSvsKs7OrLTWbIx2O+mQDYcicVGrGkSt9QPy9Nx5yPLFzJZIoxGpCjWBYwCVG6+hMeeO+JcO/kqwKmPgtBKkzDW5EkgnlI6Y9XrnJtxVoq5DNi8k73O9jE/rhg+1l6UAgkTJJE7QN7gRHSLxvgCnC4Y6a1MgLvO9hy9z8sTl9EDUrzIIUg3Egcv+cJPje0T+wZ4FSDE7wSJ8uZj8/fGv8AZxkFELRlSsnSd997fFjJOyihaYY82O/QbenPD7l84dIam2lkMzt08rA7Xxm5U/DbxYjTGv7WHnw+LnA/x88CeJ8IpVm1VcoKhH3ipJ9zF/fFjL5qnVhtagmJuB64uLTAH/UU/wD2D+/1xmc5rRVKIAp8BypaPsiq39VKR+UYvrwvulhKQQTMKtj57YtVypt3o/75wFzYAv36gj+oj9+2GjyS9QzUWe1M0rawwBUKQ0855ekYXamWStWpVSSDTnSsgyoBsZ5eYx1xTNM8jWhJIBI5jrO22K/DwxG9jb9PPY+5xrTINFutnTr1mIBI+HUTK+0nUAOl8fVq5qUlC7i8mIjSu/KJiAd454n7xnovSQKSSKm1/Dyne4kR/bAl64RgvdiS0AEwVDATM9IieeI8i+RkldkPEcoyNSqlampqa+GmCb7MefrJ/EY2x1luIFlcNZtpYA6uYM7Am+29pxaa6JpLoihgwJIKixgKYHwm04FV1LkMNQXkCwLQWMEkwZKrytO22Fq0LKKcmS8SzlIVAPhb7sgEWt0tacDqqMxJFOo/9QEz7xi7VWvfxMqBjDSfhkQ0Xtfc+e+B9dKbMTUes7bTTVQsDaNRn3wyjYmWxOWn8TNyAj1P+JwW4fnVNOpTY2HiE8/L03wNqIQAsefz64tUshF2WevLbbyxvas1rGTnh3BzXqCmtiSBME7+QE/s4csv2FSmQjVERomTJ+ZAt6Y77J5ABdSgh/hJtImIAAubTMdR1wbr8MnwheliCI+o+mM3JytOkcsA3JZJUC02IUibgEgiTBEXubYuZWuUNmgSTqEmOvKRz588SZfh41qkgAExqgRuBYzH6/LHdThBI/lAaw0T3i+IciAItHLCdu2CqdBfJ1F5mJO0x+TdP2cXmzyjc/n9TPmd8K9bgVdIlGnykjlzGPaFGufuOedlb84nAfGN2GKqBqI3EdZ6dZ6j64rskiD8PTYfS3TAmjl8wTIp1JA3CNbbnGJv5wEsrif6CNr/AIb2vscSlxvwbsS57JqCWdhqJM3A3mOfP973FrpGoAgjrA9+Uzi9UzwO6uetvmDcb+mANVGLxTBDTYDUL35j/jDQwybkGMnVKlag2WNUfp6jy64J53tBQza6KuXIcfBVQhmU23ESRO48uowAyKF0Z5nS+kQJ3F35bTN/0xLRokUwUUsBJbUAJjz3K3MjlGKN2Rlk+dXDFXBYrEhackgjwsBB1g9Te3li7T4Q5UVNLgkXNWm6gAdTpMDn5YE0eI5hwKgaoDRIOlWJlTFpkSA/Uc/LDrS7V1XY93QZ2aSF+LTJjxgeICR8RtjocCZn/QbWxQ1VFADq87I6EfSJVlJJP+Ri+mYTeBJu3h58+UfLEvF+A1Dqqd0U0SCtM+AixlIHhbUACBvE2mwnKdpCqxNVY3CkgTz2tvOIz4ZReDHycU1hALN9marsoVQGWmoAIkySJkxptI/xgx2Y7D974qrKgUwEkXJmb81EXAuSN8ODjvqz06glF8IG1oi8RqNzcyZvvibgMNVq6gpAOkAqIgTAiItAx6F06PRb6qkUaPYmrTp6GCMAWayTH4ZB52mRtOJm4elNT3z1F0wSUqGwHMjSI9hH1hr4fnnqZso7EqKc6eXyGOeNKG1FlUmFElVJ36xOCuNSyFyrYpLkcvr1PTqXgg6zN/MAwLTPni5Uq5KIbvSSdu8cGYsN/OZBGFvtNnXSpUdGKMCRK2tI3jf3wS7C5ps1X7vMEVV06oYAkETcGJGw54lSQ/7h7h+Ry7yRSrgdTXf2gF5bZuXyxfynBsq694v2hV21d9U+XxSOmE7j3Gaoy9YBgO7WUhVEX6hZPvgrwjitUmC58dmsLwqnpa5O0YNgeBjPZOhEzXYTaK9Q26mTiUdkKJUEBzzE1WP/AJYzc8VrV8w9CpWqd0r0wER2p2Zr/AVJ98cZvjuYyubpUKNeoKTUlYozGoJIaf8AqFiBbYWx3liuzR//AOKo31UyZG5cfnv8ziHN9kMso1mmlMKJLN4rdfE2n6c8NKue6B/p/TFLhK6y+vxb2Nxy5Y5JM6LEvL9jKFUlqVZ1EbUailSPTURcEY6HZXL017uaitBglrm1xCrEfLfzxD24QUK1RqIFM90PgAHXkLYrZnPujUtLRLaTYXBi23THJK6KVasLcM7DCk7OtVgWtEtoZehDSJN7Ri5wXgDZeszKVgg6ig1sSLlYKwoNvDvYwRg9kUA79RsHgDoCATHucS8PySU3OhFXXLMQLsQYBJ3JjDxxoWyDLKKlMEFjqMQfCVixWBHi9T/bHGT4XSpro7ymYJ+JaYI8tvzvibIZpiRJ3eqDYCdJgfIc8EjSHTFkx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16" descr="data:image/jpeg;base64,/9j/4AAQSkZJRgABAQAAAQABAAD/2wCEAAkGBhQSERUTExMWFRUWGB4YGRcYGBsZHxsfGx8cIRoeHx4fGyYeGh4jHBkYIC8gJCgpLCwsHCAxNjAqNSYrLCkBCQoKDgwOGg8PGiwkHyQpLCwqLCksKSwsLCksKSwpKSwpKSksLCwsLCwsLCksLCkpKSwsLCwsLCkpLCwpLCwsLP/AABEIANsAjAMBIgACEQEDEQH/xAAcAAACAwEBAQEAAAAAAAAAAAAFBgMEBwIBAAj/xAA/EAACAQIEAwYDBgUDAwUBAAABAhEDIQAEEjEFQVEGEyJhcYEykaEUQlKxwfAHI2LR4XKC8TOSwhVDU4OiFv/EABkBAAMBAQEAAAAAAAAAAAAAAAECAwQABf/EACURAAICAgMAAQMFAAAAAAAAAAABAhEhMQMSQSJRcYETYZGxwf/aAAwDAQACEQMRAD8Az/LtMytotipm8q8eEmOYHL++I6eZaTvtz2xdo1pbz5+mM+gJuOgGHM+In1xYyNHxMtyYkf3wx8NylMsdSKZEbTH9jiKlw2CSF8RESPzwr5SulYMFHwyCZ2PODiWjSYHex3ExifKZVTIve4F7kfs4M5fIJqlySY+FSJn12HtOF7t4QvegTGmbzH67Yl7s1FBW+mICAn8uuD4r00hlREYbs+l5v/WDfzGI+J9skKicwGYEGFJAkcwAIwqhIn8m7A+coySotCiTHMjY4hplEF7+/PBde2VAoELzG0r1F5Jn6R748Gdp1VY/yngraF1HluIa3SY8sHow1JoFUKyhH18iDI2jb3wPdJYtNogcusYYs3w2nUWKTGmYIIa63Bm+64pL2f8ACqmJURquQSTsAPzwaUdluOo7KmQUxe5EBQPu+Zxdp5QliA1ifCTYAHf5Dlic5QUyAdJBIBN4kbesYn1qraqhOnaQefLEnL6AcrBtOnWBMTBEWH7n0wXpZLSmkmG0gmbnnaB+ePuHcRXUQoBJ3PxQOZHQ4j4hXcP4J3jUeU8p6zjnJkJtxYu8XojvHlYEC8dVGPctlmKLCj4RuTj3M03FR9Rk2nkY0jnsOmJskzCmtxt5/pjbxv4jJ2ilSl40rNr/AD29cF6HDyR4yqEjYm49OZwF4bndBtIUczv6evQ4vVXAGod4zHxDZRB5zffEJtnSi9RCgyCwPHdjAMWPpffEAytQVBTpsQSPi2npHrjlM4LFUUAEajewt+/zxaNBXYuskQQJsSeu1oPTEkrYI2nTKatABWwAiTzH6f8AOPctVcg9wAoP32EyPIc/UwME8hwUMhrVDFBOX4yP0nbecVq+UqZgyTopn4V21geYtMfc5c8aVjRdICtTpaz3rtmH5AGQPW8ATOLa02Hw5Smnk5gkfKLwR6+0mcjlkp2ERyOmCANw0Rsee9/LE9WTYgmYhRbxdVIuDt+eOsNC5WydQifs1JuhQzPP9/4wOzGWQHx03oHr8S/MXGH2nwWkFBeu6lhOmkinTvElok3O2OX4GjeGi+o/gqLo1e4JU+/ljuwaE1M7VowxitTNgwMmOk/3wf4Rne8EXF5ZYAIP3YIHmfcYFZrhhSXoEGfjpR4SRvFoB8rRgXls21N++ozE+NCbjyP6HHNdhHsZ+JI1K6AvN1MTHUR1nfA1ENZWDsZCltukE/ScHMlmVqUxVEshMkAwQf0I2wNoVx9oJNlRrydwwiPkZxnkuoqwzjI5Q011GAGgyCB+/THqBlrLqJJmFPLqD06Y6cwTrcSDpVSpsBYiZ3Fj6Y4V4gg7NEbT6ThdlpxvBUzFdmqOHM6tMmegxLkklOe55Yi4rUVqxIgFoECw877nHWWqQsHkeuNvGsGdpLAL4floOmpsp6TPkPzwxcLya6QB4pNgB8PMieYAvHr1xRyCDSNUGSXH9vqcEqVcDRUSAAbgHf29Yxmk22NZHxG7CPBTFjBjVz9xa/rgnwrId86UxKg73k6OfTTP64EV07yrF5HUafpy/vjROyXDtNN67bv4VJ5BbSL+toGGivQJAvjAVitJVilTOwMSRafhIgCAJ5+2BysshfFIFlYkqwBFpJMG9rm4iBvgzTy/fV1plQUuxbVqsAJGyskbQQZ+uDld0A0ClTKbadCx+UjDlrE+jmQoJMwBJ1KCVEsDsAW0iDeZHMRiHhDas0xQqVp09QKeIS8gRO3hBPUT5YI8TpfZ6sqP5TAOvMp4hqXadPPnFuROBHZGsPtWcRREwQDYwGYe+4wAvQZqUyWksSfc+uI6WTJ8se8a4kmWpmq/oADcnoMKJ47ms34bZeiTBI3M8pNz9ML1bOsKZyKlRyq/E5I3KkmJt6874CcSyTr/AD1VSVEVQpMsD1W495J64O5XJaV0gmZKxefKTe0/s4iaxhlJm14DX5C2iBcAeIm18cnQJKwTwhhSrhVnu66yv+r8trYLcQekig1KYYgxMQSDtt74B9ye6qoJDUGFWmeomeVo32wxVKXfUO8AmUlREz94fl88NPKJSQLq5sopK92RsQ3Lkd/IA4goZ4wIWBc7RpJ2Ox3+eB3EkDDWZ8bSx5+K5Htf5Y8r5vQoWlU1d4SGbrBgb4RRsHXbRxmnapUBgHUsSQYB6/PHJX19jiLONpc3IKjkRHsQceqpgennjVDQPuG8nwiT8Mx90m69DvcAnHeY4LUBZ/BNj0Bjb05n2ww0OAlXh10FSLs8sJvqgTA98dZsqBU0kFgWCzIDCLkAj6nHnubsRT+gu8JUh5JBKkltzBtImZtf63xsFHLaMoqxMKCQAzXaJgKQTudiIxlPCZWownTDA7bGAcbPmqM0CBPwg2E2taPS2NUSieRF4PxQHiOYpGxWmFUeSkTvcnbcco5DBessny9cZx2tpPQzff0fCQdSmVI5SIBNjzBM/TBzgv8AEehW8Nb+RU5z8JPkeXvhminow8TyBqosQXUkgHYgiGE+kR5jCdwXh1alxAzRqKrKwJKNA2IuRG464a6/aTKqNRzFKCN9YP0mf3tgIn8RMu9ZKNPvH1sFBiFufNpj2wqTDYV4vwbvjT8MxO8QD5z6Yj/9EphQGeCLeBSwI6HUQCPbFftVxv7CtN+6NQOxWdUQQAb2O4Jj/ScSdm+01LOqdIKuu6m5v58xhJRexrIzwiYFKqDB8KODT9lYMVn1tgdmvi8Q0uJUhhpINuYvcEbTN7YZK+WE/vlgdxnLg09TASsrPkQYHW3zwiYULVNYzWkqFD0mBvIgRf5HoD5Yn7MZycsqdGKfX1tAOPe615iQhUim6nVFp2v0kn6+WPuynDQF8VpqE9RAN49PXFPCMgDSzVNge8XUB4goN4MiPLf64EVqIMd2piTCbnf/ABiOnnGJIAsL8uZG/ljvOU1U6g0k3lWkAxyPr+7YZRoaKzZH3Mm0iQZXoemDOTr0VQCpBbzUt9QwH0wLpZwlzqm46XG1/py64OZajT0iUc+Y0x9b4ftQs2kx4qcSCuNQAm292gHmLxaDG2F3itUPTLyRDNpAvYgQD5CSJ6Yr8VzQdSyGFEhdR1F9ibD4RyJxzkMxTUMKlQSTBSARpi4kmFJNrYw9aRnSVVWz3I1katCgiUUkEzcWJB3uQD7423g2YFbLKZO2hjaxEib7ehxh/EatGmy1KSxpI1nWG8JAtbwjkdNyIxp/8PeIguaRbwkeHT8BJm4t5GCMaON4KIh4nwakxdSskDxF4JB6AC46bbHCfn/4YqzEq40m9xBG8A3tP5iMa12iyraSwIhRDy+mB1DH4fUYUa+Y7tS+pAQpZiKgMWM2ILST162xS6LLIncN/hQrESWa9xGk29jbzw0ZHsBlqDI2kakMgTqvy1ECDG4jngpwTiXe5ZCDZxJ9ZMz/AMYthLYbILBnHuEJmMsyMfhdWBEEhhbnYWYi/XGWFHyGcFSLK1wAQGU+vIjGw8QzJVY+Ikgwegub+g3wsdpOCfaKcsQQFkMBzm4J6Qb+hOFsZaDuVdaqCoplWvIuL9cB+0GZWRSRgWuXA0kqI6E+5HScJmR7HZoWSuVpFoOioOc3iRp25xvg3lOBCnCqpLSQSwkzPMxcjqD7Yk0vBkiTKSFq1Sdl0iDv/pM3BJEHHGaH2fJsWiVpGD1Yi5+ZwarcNChKI2HiY+dyAepm/thO/iDnpQUtQEmWHOBtA/PDRWSUhCyqzIkbc8XMvWg6IDKTt6dMV8pR1OQD90n5CSPpi5l6RaWAJA8t45dPfFnsMZ0imjEN74v/APqQW3vGmYxwtZT4SNK6wSVPqPaAcVi3KCYtM7xtgbElkNU80IplQR4QzEWve23KFsOuIW4a+kGqQBPwyNW/4ZmLn2wTTg6VW7wVFKkhSpMRtMMbchH6xjziHBq1Wv4aIUGy8oU7TJENcHqffEVON4Oc0SdmaRqJaDNczK6pC0zy/wBwtyw29jOIU6GYOVaoCYVqTSLgqCAT+JTI8xgSuXFGiKZUSGbVMQWPIBbmRp3I+WAfaBFgNPjIUi4UiJg9OUewwql8xHK2fpLKZvvRy1gD/d5/vbCr2m7Lg0agohl1KZVSBpJ3NwZB589ojC3/AA1/iGlULlsw3d5gfCSYD9Imwby541AZlXENY9R+uLtDp0fnzgfbGpkD3VVC1GSRyKE7iefphnqfxRyun+WHdzYKBEk7c8PfHewtDMku9IEnd6Zgn1AsTgJk/wCHOXotKLfqwlhbkb3nywLHTTBmT4hUJNWsApdbL+AG0Qd+Rk9MEHa+oCDAJF21LCqfFER4YgyN9rHBSnwEjTFQEgR8JJ5Hex64uZTs7EHxMd9R8PUXO5ENsTiTsdtC63Bi7SGaLNvIYczP4ibwD16nBLK8HFIayJZjbz9uQweWkiCBDHkFACj5D5xhf7RdpaWVGqqxLn4UWNR8gOQ6mwGCkTcgFx/PJl9ReSSeQ3Y2A9b+wBxlHHiXqMWgyRqPTlE7QCCB+uGXiHEXzP8ANqIC4bUo1wtMQCpNwSwNyY6RgTQoq5FJVZiSEXUCNRO8DcSYHpjnKskZOgNR4OxYFCRNwCD8gdmtzHpidqRkJv4pKiBPn5jDHnaKUgFBPhUbWUsdwtoIG2o89hgBUoGp4NBLMfiG/wCfjA8v0w0Z9mFS7KgbxKzkaSPIiPeDEfLFLv2H/GCWby1WlKPsNgSCLco5em+LOV7IZioiuKIhhI1VaaSOulmBGLKh4oMZHiMIdK1KYZhtDgETFoBA+e+DWX4PWAZnqIFAsHMlSd9BJ8I8jJHlitWz1Zmg00Q/iRFm/QhTHraMSNmVMa02MFjKlgLyFVRI6knGCWTI26t4Oq2UYOGCK0izNzI52N7RgLxECtpM/wAymdJElIUbQPhtcdbjphgqpQVf+oyFGOpRJswFpN7wNjzwLq5QMmoEKNUxTCwVG0SZJkneRgRxkeMXJWgLW4Qx+LR5MGBhjt8PsNuXLDZwT+IWdySqtdftFEWDE6agA3AaTqjzn1wMo1aayyKNa/8AyqG03iwsoPscecM4c2dzSyW8UqC8lbA3HMiMaIzd0We6NR4L/FDJ1405jum5rU/ln5nwn54ZqPHS4lSj+Yhh8xjG89/CmruFVvNW/vGF/i3YyplQDVLUgTA8W535Hpi46R+hH4u4Eyq+cAfU4XOMdtKFK9bNU7G669R9lWcYaMlT+9XMf7jh97N/wtoOFqPVDqbju7yPXCtBok43/GAsdGSpED/5aizPog/M4W+9qMZYl3qkGo7XZR91QQLE/FA2AGNdpdl6NPL1KVOkgDU2WNIJJglQTEzqC2xkudFYF1GqNm0tvIEgkb8hpAxGTzQHlfFFTMsIgFn0yCzmNRnkm7H16HEWSz7U1dwWEDSq+Z5kbCBPvGKxzDr8IiDEIABcbfTzwYy+SZaVyFnYuYBNjpG08rcovhXXoj0e5fiFdYGtg0Hw96TAjwllHhLTp5RcYqvLsSADUKwzBRJNrW8MdSIPLFjI5N1LO9kFgxaZY9LXtNgOe+IWymqe51JSDA6YnnfUOfOP0wt0wONZA+dyrUmsJ1cz8J8t9wd+YxJS7J5msO8FB2Dc4mfQ8xhiocMWGFRC28TvO/wgw4jnIPrjo8Oap41RmB2IqkCPTSYj1OLR5CkG3s+zj0EkK4MES604EWk8g53Nh03xS4iXrOQtB9DeIjdgsTDNtIF9MgX2tGC9GitVBWUyHTUqaCSDEM3iYqDM257jcR3n2qhKakkKwChTNOAYklRIdr785xCKojGCeGyhncnrCBwq1IFIr49KBCCgGk+NgDFue9zj5OF93KMRUGo32v1gi+0WxLRo1UgSQwGoSzc9gCWO5ANsGaFF5io5aYKkmOd4tIsTbCTk9HTpLDBGYpU6Uax3uzaJWSR8LPEWEnwi5wS/h9kWqcQ71nZx3bsCRAAMKoHIRLW8seDIwzuFJcDUCwVpn4hCxEAg+xF98M3YLL1DWq1CoVCkRsZPwyOQIVh/tHXD8Tfahotsv9oO0Jy7CmmXq1HYAggQnu5/S+AVah9oBGY0PVInuwbL6c1HUkXnzgP2ZpA2Ox35f8HC+OHIs93TAJ3iJMdTEsfM41SKxESvwNkQ6ssjLzNJzrAm5AKgmOmKfBuP5jIEmjFbLuZKnY+YMfy3jcHfmNjjRhw97xE+RBPrvvgJmuGJTqpXVQrB1FSNmVjpOoCxgkH2wnbJShj7I9p0zlN2FJqRRgGVo5jkRy87YyPtBVY5g5ZZV1qOp8MKAGsbDeCbnGg8Bfu89mqewZQ4jqD/AJGFHtTmQubqBEg1Sr+H4mLAAkmPCAel5wJ0RcqwUaaKtQM6d4AdKqxjvGJtM7UxAmLseYBxazFJHqNUzA72rYaF+BBtAA+EAg2XryEzSp1mJ0AaWEQGBLKDaAPiDGTE3xZzeWAUh3NKDdRDGeYb7s+W454g29BSRJnMx3gWAX09WIUD8OnYD0GIqXFwCVkAdVUC8zM4r0kdTGiFI8IUEselwPB68xtO+JyGQzWbxRCorW35iLxzm/nM4FB6e/yTd4XJ1Goyiwpg6dZ9fwzz35YgbIVTdaAjz1g/nib7ekhdEtzcykgk8g3L9MSpRDDUgqFTsV1ge0kn64JNp2EK+SNQsw7tBMFG8QANoCgX2iDcyY5HEdDg9u8DBlNjTDlp3iZiNLXG5EfOOrmFgupk3OmbC1h68pFz+Y2vn1RSA6HSBCwXmN9QkD5mek4mreiPZ0upb+yCCXqKFtCnxMII2gKP8g+mCFNpBCIIYyACzEzzIJ1KIOxnf1wBo1TWQqBTp2kMYCyY/FcTtHpjrhnE2DKq5YM4JLMbwLeYVbWG959ucWxJRbVSz9g6MwqcqjEqBa3WQAdQIAtb64cewoBR3BIDMR4twFABB6kEte0zsMZplkqsW/nz+AU7SZPhtYR5H3xqnYVW+zKXJYmZJibm0gE+QPpivAvkPxwrYYzbRPkL/LCtxLipp1HJ+BKBc+Z1QBPop9zhrzx3wh57jdOnxA0agVkqoKTagYBElQTykub41M1RGTJ55WpKwVVmmrAg3k33gc7f33xS4tRD61b4WXceY3/fTFnK5g0mCohQBALiygGLH5weeIs/mQ7LUsJXl5H9f1wkx4i1Tqmnncu5ae9o6dQ5mCQfWVHuPPFLiNGjU0VKztTYOUCxJYA6lWSRHxb+fLfEvaAaKNGqBehVK+ytqA91t74p59EbWgFgwcBtW8G6hQTO1jaMJyK42S5It4R1TC0A1RECyCVeoQhvsRDRa9zN9uuKma4NQm9ao0aTp0qbkAwsRa/xFcSLlalZtbBGIsveeG3n/TJIiPbE5yVMVCHl6h0x3akwACBE2IEAe3tjLYql1wr/AB/pGnENCFaaPTi4bTqYg3sZmceDgutTT7wUyoLGoVMJ94zzAHMCZOIEyQVyxfQw2V7kE/Dfl128sS1sg8F6lSARubmJm2wktfnEXwyyx48jk8ny5EMjKjRoEBnBv1aIhRGw+p5SCixVe71MoUCQqkE7mCY5nEeY4rTqz4WWmogIGEttME2LMQsmOXOLQZnM5nUdAhTsAgMDkCevXD14LN1ov5vhqjwKC7G+kK2r0BsDaDJ+VowOzfZumRrDaKpA8OoiLTJN7g9N4HXHGa4q6eL/ANwAyxJ2B2BmI3PlGIMpnEUuWBDFvDpkkwBOkH3ucKk1onHCos0uz6KA7sHWlp0owYlmeYPTqL8gOtiOUzjn+V3cgnTp0kt/Sb3kAlsV8hxEKXZrKSN/Gbk7iOnQCDjjN5qqUViy01M6EJlgmwMAmxiAPXYY5uTHdpWXqnD9CE1GKwAbgAkgGANh5c/U40bsmhXL09sZI2WosGLuXY6dCl2F5/CQZ5GTA6TjYeBSKSgiPD1n9/TFeBeiwSyyXN1Pqf36bjCVlsnk86cyKlMNFX4wxDKIEFSNojnOG3PiVupEg7kefmfLGZ8Jo1snmaVUKzUqwCsVUkcwDzuD9DjSViP1OmmpEckoKZF23g2kje1/OceZ0fykkLYkSoABFoNscVMpT1pGoTq8OqFm3I8ucC2Jc1lXCOXAg/DBBFttjF74nIdCzxOhqy+aXoVqD3EfmDgJwetK03TwMaQhhtYXtyggmRho7vU7JaKlFl91P9nwm8AzYVBSIOnvGpnf4W5fJjjmriLNXYXzFHVpdjvG2pif+3f1Bxaq1joCsQqGwJ16pkiAANTERsRtgOhqowAqhFUkaWb4SlmUyR84A6c8EchmIo6hU+/FmEAgsTJtIgiPOceS+0WeZKXLHwnCIwCqpqWnXZYgRcswY/6Ykb4HpUD1TR0CpcWCFtOkXNiQJO195tiaiaeYGi9U7jQpEkf1E8uuJqHECqjXopIOUiT1lh4T1sTv1w8bZzlJ4a/BEODU6J1MAb8m1QJ2Mj8vPEWdyQLmBSPLxUyxt5xcY+bNByLhtMnSpff8JWd7+ZI+eKS8VpU5QnMMQTJTTpnmBKkmOuD1k/RGpvbAZKaUYkSZ1kRqIg9Y5CDbfbH3CaxcLSWzE7gFjueQM3mPzGF77ZOkH7pMR58vSZ+eCGUzIp1SVJMEAQSNUggEc+hjnjb1Nik7tl7xGpUDbeIkLPwqzggxfleY9sEqXFA8GjT31E1HuT+Jp2pr5ATy5YCZY0irVKhkLUZSALnVzA5GFPlcYYUzFOAUVqSoSBqIE3uOc2AuJiOV8JJFP0+6+TwDMrRUVTY6iymT6Xt/t/8A15Y2vsywOXXmQInGLZfMq9QsF21HVMzfSInawxr3Y3Na8shJ5kfXFlgvVrBc41XCI7fhUmPQYSuyvbSA2Tq1O6qgwhbZh+E+c2jDZx6i9SlVRLMykAnaY/YxmPG6S5lO8hKWcpMNallQkj7w1EA7A2O1sUu8HRQ+12cmnLoolrqdUzp6xB8sR5LitR6j0+7CorFQ+onXuNUQLX98Z7k+0dd2VajUqbIWlmZQCradXPRNuow68NzqsP5VRX6lXVtPqVJE4iu3pVxS0W6vhemxi1QKf98qfqR8sI/D6GjOZimbhaquQeamQfey4cuKyKNQg+JVLietPx/+OFbjqBeJhg0LXST5gQbchImDisdE2E87lkNViahAUCwAYcjEHcm2+xPtj2nnFnwwNRI1VFCCN1gRYACAOQAx5xaoNRAKwQrMGAjYQJ3sCT78oxWy9E90PDKXOmCogGxvB2BO243x5018mjO0na9O8txSojFFQBTAIRVDPM3vEcthecS5zLstVQ4psTJOsgQoHhEBmadhI9sCxWVqhNOho0FSxIiTefhMyYmBO3PFitnS2lqkO7MSFJPhgkkk/GgIEgE7EHbBWDPUe2TjLcV1MO7WG20KTbfkyFtZm/Ty5dPw7USQNNzYpJnn904gzqSFYMwQ2AOmINjp5t4hGxvAmZxVzK0g3iZGbckuB9NQj0xzJ8lN6/sSvsKs7OrLTWbIx2O+mQDYcicVGrGkSt9QPy9Nx5yPLFzJZIoxGpCjWBYwCVG6+hMeeO+JcO/kqwKmPgtBKkzDW5EkgnlI6Y9XrnJtxVoq5DNi8k73O9jE/rhg+1l6UAgkTJJE7QN7gRHSLxvgCnC4Y6a1MgLvO9hy9z8sTl9EDUrzIIUg3Egcv+cJPje0T+wZ4FSDE7wSJ8uZj8/fGv8AZxkFELRlSsnSd997fFjJOyihaYY82O/QbenPD7l84dIam2lkMzt08rA7Xxm5U/DbxYjTGv7WHnw+LnA/x88CeJ8IpVm1VcoKhH3ipJ9zF/fFjL5qnVhtagmJuB64uLTAH/UU/wD2D+/1xmc5rRVKIAp8BypaPsiq39VKR+UYvrwvulhKQQTMKtj57YtVypt3o/75wFzYAv36gj+oj9+2GjyS9QzUWe1M0rawwBUKQ0855ekYXamWStWpVSSDTnSsgyoBsZ5eYx1xTNM8jWhJIBI5jrO22K/DwxG9jb9PPY+5xrTINFutnTr1mIBI+HUTK+0nUAOl8fVq5qUlC7i8mIjSu/KJiAd454n7xnovSQKSSKm1/Dyne4kR/bAl64RgvdiS0AEwVDATM9IieeI8i+RkldkPEcoyNSqlampqa+GmCb7MefrJ/EY2x1luIFlcNZtpYA6uYM7Am+29pxaa6JpLoihgwJIKixgKYHwm04FV1LkMNQXkCwLQWMEkwZKrytO22Fq0LKKcmS8SzlIVAPhb7sgEWt0tacDqqMxJFOo/9QEz7xi7VWvfxMqBjDSfhkQ0Xtfc+e+B9dKbMTUes7bTTVQsDaNRn3wyjYmWxOWn8TNyAj1P+JwW4fnVNOpTY2HiE8/L03wNqIQAsefz64tUshF2WevLbbyxvas1rGTnh3BzXqCmtiSBME7+QE/s4csv2FSmQjVERomTJ+ZAt6Y77J5ABdSgh/hJtImIAAubTMdR1wbr8MnwheliCI+o+mM3JytOkcsA3JZJUC02IUibgEgiTBEXubYuZWuUNmgSTqEmOvKRz588SZfh41qkgAExqgRuBYzH6/LHdThBI/lAaw0T3i+IciAItHLCdu2CqdBfJ1F5mJO0x+TdP2cXmzyjc/n9TPmd8K9bgVdIlGnykjlzGPaFGufuOedlb84nAfGN2GKqBqI3EdZ6dZ6j64rskiD8PTYfS3TAmjl8wTIp1JA3CNbbnGJv5wEsrif6CNr/AIb2vscSlxvwbsS57JqCWdhqJM3A3mOfP973FrpGoAgjrA9+Uzi9UzwO6uetvmDcb+mANVGLxTBDTYDUL35j/jDQwybkGMnVKlag2WNUfp6jy64J53tBQza6KuXIcfBVQhmU23ESRO48uowAyKF0Z5nS+kQJ3F35bTN/0xLRokUwUUsBJbUAJjz3K3MjlGKN2Rlk+dXDFXBYrEhackgjwsBB1g9Te3li7T4Q5UVNLgkXNWm6gAdTpMDn5YE0eI5hwKgaoDRIOlWJlTFpkSA/Uc/LDrS7V1XY93QZ2aSF+LTJjxgeICR8RtjocCZn/QbWxQ1VFADq87I6EfSJVlJJP+Ri+mYTeBJu3h58+UfLEvF+A1Dqqd0U0SCtM+AixlIHhbUACBvE2mwnKdpCqxNVY3CkgTz2tvOIz4ZReDHycU1hALN9marsoVQGWmoAIkySJkxptI/xgx2Y7D974qrKgUwEkXJmb81EXAuSN8ODjvqz06glF8IG1oi8RqNzcyZvvibgMNVq6gpAOkAqIgTAiItAx6F06PRb6qkUaPYmrTp6GCMAWayTH4ZB52mRtOJm4elNT3z1F0wSUqGwHMjSI9hH1hr4fnnqZso7EqKc6eXyGOeNKG1FlUmFElVJ36xOCuNSyFyrYpLkcvr1PTqXgg6zN/MAwLTPni5Uq5KIbvSSdu8cGYsN/OZBGFvtNnXSpUdGKMCRK2tI3jf3wS7C5ps1X7vMEVV06oYAkETcGJGw54lSQ/7h7h+Ry7yRSrgdTXf2gF5bZuXyxfynBsq694v2hV21d9U+XxSOmE7j3Gaoy9YBgO7WUhVEX6hZPvgrwjitUmC58dmsLwqnpa5O0YNgeBjPZOhEzXYTaK9Q26mTiUdkKJUEBzzE1WP/AJYzc8VrV8w9CpWqd0r0wER2p2Zr/AVJ98cZvjuYyubpUKNeoKTUlYozGoJIaf8AqFiBbYWx3liuzR//AOKo31UyZG5cfnv8ziHN9kMso1mmlMKJLN4rdfE2n6c8NKue6B/p/TFLhK6y+vxb2Nxy5Y5JM6LEvL9jKFUlqVZ1EbUailSPTURcEY6HZXL017uaitBglrm1xCrEfLfzxD24QUK1RqIFM90PgAHXkLYrZnPujUtLRLaTYXBi23THJK6KVasLcM7DCk7OtVgWtEtoZehDSJN7Ri5wXgDZeszKVgg6ig1sSLlYKwoNvDvYwRg9kUA79RsHgDoCATHucS8PySU3OhFXXLMQLsQYBJ3JjDxxoWyDLKKlMEFjqMQfCVixWBHi9T/bHGT4XSpro7ymYJ+JaYI8tvzvibIZpiRJ3eqDYCdJgfIc8EjSHTFkx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0342" y="1772815"/>
            <a:ext cx="30170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1073" y="1368458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NANOCOMPOSITE</a:t>
            </a:r>
            <a:endParaRPr lang="da-DK" dirty="0"/>
          </a:p>
        </p:txBody>
      </p:sp>
      <p:pic>
        <p:nvPicPr>
          <p:cNvPr id="36" name="Picture 3" descr="C:\Users\jotg\Dropbox\DTU\Results\SEM\SmMMMBA-cent8-20-film_0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1196752"/>
            <a:ext cx="2008344" cy="1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jotg\Dropbox\DTU\Results\TEM\Jon_PLA_Clay_A1_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89" y="1196752"/>
            <a:ext cx="1882565" cy="1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Box 2063"/>
          <p:cNvSpPr txBox="1"/>
          <p:nvPr/>
        </p:nvSpPr>
        <p:spPr>
          <a:xfrm>
            <a:off x="5771029" y="312198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C30B</a:t>
            </a:r>
            <a:endParaRPr lang="da-DK" dirty="0"/>
          </a:p>
        </p:txBody>
      </p:sp>
      <p:sp>
        <p:nvSpPr>
          <p:cNvPr id="2066" name="TextBox 2065"/>
          <p:cNvSpPr txBox="1"/>
          <p:nvPr/>
        </p:nvSpPr>
        <p:spPr>
          <a:xfrm>
            <a:off x="7685924" y="31458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CNF</a:t>
            </a:r>
            <a:endParaRPr lang="da-DK" dirty="0"/>
          </a:p>
        </p:txBody>
      </p:sp>
      <p:cxnSp>
        <p:nvCxnSpPr>
          <p:cNvPr id="2074" name="Elbow Connector 2073"/>
          <p:cNvCxnSpPr/>
          <p:nvPr/>
        </p:nvCxnSpPr>
        <p:spPr>
          <a:xfrm rot="5400000">
            <a:off x="8421153" y="3332105"/>
            <a:ext cx="687342" cy="3595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us 33"/>
          <p:cNvSpPr/>
          <p:nvPr/>
        </p:nvSpPr>
        <p:spPr>
          <a:xfrm>
            <a:off x="6985938" y="3168189"/>
            <a:ext cx="288032" cy="244560"/>
          </a:xfrm>
          <a:prstGeom prst="mathPlus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386759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Improvement</a:t>
            </a:r>
            <a:r>
              <a:rPr lang="da-DK" dirty="0"/>
              <a:t> </a:t>
            </a:r>
            <a:endParaRPr lang="da-DK" dirty="0" smtClean="0"/>
          </a:p>
          <a:p>
            <a:r>
              <a:rPr lang="da-DK" dirty="0" smtClean="0"/>
              <a:t>of properties?</a:t>
            </a:r>
            <a:endParaRPr lang="da-DK" dirty="0"/>
          </a:p>
        </p:txBody>
      </p:sp>
      <p:sp>
        <p:nvSpPr>
          <p:cNvPr id="41" name="TextBox 40"/>
          <p:cNvSpPr txBox="1"/>
          <p:nvPr/>
        </p:nvSpPr>
        <p:spPr>
          <a:xfrm>
            <a:off x="5995923" y="4513921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Comparisson vs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Sinergetic</a:t>
            </a:r>
            <a:endParaRPr lang="da-DK" b="1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189926" y="4173321"/>
            <a:ext cx="168088" cy="207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804248" y="5181876"/>
            <a:ext cx="0" cy="403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995923" y="5650880"/>
            <a:ext cx="314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When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?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 bwMode="auto">
          <a:xfrm flipH="1" flipV="1">
            <a:off x="3738865" y="3847808"/>
            <a:ext cx="1769239" cy="197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/>
          <p:nvPr/>
        </p:nvSpPr>
        <p:spPr>
          <a:xfrm>
            <a:off x="3907697" y="3121985"/>
            <a:ext cx="1263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NEED TO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BE FIXED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 bwMode="auto">
          <a:xfrm flipV="1">
            <a:off x="4427984" y="1916832"/>
            <a:ext cx="0" cy="792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628800"/>
            <a:ext cx="8651304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1400" dirty="0" smtClean="0"/>
              <a:t>- PLA </a:t>
            </a:r>
            <a:r>
              <a:rPr lang="es-ES" sz="1400" dirty="0"/>
              <a:t>(Polylactic </a:t>
            </a:r>
            <a:r>
              <a:rPr lang="es-ES" sz="1400" dirty="0" err="1"/>
              <a:t>acid</a:t>
            </a:r>
            <a:r>
              <a:rPr lang="es-ES" sz="1400" dirty="0"/>
              <a:t>)</a:t>
            </a: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Renewable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source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smtClean="0">
                <a:solidFill>
                  <a:srgbClr val="00B050"/>
                </a:solidFill>
              </a:rPr>
              <a:t>Biodegradable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Suitable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for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industry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Good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Mechanical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properties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 smtClean="0">
                <a:solidFill>
                  <a:srgbClr val="00B050"/>
                </a:solidFill>
              </a:rPr>
              <a:t>Transparent</a:t>
            </a:r>
            <a:r>
              <a:rPr lang="es-ES" sz="1400" dirty="0" smtClean="0">
                <a:solidFill>
                  <a:srgbClr val="00B050"/>
                </a:solidFill>
              </a:rPr>
              <a:t> </a:t>
            </a:r>
          </a:p>
          <a:p>
            <a:pPr marL="1050925" lvl="2" indent="0">
              <a:buNone/>
            </a:pPr>
            <a:r>
              <a:rPr lang="es-ES" sz="1400" dirty="0" smtClean="0">
                <a:solidFill>
                  <a:srgbClr val="FF6600"/>
                </a:solidFill>
              </a:rPr>
              <a:t>~ </a:t>
            </a:r>
            <a:r>
              <a:rPr lang="es-ES" sz="1400" dirty="0" err="1" smtClean="0">
                <a:solidFill>
                  <a:srgbClr val="FF6600"/>
                </a:solidFill>
              </a:rPr>
              <a:t>Cost</a:t>
            </a:r>
            <a:endParaRPr lang="es-ES" sz="1400" dirty="0">
              <a:solidFill>
                <a:srgbClr val="FF66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Barrier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properties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>
                <a:solidFill>
                  <a:srgbClr val="FF0000"/>
                </a:solidFill>
              </a:rPr>
              <a:t>Thermomech</a:t>
            </a:r>
            <a:r>
              <a:rPr lang="es-ES" sz="1400" dirty="0">
                <a:solidFill>
                  <a:srgbClr val="FF0000"/>
                </a:solidFill>
              </a:rPr>
              <a:t>. </a:t>
            </a:r>
            <a:r>
              <a:rPr lang="es-ES" sz="1400" dirty="0" err="1">
                <a:solidFill>
                  <a:srgbClr val="FF0000"/>
                </a:solidFill>
              </a:rPr>
              <a:t>properties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Slow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crystallization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Brittleness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endParaRPr lang="en-GB" sz="2000" dirty="0"/>
          </a:p>
        </p:txBody>
      </p:sp>
      <p:sp>
        <p:nvSpPr>
          <p:cNvPr id="5" name="AutoShape 14" descr="data:image/jpeg;base64,/9j/4AAQSkZJRgABAQAAAQABAAD/2wCEAAkGBhQSERUTExMWFRUWGB4YGRcYGBsZHxsfGx8cIRoeHx4fGyYeGh4jHBkYIC8gJCgpLCwsHCAxNjAqNSYrLCkBCQoKDgwOGg8PGiwkHyQpLCwqLCksKSwsLCksKSwpKSwpKSksLCwsLCwsLCksLCkpKSwsLCwsLCkpLCwpLCwsLP/AABEIANsAjAMBIgACEQEDEQH/xAAcAAACAwEBAQEAAAAAAAAAAAAFBgMEBwIBAAj/xAA/EAACAQIEAwYDBgUDAwUBAAABAhEDIQAEEjEFQVEGEyJhcYEykaEUQlKxwfAHI2LR4XKC8TOSwhVDU4OiFv/EABkBAAMBAQEAAAAAAAAAAAAAAAECAwQABf/EACURAAICAgMAAQMFAAAAAAAAAAABAhEhMQMSQSJRcYETYZGxwf/aAAwDAQACEQMRAD8Az/LtMytotipm8q8eEmOYHL++I6eZaTvtz2xdo1pbz5+mM+gJuOgGHM+In1xYyNHxMtyYkf3wx8NylMsdSKZEbTH9jiKlw2CSF8RESPzwr5SulYMFHwyCZ2PODiWjSYHex3ExifKZVTIve4F7kfs4M5fIJqlySY+FSJn12HtOF7t4QvegTGmbzH67Yl7s1FBW+mICAn8uuD4r00hlREYbs+l5v/WDfzGI+J9skKicwGYEGFJAkcwAIwqhIn8m7A+coySotCiTHMjY4hplEF7+/PBde2VAoELzG0r1F5Jn6R748Gdp1VY/yngraF1HluIa3SY8sHow1JoFUKyhH18iDI2jb3wPdJYtNogcusYYs3w2nUWKTGmYIIa63Bm+64pL2f8ACqmJURquQSTsAPzwaUdluOo7KmQUxe5EBQPu+Zxdp5QliA1ifCTYAHf5Dlic5QUyAdJBIBN4kbesYn1qraqhOnaQefLEnL6AcrBtOnWBMTBEWH7n0wXpZLSmkmG0gmbnnaB+ePuHcRXUQoBJ3PxQOZHQ4j4hXcP4J3jUeU8p6zjnJkJtxYu8XojvHlYEC8dVGPctlmKLCj4RuTj3M03FR9Rk2nkY0jnsOmJskzCmtxt5/pjbxv4jJ2ilSl40rNr/AD29cF6HDyR4yqEjYm49OZwF4bndBtIUczv6evQ4vVXAGod4zHxDZRB5zffEJtnSi9RCgyCwPHdjAMWPpffEAytQVBTpsQSPi2npHrjlM4LFUUAEajewt+/zxaNBXYuskQQJsSeu1oPTEkrYI2nTKatABWwAiTzH6f8AOPctVcg9wAoP32EyPIc/UwME8hwUMhrVDFBOX4yP0nbecVq+UqZgyTopn4V21geYtMfc5c8aVjRdICtTpaz3rtmH5AGQPW8ATOLa02Hw5Smnk5gkfKLwR6+0mcjlkp2ERyOmCANw0Rsee9/LE9WTYgmYhRbxdVIuDt+eOsNC5WydQifs1JuhQzPP9/4wOzGWQHx03oHr8S/MXGH2nwWkFBeu6lhOmkinTvElok3O2OX4GjeGi+o/gqLo1e4JU+/ljuwaE1M7VowxitTNgwMmOk/3wf4Rne8EXF5ZYAIP3YIHmfcYFZrhhSXoEGfjpR4SRvFoB8rRgXls21N++ozE+NCbjyP6HHNdhHsZ+JI1K6AvN1MTHUR1nfA1ENZWDsZCltukE/ScHMlmVqUxVEshMkAwQf0I2wNoVx9oJNlRrydwwiPkZxnkuoqwzjI5Q011GAGgyCB+/THqBlrLqJJmFPLqD06Y6cwTrcSDpVSpsBYiZ3Fj6Y4V4gg7NEbT6ThdlpxvBUzFdmqOHM6tMmegxLkklOe55Yi4rUVqxIgFoECw877nHWWqQsHkeuNvGsGdpLAL4floOmpsp6TPkPzwxcLya6QB4pNgB8PMieYAvHr1xRyCDSNUGSXH9vqcEqVcDRUSAAbgHf29Yxmk22NZHxG7CPBTFjBjVz9xa/rgnwrId86UxKg73k6OfTTP64EV07yrF5HUafpy/vjROyXDtNN67bv4VJ5BbSL+toGGivQJAvjAVitJVilTOwMSRafhIgCAJ5+2BysshfFIFlYkqwBFpJMG9rm4iBvgzTy/fV1plQUuxbVqsAJGyskbQQZ+uDld0A0ClTKbadCx+UjDlrE+jmQoJMwBJ1KCVEsDsAW0iDeZHMRiHhDas0xQqVp09QKeIS8gRO3hBPUT5YI8TpfZ6sqP5TAOvMp4hqXadPPnFuROBHZGsPtWcRREwQDYwGYe+4wAvQZqUyWksSfc+uI6WTJ8se8a4kmWpmq/oADcnoMKJ47ms34bZeiTBI3M8pNz9ML1bOsKZyKlRyq/E5I3KkmJt6874CcSyTr/AD1VSVEVQpMsD1W495J64O5XJaV0gmZKxefKTe0/s4iaxhlJm14DX5C2iBcAeIm18cnQJKwTwhhSrhVnu66yv+r8trYLcQekig1KYYgxMQSDtt74B9ye6qoJDUGFWmeomeVo32wxVKXfUO8AmUlREz94fl88NPKJSQLq5sopK92RsQ3Lkd/IA4goZ4wIWBc7RpJ2Ox3+eB3EkDDWZ8bSx5+K5Htf5Y8r5vQoWlU1d4SGbrBgb4RRsHXbRxmnapUBgHUsSQYB6/PHJX19jiLONpc3IKjkRHsQceqpgennjVDQPuG8nwiT8Mx90m69DvcAnHeY4LUBZ/BNj0Bjb05n2ww0OAlXh10FSLs8sJvqgTA98dZsqBU0kFgWCzIDCLkAj6nHnubsRT+gu8JUh5JBKkltzBtImZtf63xsFHLaMoqxMKCQAzXaJgKQTudiIxlPCZWownTDA7bGAcbPmqM0CBPwg2E2taPS2NUSieRF4PxQHiOYpGxWmFUeSkTvcnbcco5DBessny9cZx2tpPQzff0fCQdSmVI5SIBNjzBM/TBzgv8AEehW8Nb+RU5z8JPkeXvhminow8TyBqosQXUkgHYgiGE+kR5jCdwXh1alxAzRqKrKwJKNA2IuRG464a6/aTKqNRzFKCN9YP0mf3tgIn8RMu9ZKNPvH1sFBiFufNpj2wqTDYV4vwbvjT8MxO8QD5z6Yj/9EphQGeCLeBSwI6HUQCPbFftVxv7CtN+6NQOxWdUQQAb2O4Jj/ScSdm+01LOqdIKuu6m5v58xhJRexrIzwiYFKqDB8KODT9lYMVn1tgdmvi8Q0uJUhhpINuYvcEbTN7YZK+WE/vlgdxnLg09TASsrPkQYHW3zwiYULVNYzWkqFD0mBvIgRf5HoD5Yn7MZycsqdGKfX1tAOPe615iQhUim6nVFp2v0kn6+WPuynDQF8VpqE9RAN49PXFPCMgDSzVNge8XUB4goN4MiPLf64EVqIMd2piTCbnf/ABiOnnGJIAsL8uZG/ljvOU1U6g0k3lWkAxyPr+7YZRoaKzZH3Mm0iQZXoemDOTr0VQCpBbzUt9QwH0wLpZwlzqm46XG1/py64OZajT0iUc+Y0x9b4ftQs2kx4qcSCuNQAm292gHmLxaDG2F3itUPTLyRDNpAvYgQD5CSJ6Yr8VzQdSyGFEhdR1F9ibD4RyJxzkMxTUMKlQSTBSARpi4kmFJNrYw9aRnSVVWz3I1katCgiUUkEzcWJB3uQD7423g2YFbLKZO2hjaxEib7ehxh/EatGmy1KSxpI1nWG8JAtbwjkdNyIxp/8PeIguaRbwkeHT8BJm4t5GCMaON4KIh4nwakxdSskDxF4JB6AC46bbHCfn/4YqzEq40m9xBG8A3tP5iMa12iyraSwIhRDy+mB1DH4fUYUa+Y7tS+pAQpZiKgMWM2ILST162xS6LLIncN/hQrESWa9xGk29jbzw0ZHsBlqDI2kakMgTqvy1ECDG4jngpwTiXe5ZCDZxJ9ZMz/AMYthLYbILBnHuEJmMsyMfhdWBEEhhbnYWYi/XGWFHyGcFSLK1wAQGU+vIjGw8QzJVY+Ikgwegub+g3wsdpOCfaKcsQQFkMBzm4J6Qb+hOFsZaDuVdaqCoplWvIuL9cB+0GZWRSRgWuXA0kqI6E+5HScJmR7HZoWSuVpFoOioOc3iRp25xvg3lOBCnCqpLSQSwkzPMxcjqD7Yk0vBkiTKSFq1Sdl0iDv/pM3BJEHHGaH2fJsWiVpGD1Yi5+ZwarcNChKI2HiY+dyAepm/thO/iDnpQUtQEmWHOBtA/PDRWSUhCyqzIkbc8XMvWg6IDKTt6dMV8pR1OQD90n5CSPpi5l6RaWAJA8t45dPfFnsMZ0imjEN74v/APqQW3vGmYxwtZT4SNK6wSVPqPaAcVi3KCYtM7xtgbElkNU80IplQR4QzEWve23KFsOuIW4a+kGqQBPwyNW/4ZmLn2wTTg6VW7wVFKkhSpMRtMMbchH6xjziHBq1Wv4aIUGy8oU7TJENcHqffEVON4Oc0SdmaRqJaDNczK6pC0zy/wBwtyw29jOIU6GYOVaoCYVqTSLgqCAT+JTI8xgSuXFGiKZUSGbVMQWPIBbmRp3I+WAfaBFgNPjIUi4UiJg9OUewwql8xHK2fpLKZvvRy1gD/d5/vbCr2m7Lg0agohl1KZVSBpJ3NwZB589ojC3/AA1/iGlULlsw3d5gfCSYD9Imwby541AZlXENY9R+uLtDp0fnzgfbGpkD3VVC1GSRyKE7iefphnqfxRyun+WHdzYKBEk7c8PfHewtDMku9IEnd6Zgn1AsTgJk/wCHOXotKLfqwlhbkb3nywLHTTBmT4hUJNWsApdbL+AG0Qd+Rk9MEHa+oCDAJF21LCqfFER4YgyN9rHBSnwEjTFQEgR8JJ5Hex64uZTs7EHxMd9R8PUXO5ENsTiTsdtC63Bi7SGaLNvIYczP4ibwD16nBLK8HFIayJZjbz9uQweWkiCBDHkFACj5D5xhf7RdpaWVGqqxLn4UWNR8gOQ6mwGCkTcgFx/PJl9ReSSeQ3Y2A9b+wBxlHHiXqMWgyRqPTlE7QCCB+uGXiHEXzP8ANqIC4bUo1wtMQCpNwSwNyY6RgTQoq5FJVZiSEXUCNRO8DcSYHpjnKskZOgNR4OxYFCRNwCD8gdmtzHpidqRkJv4pKiBPn5jDHnaKUgFBPhUbWUsdwtoIG2o89hgBUoGp4NBLMfiG/wCfjA8v0w0Z9mFS7KgbxKzkaSPIiPeDEfLFLv2H/GCWby1WlKPsNgSCLco5em+LOV7IZioiuKIhhI1VaaSOulmBGLKh4oMZHiMIdK1KYZhtDgETFoBA+e+DWX4PWAZnqIFAsHMlSd9BJ8I8jJHlitWz1Zmg00Q/iRFm/QhTHraMSNmVMa02MFjKlgLyFVRI6knGCWTI26t4Oq2UYOGCK0izNzI52N7RgLxECtpM/wAymdJElIUbQPhtcdbjphgqpQVf+oyFGOpRJswFpN7wNjzwLq5QMmoEKNUxTCwVG0SZJkneRgRxkeMXJWgLW4Qx+LR5MGBhjt8PsNuXLDZwT+IWdySqtdftFEWDE6agA3AaTqjzn1wMo1aayyKNa/8AyqG03iwsoPscecM4c2dzSyW8UqC8lbA3HMiMaIzd0We6NR4L/FDJ1405jum5rU/ln5nwn54ZqPHS4lSj+Yhh8xjG89/CmruFVvNW/vGF/i3YyplQDVLUgTA8W535Hpi46R+hH4u4Eyq+cAfU4XOMdtKFK9bNU7G669R9lWcYaMlT+9XMf7jh97N/wtoOFqPVDqbju7yPXCtBok43/GAsdGSpED/5aizPog/M4W+9qMZYl3qkGo7XZR91QQLE/FA2AGNdpdl6NPL1KVOkgDU2WNIJJglQTEzqC2xkudFYF1GqNm0tvIEgkb8hpAxGTzQHlfFFTMsIgFn0yCzmNRnkm7H16HEWSz7U1dwWEDSq+Z5kbCBPvGKxzDr8IiDEIABcbfTzwYy+SZaVyFnYuYBNjpG08rcovhXXoj0e5fiFdYGtg0Hw96TAjwllHhLTp5RcYqvLsSADUKwzBRJNrW8MdSIPLFjI5N1LO9kFgxaZY9LXtNgOe+IWymqe51JSDA6YnnfUOfOP0wt0wONZA+dyrUmsJ1cz8J8t9wd+YxJS7J5msO8FB2Dc4mfQ8xhiocMWGFRC28TvO/wgw4jnIPrjo8Oap41RmB2IqkCPTSYj1OLR5CkG3s+zj0EkK4MES604EWk8g53Nh03xS4iXrOQtB9DeIjdgsTDNtIF9MgX2tGC9GitVBWUyHTUqaCSDEM3iYqDM257jcR3n2qhKakkKwChTNOAYklRIdr785xCKojGCeGyhncnrCBwq1IFIr49KBCCgGk+NgDFue9zj5OF93KMRUGo32v1gi+0WxLRo1UgSQwGoSzc9gCWO5ANsGaFF5io5aYKkmOd4tIsTbCTk9HTpLDBGYpU6Uax3uzaJWSR8LPEWEnwi5wS/h9kWqcQ71nZx3bsCRAAMKoHIRLW8seDIwzuFJcDUCwVpn4hCxEAg+xF98M3YLL1DWq1CoVCkRsZPwyOQIVh/tHXD8Tfahotsv9oO0Jy7CmmXq1HYAggQnu5/S+AVah9oBGY0PVInuwbL6c1HUkXnzgP2ZpA2Ox35f8HC+OHIs93TAJ3iJMdTEsfM41SKxESvwNkQ6ssjLzNJzrAm5AKgmOmKfBuP5jIEmjFbLuZKnY+YMfy3jcHfmNjjRhw97xE+RBPrvvgJmuGJTqpXVQrB1FSNmVjpOoCxgkH2wnbJShj7I9p0zlN2FJqRRgGVo5jkRy87YyPtBVY5g5ZZV1qOp8MKAGsbDeCbnGg8Bfu89mqewZQ4jqD/AJGFHtTmQubqBEg1Sr+H4mLAAkmPCAel5wJ0RcqwUaaKtQM6d4AdKqxjvGJtM7UxAmLseYBxazFJHqNUzA72rYaF+BBtAA+EAg2XryEzSp1mJ0AaWEQGBLKDaAPiDGTE3xZzeWAUh3NKDdRDGeYb7s+W454g29BSRJnMx3gWAX09WIUD8OnYD0GIqXFwCVkAdVUC8zM4r0kdTGiFI8IUEselwPB68xtO+JyGQzWbxRCorW35iLxzm/nM4FB6e/yTd4XJ1Goyiwpg6dZ9fwzz35YgbIVTdaAjz1g/nib7ekhdEtzcykgk8g3L9MSpRDDUgqFTsV1ge0kn64JNp2EK+SNQsw7tBMFG8QANoCgX2iDcyY5HEdDg9u8DBlNjTDlp3iZiNLXG5EfOOrmFgupk3OmbC1h68pFz+Y2vn1RSA6HSBCwXmN9QkD5mek4mreiPZ0upb+yCCXqKFtCnxMII2gKP8g+mCFNpBCIIYyACzEzzIJ1KIOxnf1wBo1TWQqBTp2kMYCyY/FcTtHpjrhnE2DKq5YM4JLMbwLeYVbWG959ucWxJRbVSz9g6MwqcqjEqBa3WQAdQIAtb64cewoBR3BIDMR4twFABB6kEte0zsMZplkqsW/nz+AU7SZPhtYR5H3xqnYVW+zKXJYmZJibm0gE+QPpivAvkPxwrYYzbRPkL/LCtxLipp1HJ+BKBc+Z1QBPop9zhrzx3wh57jdOnxA0agVkqoKTagYBElQTykub41M1RGTJ55WpKwVVmmrAg3k33gc7f33xS4tRD61b4WXceY3/fTFnK5g0mCohQBALiygGLH5weeIs/mQ7LUsJXl5H9f1wkx4i1Tqmnncu5ae9o6dQ5mCQfWVHuPPFLiNGjU0VKztTYOUCxJYA6lWSRHxb+fLfEvaAaKNGqBehVK+ytqA91t74p59EbWgFgwcBtW8G6hQTO1jaMJyK42S5It4R1TC0A1RECyCVeoQhvsRDRa9zN9uuKma4NQm9ao0aTp0qbkAwsRa/xFcSLlalZtbBGIsveeG3n/TJIiPbE5yVMVCHl6h0x3akwACBE2IEAe3tjLYql1wr/AB/pGnENCFaaPTi4bTqYg3sZmceDgutTT7wUyoLGoVMJ94zzAHMCZOIEyQVyxfQw2V7kE/Dfl128sS1sg8F6lSARubmJm2wktfnEXwyyx48jk8ny5EMjKjRoEBnBv1aIhRGw+p5SCixVe71MoUCQqkE7mCY5nEeY4rTqz4WWmogIGEttME2LMQsmOXOLQZnM5nUdAhTsAgMDkCevXD14LN1ov5vhqjwKC7G+kK2r0BsDaDJ+VowOzfZumRrDaKpA8OoiLTJN7g9N4HXHGa4q6eL/ANwAyxJ2B2BmI3PlGIMpnEUuWBDFvDpkkwBOkH3ucKk1onHCos0uz6KA7sHWlp0owYlmeYPTqL8gOtiOUzjn+V3cgnTp0kt/Sb3kAlsV8hxEKXZrKSN/Gbk7iOnQCDjjN5qqUViy01M6EJlgmwMAmxiAPXYY5uTHdpWXqnD9CE1GKwAbgAkgGANh5c/U40bsmhXL09sZI2WosGLuXY6dCl2F5/CQZ5GTA6TjYeBSKSgiPD1n9/TFeBeiwSyyXN1Pqf36bjCVlsnk86cyKlMNFX4wxDKIEFSNojnOG3PiVupEg7kefmfLGZ8Jo1snmaVUKzUqwCsVUkcwDzuD9DjSViP1OmmpEckoKZF23g2kje1/OceZ0fykkLYkSoABFoNscVMpT1pGoTq8OqFm3I8ucC2Jc1lXCOXAg/DBBFttjF74nIdCzxOhqy+aXoVqD3EfmDgJwetK03TwMaQhhtYXtyggmRho7vU7JaKlFl91P9nwm8AzYVBSIOnvGpnf4W5fJjjmriLNXYXzFHVpdjvG2pif+3f1Bxaq1joCsQqGwJ16pkiAANTERsRtgOhqowAqhFUkaWb4SlmUyR84A6c8EchmIo6hU+/FmEAgsTJtIgiPOceS+0WeZKXLHwnCIwCqpqWnXZYgRcswY/6Ykb4HpUD1TR0CpcWCFtOkXNiQJO195tiaiaeYGi9U7jQpEkf1E8uuJqHECqjXopIOUiT1lh4T1sTv1w8bZzlJ4a/BEODU6J1MAb8m1QJ2Mj8vPEWdyQLmBSPLxUyxt5xcY+bNByLhtMnSpff8JWd7+ZI+eKS8VpU5QnMMQTJTTpnmBKkmOuD1k/RGpvbAZKaUYkSZ1kRqIg9Y5CDbfbH3CaxcLSWzE7gFjueQM3mPzGF77ZOkH7pMR58vSZ+eCGUzIp1SVJMEAQSNUggEc+hjnjb1Nik7tl7xGpUDbeIkLPwqzggxfleY9sEqXFA8GjT31E1HuT+Jp2pr5ATy5YCZY0irVKhkLUZSALnVzA5GFPlcYYUzFOAUVqSoSBqIE3uOc2AuJiOV8JJFP0+6+TwDMrRUVTY6iymT6Xt/t/8A15Y2vsywOXXmQInGLZfMq9QsF21HVMzfSInawxr3Y3Na8shJ5kfXFlgvVrBc41XCI7fhUmPQYSuyvbSA2Tq1O6qgwhbZh+E+c2jDZx6i9SlVRLMykAnaY/YxmPG6S5lO8hKWcpMNallQkj7w1EA7A2O1sUu8HRQ+12cmnLoolrqdUzp6xB8sR5LitR6j0+7CorFQ+onXuNUQLX98Z7k+0dd2VajUqbIWlmZQCradXPRNuow68NzqsP5VRX6lXVtPqVJE4iu3pVxS0W6vhemxi1QKf98qfqR8sI/D6GjOZimbhaquQeamQfey4cuKyKNQg+JVLietPx/+OFbjqBeJhg0LXST5gQbchImDisdE2E87lkNViahAUCwAYcjEHcm2+xPtj2nnFnwwNRI1VFCCN1gRYACAOQAx5xaoNRAKwQrMGAjYQJ3sCT78oxWy9E90PDKXOmCogGxvB2BO243x5018mjO0na9O8txSojFFQBTAIRVDPM3vEcthecS5zLstVQ4psTJOsgQoHhEBmadhI9sCxWVqhNOho0FSxIiTefhMyYmBO3PFitnS2lqkO7MSFJPhgkkk/GgIEgE7EHbBWDPUe2TjLcV1MO7WG20KTbfkyFtZm/Ty5dPw7USQNNzYpJnn904gzqSFYMwQ2AOmINjp5t4hGxvAmZxVzK0g3iZGbckuB9NQj0xzJ8lN6/sSvsKs7OrLTWbIx2O+mQDYcicVGrGkSt9QPy9Nx5yPLFzJZIoxGpCjWBYwCVG6+hMeeO+JcO/kqwKmPgtBKkzDW5EkgnlI6Y9XrnJtxVoq5DNi8k73O9jE/rhg+1l6UAgkTJJE7QN7gRHSLxvgCnC4Y6a1MgLvO9hy9z8sTl9EDUrzIIUg3Egcv+cJPje0T+wZ4FSDE7wSJ8uZj8/fGv8AZxkFELRlSsnSd997fFjJOyihaYY82O/QbenPD7l84dIam2lkMzt08rA7Xxm5U/DbxYjTGv7WHnw+LnA/x88CeJ8IpVm1VcoKhH3ipJ9zF/fFjL5qnVhtagmJuB64uLTAH/UU/wD2D+/1xmc5rRVKIAp8BypaPsiq39VKR+UYvrwvulhKQQTMKtj57YtVypt3o/75wFzYAv36gj+oj9+2GjyS9QzUWe1M0rawwBUKQ0855ekYXamWStWpVSSDTnSsgyoBsZ5eYx1xTNM8jWhJIBI5jrO22K/DwxG9jb9PPY+5xrTINFutnTr1mIBI+HUTK+0nUAOl8fVq5qUlC7i8mIjSu/KJiAd454n7xnovSQKSSKm1/Dyne4kR/bAl64RgvdiS0AEwVDATM9IieeI8i+RkldkPEcoyNSqlampqa+GmCb7MefrJ/EY2x1luIFlcNZtpYA6uYM7Am+29pxaa6JpLoihgwJIKixgKYHwm04FV1LkMNQXkCwLQWMEkwZKrytO22Fq0LKKcmS8SzlIVAPhb7sgEWt0tacDqqMxJFOo/9QEz7xi7VWvfxMqBjDSfhkQ0Xtfc+e+B9dKbMTUes7bTTVQsDaNRn3wyjYmWxOWn8TNyAj1P+JwW4fnVNOpTY2HiE8/L03wNqIQAsefz64tUshF2WevLbbyxvas1rGTnh3BzXqCmtiSBME7+QE/s4csv2FSmQjVERomTJ+ZAt6Y77J5ABdSgh/hJtImIAAubTMdR1wbr8MnwheliCI+o+mM3JytOkcsA3JZJUC02IUibgEgiTBEXubYuZWuUNmgSTqEmOvKRz588SZfh41qkgAExqgRuBYzH6/LHdThBI/lAaw0T3i+IciAItHLCdu2CqdBfJ1F5mJO0x+TdP2cXmzyjc/n9TPmd8K9bgVdIlGnykjlzGPaFGufuOedlb84nAfGN2GKqBqI3EdZ6dZ6j64rskiD8PTYfS3TAmjl8wTIp1JA3CNbbnGJv5wEsrif6CNr/AIb2vscSlxvwbsS57JqCWdhqJM3A3mOfP973FrpGoAgjrA9+Uzi9UzwO6uetvmDcb+mANVGLxTBDTYDUL35j/jDQwybkGMnVKlag2WNUfp6jy64J53tBQza6KuXIcfBVQhmU23ESRO48uowAyKF0Z5nS+kQJ3F35bTN/0xLRokUwUUsBJbUAJjz3K3MjlGKN2Rlk+dXDFXBYrEhackgjwsBB1g9Te3li7T4Q5UVNLgkXNWm6gAdTpMDn5YE0eI5hwKgaoDRIOlWJlTFpkSA/Uc/LDrS7V1XY93QZ2aSF+LTJjxgeICR8RtjocCZn/QbWxQ1VFADq87I6EfSJVlJJP+Ri+mYTeBJu3h58+UfLEvF+A1Dqqd0U0SCtM+AixlIHhbUACBvE2mwnKdpCqxNVY3CkgTz2tvOIz4ZReDHycU1hALN9marsoVQGWmoAIkySJkxptI/xgx2Y7D974qrKgUwEkXJmb81EXAuSN8ODjvqz06glF8IG1oi8RqNzcyZvvibgMNVq6gpAOkAqIgTAiItAx6F06PRb6qkUaPYmrTp6GCMAWayTH4ZB52mRtOJm4elNT3z1F0wSUqGwHMjSI9hH1hr4fnnqZso7EqKc6eXyGOeNKG1FlUmFElVJ36xOCuNSyFyrYpLkcvr1PTqXgg6zN/MAwLTPni5Uq5KIbvSSdu8cGYsN/OZBGFvtNnXSpUdGKMCRK2tI3jf3wS7C5ps1X7vMEVV06oYAkETcGJGw54lSQ/7h7h+Ry7yRSrgdTXf2gF5bZuXyxfynBsq694v2hV21d9U+XxSOmE7j3Gaoy9YBgO7WUhVEX6hZPvgrwjitUmC58dmsLwqnpa5O0YNgeBjPZOhEzXYTaK9Q26mTiUdkKJUEBzzE1WP/AJYzc8VrV8w9CpWqd0r0wER2p2Zr/AVJ98cZvjuYyubpUKNeoKTUlYozGoJIaf8AqFiBbYWx3liuzR//AOKo31UyZG5cfnv8ziHN9kMso1mmlMKJLN4rdfE2n6c8NKue6B/p/TFLhK6y+vxb2Nxy5Y5JM6LEvL9jKFUlqVZ1EbUailSPTURcEY6HZXL017uaitBglrm1xCrEfLfzxD24QUK1RqIFM90PgAHXkLYrZnPujUtLRLaTYXBi23THJK6KVasLcM7DCk7OtVgWtEtoZehDSJN7Ri5wXgDZeszKVgg6ig1sSLlYKwoNvDvYwRg9kUA79RsHgDoCATHucS8PySU3OhFXXLMQLsQYBJ3JjDxxoWyDLKKlMEFjqMQfCVixWBHi9T/bHGT4XSpro7ymYJ+JaYI8tvzvibIZpiRJ3eqDYCdJgfIc8EjSHTFkx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16" descr="data:image/jpeg;base64,/9j/4AAQSkZJRgABAQAAAQABAAD/2wCEAAkGBhQSERUTExMWFRUWGB4YGRcYGBsZHxsfGx8cIRoeHx4fGyYeGh4jHBkYIC8gJCgpLCwsHCAxNjAqNSYrLCkBCQoKDgwOGg8PGiwkHyQpLCwqLCksKSwsLCksKSwpKSwpKSksLCwsLCwsLCksLCkpKSwsLCwsLCkpLCwpLCwsLP/AABEIANsAjAMBIgACEQEDEQH/xAAcAAACAwEBAQEAAAAAAAAAAAAFBgMEBwIBAAj/xAA/EAACAQIEAwYDBgUDAwUBAAABAhEDIQAEEjEFQVEGEyJhcYEykaEUQlKxwfAHI2LR4XKC8TOSwhVDU4OiFv/EABkBAAMBAQEAAAAAAAAAAAAAAAECAwQABf/EACURAAICAgMAAQMFAAAAAAAAAAABAhEhMQMSQSJRcYETYZGxwf/aAAwDAQACEQMRAD8Az/LtMytotipm8q8eEmOYHL++I6eZaTvtz2xdo1pbz5+mM+gJuOgGHM+In1xYyNHxMtyYkf3wx8NylMsdSKZEbTH9jiKlw2CSF8RESPzwr5SulYMFHwyCZ2PODiWjSYHex3ExifKZVTIve4F7kfs4M5fIJqlySY+FSJn12HtOF7t4QvegTGmbzH67Yl7s1FBW+mICAn8uuD4r00hlREYbs+l5v/WDfzGI+J9skKicwGYEGFJAkcwAIwqhIn8m7A+coySotCiTHMjY4hplEF7+/PBde2VAoELzG0r1F5Jn6R748Gdp1VY/yngraF1HluIa3SY8sHow1JoFUKyhH18iDI2jb3wPdJYtNogcusYYs3w2nUWKTGmYIIa63Bm+64pL2f8ACqmJURquQSTsAPzwaUdluOo7KmQUxe5EBQPu+Zxdp5QliA1ifCTYAHf5Dlic5QUyAdJBIBN4kbesYn1qraqhOnaQefLEnL6AcrBtOnWBMTBEWH7n0wXpZLSmkmG0gmbnnaB+ePuHcRXUQoBJ3PxQOZHQ4j4hXcP4J3jUeU8p6zjnJkJtxYu8XojvHlYEC8dVGPctlmKLCj4RuTj3M03FR9Rk2nkY0jnsOmJskzCmtxt5/pjbxv4jJ2ilSl40rNr/AD29cF6HDyR4yqEjYm49OZwF4bndBtIUczv6evQ4vVXAGod4zHxDZRB5zffEJtnSi9RCgyCwPHdjAMWPpffEAytQVBTpsQSPi2npHrjlM4LFUUAEajewt+/zxaNBXYuskQQJsSeu1oPTEkrYI2nTKatABWwAiTzH6f8AOPctVcg9wAoP32EyPIc/UwME8hwUMhrVDFBOX4yP0nbecVq+UqZgyTopn4V21geYtMfc5c8aVjRdICtTpaz3rtmH5AGQPW8ATOLa02Hw5Smnk5gkfKLwR6+0mcjlkp2ERyOmCANw0Rsee9/LE9WTYgmYhRbxdVIuDt+eOsNC5WydQifs1JuhQzPP9/4wOzGWQHx03oHr8S/MXGH2nwWkFBeu6lhOmkinTvElok3O2OX4GjeGi+o/gqLo1e4JU+/ljuwaE1M7VowxitTNgwMmOk/3wf4Rne8EXF5ZYAIP3YIHmfcYFZrhhSXoEGfjpR4SRvFoB8rRgXls21N++ozE+NCbjyP6HHNdhHsZ+JI1K6AvN1MTHUR1nfA1ENZWDsZCltukE/ScHMlmVqUxVEshMkAwQf0I2wNoVx9oJNlRrydwwiPkZxnkuoqwzjI5Q011GAGgyCB+/THqBlrLqJJmFPLqD06Y6cwTrcSDpVSpsBYiZ3Fj6Y4V4gg7NEbT6ThdlpxvBUzFdmqOHM6tMmegxLkklOe55Yi4rUVqxIgFoECw877nHWWqQsHkeuNvGsGdpLAL4floOmpsp6TPkPzwxcLya6QB4pNgB8PMieYAvHr1xRyCDSNUGSXH9vqcEqVcDRUSAAbgHf29Yxmk22NZHxG7CPBTFjBjVz9xa/rgnwrId86UxKg73k6OfTTP64EV07yrF5HUafpy/vjROyXDtNN67bv4VJ5BbSL+toGGivQJAvjAVitJVilTOwMSRafhIgCAJ5+2BysshfFIFlYkqwBFpJMG9rm4iBvgzTy/fV1plQUuxbVqsAJGyskbQQZ+uDld0A0ClTKbadCx+UjDlrE+jmQoJMwBJ1KCVEsDsAW0iDeZHMRiHhDas0xQqVp09QKeIS8gRO3hBPUT5YI8TpfZ6sqP5TAOvMp4hqXadPPnFuROBHZGsPtWcRREwQDYwGYe+4wAvQZqUyWksSfc+uI6WTJ8se8a4kmWpmq/oADcnoMKJ47ms34bZeiTBI3M8pNz9ML1bOsKZyKlRyq/E5I3KkmJt6874CcSyTr/AD1VSVEVQpMsD1W495J64O5XJaV0gmZKxefKTe0/s4iaxhlJm14DX5C2iBcAeIm18cnQJKwTwhhSrhVnu66yv+r8trYLcQekig1KYYgxMQSDtt74B9ye6qoJDUGFWmeomeVo32wxVKXfUO8AmUlREz94fl88NPKJSQLq5sopK92RsQ3Lkd/IA4goZ4wIWBc7RpJ2Ox3+eB3EkDDWZ8bSx5+K5Htf5Y8r5vQoWlU1d4SGbrBgb4RRsHXbRxmnapUBgHUsSQYB6/PHJX19jiLONpc3IKjkRHsQceqpgennjVDQPuG8nwiT8Mx90m69DvcAnHeY4LUBZ/BNj0Bjb05n2ww0OAlXh10FSLs8sJvqgTA98dZsqBU0kFgWCzIDCLkAj6nHnubsRT+gu8JUh5JBKkltzBtImZtf63xsFHLaMoqxMKCQAzXaJgKQTudiIxlPCZWownTDA7bGAcbPmqM0CBPwg2E2taPS2NUSieRF4PxQHiOYpGxWmFUeSkTvcnbcco5DBessny9cZx2tpPQzff0fCQdSmVI5SIBNjzBM/TBzgv8AEehW8Nb+RU5z8JPkeXvhminow8TyBqosQXUkgHYgiGE+kR5jCdwXh1alxAzRqKrKwJKNA2IuRG464a6/aTKqNRzFKCN9YP0mf3tgIn8RMu9ZKNPvH1sFBiFufNpj2wqTDYV4vwbvjT8MxO8QD5z6Yj/9EphQGeCLeBSwI6HUQCPbFftVxv7CtN+6NQOxWdUQQAb2O4Jj/ScSdm+01LOqdIKuu6m5v58xhJRexrIzwiYFKqDB8KODT9lYMVn1tgdmvi8Q0uJUhhpINuYvcEbTN7YZK+WE/vlgdxnLg09TASsrPkQYHW3zwiYULVNYzWkqFD0mBvIgRf5HoD5Yn7MZycsqdGKfX1tAOPe615iQhUim6nVFp2v0kn6+WPuynDQF8VpqE9RAN49PXFPCMgDSzVNge8XUB4goN4MiPLf64EVqIMd2piTCbnf/ABiOnnGJIAsL8uZG/ljvOU1U6g0k3lWkAxyPr+7YZRoaKzZH3Mm0iQZXoemDOTr0VQCpBbzUt9QwH0wLpZwlzqm46XG1/py64OZajT0iUc+Y0x9b4ftQs2kx4qcSCuNQAm292gHmLxaDG2F3itUPTLyRDNpAvYgQD5CSJ6Yr8VzQdSyGFEhdR1F9ibD4RyJxzkMxTUMKlQSTBSARpi4kmFJNrYw9aRnSVVWz3I1katCgiUUkEzcWJB3uQD7423g2YFbLKZO2hjaxEib7ehxh/EatGmy1KSxpI1nWG8JAtbwjkdNyIxp/8PeIguaRbwkeHT8BJm4t5GCMaON4KIh4nwakxdSskDxF4JB6AC46bbHCfn/4YqzEq40m9xBG8A3tP5iMa12iyraSwIhRDy+mB1DH4fUYUa+Y7tS+pAQpZiKgMWM2ILST162xS6LLIncN/hQrESWa9xGk29jbzw0ZHsBlqDI2kakMgTqvy1ECDG4jngpwTiXe5ZCDZxJ9ZMz/AMYthLYbILBnHuEJmMsyMfhdWBEEhhbnYWYi/XGWFHyGcFSLK1wAQGU+vIjGw8QzJVY+Ikgwegub+g3wsdpOCfaKcsQQFkMBzm4J6Qb+hOFsZaDuVdaqCoplWvIuL9cB+0GZWRSRgWuXA0kqI6E+5HScJmR7HZoWSuVpFoOioOc3iRp25xvg3lOBCnCqpLSQSwkzPMxcjqD7Yk0vBkiTKSFq1Sdl0iDv/pM3BJEHHGaH2fJsWiVpGD1Yi5+ZwarcNChKI2HiY+dyAepm/thO/iDnpQUtQEmWHOBtA/PDRWSUhCyqzIkbc8XMvWg6IDKTt6dMV8pR1OQD90n5CSPpi5l6RaWAJA8t45dPfFnsMZ0imjEN74v/APqQW3vGmYxwtZT4SNK6wSVPqPaAcVi3KCYtM7xtgbElkNU80IplQR4QzEWve23KFsOuIW4a+kGqQBPwyNW/4ZmLn2wTTg6VW7wVFKkhSpMRtMMbchH6xjziHBq1Wv4aIUGy8oU7TJENcHqffEVON4Oc0SdmaRqJaDNczK6pC0zy/wBwtyw29jOIU6GYOVaoCYVqTSLgqCAT+JTI8xgSuXFGiKZUSGbVMQWPIBbmRp3I+WAfaBFgNPjIUi4UiJg9OUewwql8xHK2fpLKZvvRy1gD/d5/vbCr2m7Lg0agohl1KZVSBpJ3NwZB589ojC3/AA1/iGlULlsw3d5gfCSYD9Imwby541AZlXENY9R+uLtDp0fnzgfbGpkD3VVC1GSRyKE7iefphnqfxRyun+WHdzYKBEk7c8PfHewtDMku9IEnd6Zgn1AsTgJk/wCHOXotKLfqwlhbkb3nywLHTTBmT4hUJNWsApdbL+AG0Qd+Rk9MEHa+oCDAJF21LCqfFER4YgyN9rHBSnwEjTFQEgR8JJ5Hex64uZTs7EHxMd9R8PUXO5ENsTiTsdtC63Bi7SGaLNvIYczP4ibwD16nBLK8HFIayJZjbz9uQweWkiCBDHkFACj5D5xhf7RdpaWVGqqxLn4UWNR8gOQ6mwGCkTcgFx/PJl9ReSSeQ3Y2A9b+wBxlHHiXqMWgyRqPTlE7QCCB+uGXiHEXzP8ANqIC4bUo1wtMQCpNwSwNyY6RgTQoq5FJVZiSEXUCNRO8DcSYHpjnKskZOgNR4OxYFCRNwCD8gdmtzHpidqRkJv4pKiBPn5jDHnaKUgFBPhUbWUsdwtoIG2o89hgBUoGp4NBLMfiG/wCfjA8v0w0Z9mFS7KgbxKzkaSPIiPeDEfLFLv2H/GCWby1WlKPsNgSCLco5em+LOV7IZioiuKIhhI1VaaSOulmBGLKh4oMZHiMIdK1KYZhtDgETFoBA+e+DWX4PWAZnqIFAsHMlSd9BJ8I8jJHlitWz1Zmg00Q/iRFm/QhTHraMSNmVMa02MFjKlgLyFVRI6knGCWTI26t4Oq2UYOGCK0izNzI52N7RgLxECtpM/wAymdJElIUbQPhtcdbjphgqpQVf+oyFGOpRJswFpN7wNjzwLq5QMmoEKNUxTCwVG0SZJkneRgRxkeMXJWgLW4Qx+LR5MGBhjt8PsNuXLDZwT+IWdySqtdftFEWDE6agA3AaTqjzn1wMo1aayyKNa/8AyqG03iwsoPscecM4c2dzSyW8UqC8lbA3HMiMaIzd0We6NR4L/FDJ1405jum5rU/ln5nwn54ZqPHS4lSj+Yhh8xjG89/CmruFVvNW/vGF/i3YyplQDVLUgTA8W535Hpi46R+hH4u4Eyq+cAfU4XOMdtKFK9bNU7G669R9lWcYaMlT+9XMf7jh97N/wtoOFqPVDqbju7yPXCtBok43/GAsdGSpED/5aizPog/M4W+9qMZYl3qkGo7XZR91QQLE/FA2AGNdpdl6NPL1KVOkgDU2WNIJJglQTEzqC2xkudFYF1GqNm0tvIEgkb8hpAxGTzQHlfFFTMsIgFn0yCzmNRnkm7H16HEWSz7U1dwWEDSq+Z5kbCBPvGKxzDr8IiDEIABcbfTzwYy+SZaVyFnYuYBNjpG08rcovhXXoj0e5fiFdYGtg0Hw96TAjwllHhLTp5RcYqvLsSADUKwzBRJNrW8MdSIPLFjI5N1LO9kFgxaZY9LXtNgOe+IWymqe51JSDA6YnnfUOfOP0wt0wONZA+dyrUmsJ1cz8J8t9wd+YxJS7J5msO8FB2Dc4mfQ8xhiocMWGFRC28TvO/wgw4jnIPrjo8Oap41RmB2IqkCPTSYj1OLR5CkG3s+zj0EkK4MES604EWk8g53Nh03xS4iXrOQtB9DeIjdgsTDNtIF9MgX2tGC9GitVBWUyHTUqaCSDEM3iYqDM257jcR3n2qhKakkKwChTNOAYklRIdr785xCKojGCeGyhncnrCBwq1IFIr49KBCCgGk+NgDFue9zj5OF93KMRUGo32v1gi+0WxLRo1UgSQwGoSzc9gCWO5ANsGaFF5io5aYKkmOd4tIsTbCTk9HTpLDBGYpU6Uax3uzaJWSR8LPEWEnwi5wS/h9kWqcQ71nZx3bsCRAAMKoHIRLW8seDIwzuFJcDUCwVpn4hCxEAg+xF98M3YLL1DWq1CoVCkRsZPwyOQIVh/tHXD8Tfahotsv9oO0Jy7CmmXq1HYAggQnu5/S+AVah9oBGY0PVInuwbL6c1HUkXnzgP2ZpA2Ox35f8HC+OHIs93TAJ3iJMdTEsfM41SKxESvwNkQ6ssjLzNJzrAm5AKgmOmKfBuP5jIEmjFbLuZKnY+YMfy3jcHfmNjjRhw97xE+RBPrvvgJmuGJTqpXVQrB1FSNmVjpOoCxgkH2wnbJShj7I9p0zlN2FJqRRgGVo5jkRy87YyPtBVY5g5ZZV1qOp8MKAGsbDeCbnGg8Bfu89mqewZQ4jqD/AJGFHtTmQubqBEg1Sr+H4mLAAkmPCAel5wJ0RcqwUaaKtQM6d4AdKqxjvGJtM7UxAmLseYBxazFJHqNUzA72rYaF+BBtAA+EAg2XryEzSp1mJ0AaWEQGBLKDaAPiDGTE3xZzeWAUh3NKDdRDGeYb7s+W454g29BSRJnMx3gWAX09WIUD8OnYD0GIqXFwCVkAdVUC8zM4r0kdTGiFI8IUEselwPB68xtO+JyGQzWbxRCorW35iLxzm/nM4FB6e/yTd4XJ1Goyiwpg6dZ9fwzz35YgbIVTdaAjz1g/nib7ekhdEtzcykgk8g3L9MSpRDDUgqFTsV1ge0kn64JNp2EK+SNQsw7tBMFG8QANoCgX2iDcyY5HEdDg9u8DBlNjTDlp3iZiNLXG5EfOOrmFgupk3OmbC1h68pFz+Y2vn1RSA6HSBCwXmN9QkD5mek4mreiPZ0upb+yCCXqKFtCnxMII2gKP8g+mCFNpBCIIYyACzEzzIJ1KIOxnf1wBo1TWQqBTp2kMYCyY/FcTtHpjrhnE2DKq5YM4JLMbwLeYVbWG959ucWxJRbVSz9g6MwqcqjEqBa3WQAdQIAtb64cewoBR3BIDMR4twFABB6kEte0zsMZplkqsW/nz+AU7SZPhtYR5H3xqnYVW+zKXJYmZJibm0gE+QPpivAvkPxwrYYzbRPkL/LCtxLipp1HJ+BKBc+Z1QBPop9zhrzx3wh57jdOnxA0agVkqoKTagYBElQTykub41M1RGTJ55WpKwVVmmrAg3k33gc7f33xS4tRD61b4WXceY3/fTFnK5g0mCohQBALiygGLH5weeIs/mQ7LUsJXl5H9f1wkx4i1Tqmnncu5ae9o6dQ5mCQfWVHuPPFLiNGjU0VKztTYOUCxJYA6lWSRHxb+fLfEvaAaKNGqBehVK+ytqA91t74p59EbWgFgwcBtW8G6hQTO1jaMJyK42S5It4R1TC0A1RECyCVeoQhvsRDRa9zN9uuKma4NQm9ao0aTp0qbkAwsRa/xFcSLlalZtbBGIsveeG3n/TJIiPbE5yVMVCHl6h0x3akwACBE2IEAe3tjLYql1wr/AB/pGnENCFaaPTi4bTqYg3sZmceDgutTT7wUyoLGoVMJ94zzAHMCZOIEyQVyxfQw2V7kE/Dfl128sS1sg8F6lSARubmJm2wktfnEXwyyx48jk8ny5EMjKjRoEBnBv1aIhRGw+p5SCixVe71MoUCQqkE7mCY5nEeY4rTqz4WWmogIGEttME2LMQsmOXOLQZnM5nUdAhTsAgMDkCevXD14LN1ov5vhqjwKC7G+kK2r0BsDaDJ+VowOzfZumRrDaKpA8OoiLTJN7g9N4HXHGa4q6eL/ANwAyxJ2B2BmI3PlGIMpnEUuWBDFvDpkkwBOkH3ucKk1onHCos0uz6KA7sHWlp0owYlmeYPTqL8gOtiOUzjn+V3cgnTp0kt/Sb3kAlsV8hxEKXZrKSN/Gbk7iOnQCDjjN5qqUViy01M6EJlgmwMAmxiAPXYY5uTHdpWXqnD9CE1GKwAbgAkgGANh5c/U40bsmhXL09sZI2WosGLuXY6dCl2F5/CQZ5GTA6TjYeBSKSgiPD1n9/TFeBeiwSyyXN1Pqf36bjCVlsnk86cyKlMNFX4wxDKIEFSNojnOG3PiVupEg7kefmfLGZ8Jo1snmaVUKzUqwCsVUkcwDzuD9DjSViP1OmmpEckoKZF23g2kje1/OceZ0fykkLYkSoABFoNscVMpT1pGoTq8OqFm3I8ucC2Jc1lXCOXAg/DBBFttjF74nIdCzxOhqy+aXoVqD3EfmDgJwetK03TwMaQhhtYXtyggmRho7vU7JaKlFl91P9nwm8AzYVBSIOnvGpnf4W5fJjjmriLNXYXzFHVpdjvG2pif+3f1Bxaq1joCsQqGwJ16pkiAANTERsRtgOhqowAqhFUkaWb4SlmUyR84A6c8EchmIo6hU+/FmEAgsTJtIgiPOceS+0WeZKXLHwnCIwCqpqWnXZYgRcswY/6Ykb4HpUD1TR0CpcWCFtOkXNiQJO195tiaiaeYGi9U7jQpEkf1E8uuJqHECqjXopIOUiT1lh4T1sTv1w8bZzlJ4a/BEODU6J1MAb8m1QJ2Mj8vPEWdyQLmBSPLxUyxt5xcY+bNByLhtMnSpff8JWd7+ZI+eKS8VpU5QnMMQTJTTpnmBKkmOuD1k/RGpvbAZKaUYkSZ1kRqIg9Y5CDbfbH3CaxcLSWzE7gFjueQM3mPzGF77ZOkH7pMR58vSZ+eCGUzIp1SVJMEAQSNUggEc+hjnjb1Nik7tl7xGpUDbeIkLPwqzggxfleY9sEqXFA8GjT31E1HuT+Jp2pr5ATy5YCZY0irVKhkLUZSALnVzA5GFPlcYYUzFOAUVqSoSBqIE3uOc2AuJiOV8JJFP0+6+TwDMrRUVTY6iymT6Xt/t/8A15Y2vsywOXXmQInGLZfMq9QsF21HVMzfSInawxr3Y3Na8shJ5kfXFlgvVrBc41XCI7fhUmPQYSuyvbSA2Tq1O6qgwhbZh+E+c2jDZx6i9SlVRLMykAnaY/YxmPG6S5lO8hKWcpMNallQkj7w1EA7A2O1sUu8HRQ+12cmnLoolrqdUzp6xB8sR5LitR6j0+7CorFQ+onXuNUQLX98Z7k+0dd2VajUqbIWlmZQCradXPRNuow68NzqsP5VRX6lXVtPqVJE4iu3pVxS0W6vhemxi1QKf98qfqR8sI/D6GjOZimbhaquQeamQfey4cuKyKNQg+JVLietPx/+OFbjqBeJhg0LXST5gQbchImDisdE2E87lkNViahAUCwAYcjEHcm2+xPtj2nnFnwwNRI1VFCCN1gRYACAOQAx5xaoNRAKwQrMGAjYQJ3sCT78oxWy9E90PDKXOmCogGxvB2BO243x5018mjO0na9O8txSojFFQBTAIRVDPM3vEcthecS5zLstVQ4psTJOsgQoHhEBmadhI9sCxWVqhNOho0FSxIiTefhMyYmBO3PFitnS2lqkO7MSFJPhgkkk/GgIEgE7EHbBWDPUe2TjLcV1MO7WG20KTbfkyFtZm/Ty5dPw7USQNNzYpJnn904gzqSFYMwQ2AOmINjp5t4hGxvAmZxVzK0g3iZGbckuB9NQj0xzJ8lN6/sSvsKs7OrLTWbIx2O+mQDYcicVGrGkSt9QPy9Nx5yPLFzJZIoxGpCjWBYwCVG6+hMeeO+JcO/kqwKmPgtBKkzDW5EkgnlI6Y9XrnJtxVoq5DNi8k73O9jE/rhg+1l6UAgkTJJE7QN7gRHSLxvgCnC4Y6a1MgLvO9hy9z8sTl9EDUrzIIUg3Egcv+cJPje0T+wZ4FSDE7wSJ8uZj8/fGv8AZxkFELRlSsnSd997fFjJOyihaYY82O/QbenPD7l84dIam2lkMzt08rA7Xxm5U/DbxYjTGv7WHnw+LnA/x88CeJ8IpVm1VcoKhH3ipJ9zF/fFjL5qnVhtagmJuB64uLTAH/UU/wD2D+/1xmc5rRVKIAp8BypaPsiq39VKR+UYvrwvulhKQQTMKtj57YtVypt3o/75wFzYAv36gj+oj9+2GjyS9QzUWe1M0rawwBUKQ0855ekYXamWStWpVSSDTnSsgyoBsZ5eYx1xTNM8jWhJIBI5jrO22K/DwxG9jb9PPY+5xrTINFutnTr1mIBI+HUTK+0nUAOl8fVq5qUlC7i8mIjSu/KJiAd454n7xnovSQKSSKm1/Dyne4kR/bAl64RgvdiS0AEwVDATM9IieeI8i+RkldkPEcoyNSqlampqa+GmCb7MefrJ/EY2x1luIFlcNZtpYA6uYM7Am+29pxaa6JpLoihgwJIKixgKYHwm04FV1LkMNQXkCwLQWMEkwZKrytO22Fq0LKKcmS8SzlIVAPhb7sgEWt0tacDqqMxJFOo/9QEz7xi7VWvfxMqBjDSfhkQ0Xtfc+e+B9dKbMTUes7bTTVQsDaNRn3wyjYmWxOWn8TNyAj1P+JwW4fnVNOpTY2HiE8/L03wNqIQAsefz64tUshF2WevLbbyxvas1rGTnh3BzXqCmtiSBME7+QE/s4csv2FSmQjVERomTJ+ZAt6Y77J5ABdSgh/hJtImIAAubTMdR1wbr8MnwheliCI+o+mM3JytOkcsA3JZJUC02IUibgEgiTBEXubYuZWuUNmgSTqEmOvKRz588SZfh41qkgAExqgRuBYzH6/LHdThBI/lAaw0T3i+IciAItHLCdu2CqdBfJ1F5mJO0x+TdP2cXmzyjc/n9TPmd8K9bgVdIlGnykjlzGPaFGufuOedlb84nAfGN2GKqBqI3EdZ6dZ6j64rskiD8PTYfS3TAmjl8wTIp1JA3CNbbnGJv5wEsrif6CNr/AIb2vscSlxvwbsS57JqCWdhqJM3A3mOfP973FrpGoAgjrA9+Uzi9UzwO6uetvmDcb+mANVGLxTBDTYDUL35j/jDQwybkGMnVKlag2WNUfp6jy64J53tBQza6KuXIcfBVQhmU23ESRO48uowAyKF0Z5nS+kQJ3F35bTN/0xLRokUwUUsBJbUAJjz3K3MjlGKN2Rlk+dXDFXBYrEhackgjwsBB1g9Te3li7T4Q5UVNLgkXNWm6gAdTpMDn5YE0eI5hwKgaoDRIOlWJlTFpkSA/Uc/LDrS7V1XY93QZ2aSF+LTJjxgeICR8RtjocCZn/QbWxQ1VFADq87I6EfSJVlJJP+Ri+mYTeBJu3h58+UfLEvF+A1Dqqd0U0SCtM+AixlIHhbUACBvE2mwnKdpCqxNVY3CkgTz2tvOIz4ZReDHycU1hALN9marsoVQGWmoAIkySJkxptI/xgx2Y7D974qrKgUwEkXJmb81EXAuSN8ODjvqz06glF8IG1oi8RqNzcyZvvibgMNVq6gpAOkAqIgTAiItAx6F06PRb6qkUaPYmrTp6GCMAWayTH4ZB52mRtOJm4elNT3z1F0wSUqGwHMjSI9hH1hr4fnnqZso7EqKc6eXyGOeNKG1FlUmFElVJ36xOCuNSyFyrYpLkcvr1PTqXgg6zN/MAwLTPni5Uq5KIbvSSdu8cGYsN/OZBGFvtNnXSpUdGKMCRK2tI3jf3wS7C5ps1X7vMEVV06oYAkETcGJGw54lSQ/7h7h+Ry7yRSrgdTXf2gF5bZuXyxfynBsq694v2hV21d9U+XxSOmE7j3Gaoy9YBgO7WUhVEX6hZPvgrwjitUmC58dmsLwqnpa5O0YNgeBjPZOhEzXYTaK9Q26mTiUdkKJUEBzzE1WP/AJYzc8VrV8w9CpWqd0r0wER2p2Zr/AVJ98cZvjuYyubpUKNeoKTUlYozGoJIaf8AqFiBbYWx3liuzR//AOKo31UyZG5cfnv8ziHN9kMso1mmlMKJLN4rdfE2n6c8NKue6B/p/TFLhK6y+vxb2Nxy5Y5JM6LEvL9jKFUlqVZ1EbUailSPTURcEY6HZXL017uaitBglrm1xCrEfLfzxD24QUK1RqIFM90PgAHXkLYrZnPujUtLRLaTYXBi23THJK6KVasLcM7DCk7OtVgWtEtoZehDSJN7Ri5wXgDZeszKVgg6ig1sSLlYKwoNvDvYwRg9kUA79RsHgDoCATHucS8PySU3OhFXXLMQLsQYBJ3JjDxxoWyDLKKlMEFjqMQfCVixWBHi9T/bHGT4XSpro7ymYJ+JaYI8tvzvibIZpiRJ3eqDYCdJgfIc8EjSHTFkx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230342" y="1772815"/>
            <a:ext cx="301704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1073" y="1368458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NANOCOMPOSITE</a:t>
            </a:r>
            <a:endParaRPr lang="da-DK" dirty="0"/>
          </a:p>
        </p:txBody>
      </p:sp>
      <p:pic>
        <p:nvPicPr>
          <p:cNvPr id="36" name="Picture 3" descr="C:\Users\jotg\Dropbox\DTU\Results\SEM\SmMMMBA-cent8-20-film_007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1196752"/>
            <a:ext cx="2008344" cy="1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jotg\Dropbox\DTU\Results\TEM\Jon_PLA_Clay_A1_16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89" y="1196752"/>
            <a:ext cx="1882565" cy="1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Box 2063"/>
          <p:cNvSpPr txBox="1"/>
          <p:nvPr/>
        </p:nvSpPr>
        <p:spPr>
          <a:xfrm>
            <a:off x="5771029" y="312198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C30B</a:t>
            </a:r>
            <a:endParaRPr lang="da-DK" dirty="0"/>
          </a:p>
        </p:txBody>
      </p:sp>
      <p:sp>
        <p:nvSpPr>
          <p:cNvPr id="2066" name="TextBox 2065"/>
          <p:cNvSpPr txBox="1"/>
          <p:nvPr/>
        </p:nvSpPr>
        <p:spPr>
          <a:xfrm>
            <a:off x="7685924" y="31458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CNF</a:t>
            </a:r>
            <a:endParaRPr lang="da-DK" dirty="0"/>
          </a:p>
        </p:txBody>
      </p:sp>
      <p:cxnSp>
        <p:nvCxnSpPr>
          <p:cNvPr id="2074" name="Elbow Connector 2073"/>
          <p:cNvCxnSpPr/>
          <p:nvPr/>
        </p:nvCxnSpPr>
        <p:spPr>
          <a:xfrm rot="5400000">
            <a:off x="8421153" y="3332105"/>
            <a:ext cx="687342" cy="359511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us 33"/>
          <p:cNvSpPr/>
          <p:nvPr/>
        </p:nvSpPr>
        <p:spPr>
          <a:xfrm>
            <a:off x="6985938" y="3168189"/>
            <a:ext cx="288032" cy="244560"/>
          </a:xfrm>
          <a:prstGeom prst="mathPlus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452320" y="3867590"/>
            <a:ext cx="1595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Improvement</a:t>
            </a:r>
            <a:r>
              <a:rPr lang="da-DK" dirty="0"/>
              <a:t> </a:t>
            </a:r>
            <a:endParaRPr lang="da-DK" dirty="0" smtClean="0"/>
          </a:p>
          <a:p>
            <a:r>
              <a:rPr lang="da-DK" dirty="0" smtClean="0"/>
              <a:t>of properties?</a:t>
            </a:r>
            <a:endParaRPr lang="da-DK" dirty="0"/>
          </a:p>
        </p:txBody>
      </p:sp>
      <p:sp>
        <p:nvSpPr>
          <p:cNvPr id="41" name="TextBox 40"/>
          <p:cNvSpPr txBox="1"/>
          <p:nvPr/>
        </p:nvSpPr>
        <p:spPr>
          <a:xfrm>
            <a:off x="5995923" y="4513921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Comparisson vs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Sinergetic</a:t>
            </a:r>
            <a:endParaRPr lang="da-DK" b="1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7189926" y="4173321"/>
            <a:ext cx="168088" cy="20758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6804248" y="5181876"/>
            <a:ext cx="0" cy="403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995923" y="5650880"/>
            <a:ext cx="314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When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?</a:t>
            </a:r>
            <a:endParaRPr lang="es-ES" dirty="0"/>
          </a:p>
        </p:txBody>
      </p:sp>
      <p:cxnSp>
        <p:nvCxnSpPr>
          <p:cNvPr id="16" name="15 Conector recto de flecha"/>
          <p:cNvCxnSpPr/>
          <p:nvPr/>
        </p:nvCxnSpPr>
        <p:spPr bwMode="auto">
          <a:xfrm flipV="1">
            <a:off x="4427984" y="1916832"/>
            <a:ext cx="0" cy="792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12 CuadroTexto"/>
          <p:cNvSpPr txBox="1"/>
          <p:nvPr/>
        </p:nvSpPr>
        <p:spPr>
          <a:xfrm>
            <a:off x="3910255" y="3316523"/>
            <a:ext cx="1459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ENHANCED</a:t>
            </a:r>
          </a:p>
        </p:txBody>
      </p:sp>
      <p:cxnSp>
        <p:nvCxnSpPr>
          <p:cNvPr id="25" name="13 Conector recto de flecha"/>
          <p:cNvCxnSpPr/>
          <p:nvPr/>
        </p:nvCxnSpPr>
        <p:spPr bwMode="auto">
          <a:xfrm>
            <a:off x="2974151" y="3520968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26 Conector recto de flecha"/>
          <p:cNvCxnSpPr/>
          <p:nvPr/>
        </p:nvCxnSpPr>
        <p:spPr bwMode="auto">
          <a:xfrm>
            <a:off x="2974151" y="3814301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27 Conector recto de flecha"/>
          <p:cNvCxnSpPr/>
          <p:nvPr/>
        </p:nvCxnSpPr>
        <p:spPr bwMode="auto">
          <a:xfrm>
            <a:off x="2974151" y="4102333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28 CuadroTexto"/>
          <p:cNvSpPr txBox="1"/>
          <p:nvPr/>
        </p:nvSpPr>
        <p:spPr>
          <a:xfrm>
            <a:off x="3915729" y="3638200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ENHANCED</a:t>
            </a:r>
          </a:p>
          <a:p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29" name="29 CuadroTexto"/>
          <p:cNvSpPr txBox="1"/>
          <p:nvPr/>
        </p:nvSpPr>
        <p:spPr>
          <a:xfrm>
            <a:off x="3904780" y="3959877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ENHANCED</a:t>
            </a:r>
          </a:p>
          <a:p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30" name="30 Conector recto de flecha"/>
          <p:cNvCxnSpPr/>
          <p:nvPr/>
        </p:nvCxnSpPr>
        <p:spPr bwMode="auto">
          <a:xfrm>
            <a:off x="2974151" y="3094221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31 CuadroTexto"/>
          <p:cNvSpPr txBox="1"/>
          <p:nvPr/>
        </p:nvSpPr>
        <p:spPr>
          <a:xfrm>
            <a:off x="3904780" y="2924944"/>
            <a:ext cx="1603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MANTAINED</a:t>
            </a:r>
            <a:endParaRPr lang="es-ES" b="1" dirty="0">
              <a:solidFill>
                <a:srgbClr val="00B050"/>
              </a:solidFill>
            </a:endParaRPr>
          </a:p>
        </p:txBody>
      </p:sp>
      <p:cxnSp>
        <p:nvCxnSpPr>
          <p:cNvPr id="32" name="27 Conector recto de flecha"/>
          <p:cNvCxnSpPr/>
          <p:nvPr/>
        </p:nvCxnSpPr>
        <p:spPr bwMode="auto">
          <a:xfrm>
            <a:off x="2968676" y="4388805"/>
            <a:ext cx="1008112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3" name="29 CuadroTexto"/>
          <p:cNvSpPr txBox="1"/>
          <p:nvPr/>
        </p:nvSpPr>
        <p:spPr>
          <a:xfrm>
            <a:off x="3904780" y="424634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00B050"/>
                </a:solidFill>
              </a:rPr>
              <a:t>ENHANCED</a:t>
            </a:r>
          </a:p>
          <a:p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84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187" y="5877272"/>
            <a:ext cx="80648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/>
              <a:t>Langowski</a:t>
            </a:r>
            <a:r>
              <a:rPr lang="en-GB" sz="1000" dirty="0"/>
              <a:t>, H.-C., (2008) Permeation of Gases </a:t>
            </a:r>
            <a:r>
              <a:rPr lang="en-GB" sz="1000" dirty="0" smtClean="0"/>
              <a:t>and Condensable </a:t>
            </a:r>
            <a:r>
              <a:rPr lang="en-GB" sz="1000" dirty="0"/>
              <a:t>Substances through Monolayer </a:t>
            </a:r>
            <a:r>
              <a:rPr lang="en-GB" sz="1000" dirty="0" smtClean="0"/>
              <a:t>and Multilayer </a:t>
            </a:r>
            <a:r>
              <a:rPr lang="en-GB" sz="1000" dirty="0"/>
              <a:t>Structures. In: Plastic Packaging: </a:t>
            </a:r>
            <a:r>
              <a:rPr lang="en-GB" sz="1000" dirty="0" smtClean="0"/>
              <a:t>Interactions with </a:t>
            </a:r>
            <a:r>
              <a:rPr lang="en-GB" sz="1000" dirty="0"/>
              <a:t>Food and Pharmaceuticals (Eds. </a:t>
            </a:r>
            <a:r>
              <a:rPr lang="en-GB" sz="1000" dirty="0" err="1"/>
              <a:t>Piringer</a:t>
            </a:r>
            <a:r>
              <a:rPr lang="en-GB" sz="1000" dirty="0"/>
              <a:t> O.G</a:t>
            </a:r>
            <a:r>
              <a:rPr lang="en-GB" sz="1000" dirty="0" smtClean="0"/>
              <a:t>., </a:t>
            </a:r>
            <a:r>
              <a:rPr lang="de-DE" sz="1000" dirty="0" err="1" smtClean="0"/>
              <a:t>Baner</a:t>
            </a:r>
            <a:r>
              <a:rPr lang="de-DE" sz="1000" dirty="0" smtClean="0"/>
              <a:t> </a:t>
            </a:r>
            <a:r>
              <a:rPr lang="de-DE" sz="1000" dirty="0"/>
              <a:t>A.L.) 2008: </a:t>
            </a:r>
            <a:r>
              <a:rPr lang="de-DE" sz="1000" dirty="0" err="1"/>
              <a:t>Wiley</a:t>
            </a:r>
            <a:r>
              <a:rPr lang="de-DE" sz="1000" dirty="0"/>
              <a:t>-VCH, 297-347.</a:t>
            </a:r>
            <a:endParaRPr lang="en-GB" sz="1000" dirty="0"/>
          </a:p>
        </p:txBody>
      </p:sp>
      <p:pic>
        <p:nvPicPr>
          <p:cNvPr id="15363" name="Picture 3" descr="C:\Users\jotg\Desktop\PLA HYBRI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97" y="377577"/>
            <a:ext cx="8384231" cy="549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930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ACKNOWLEDGEMENTS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484784"/>
            <a:ext cx="7772400" cy="4565650"/>
          </a:xfrm>
        </p:spPr>
        <p:txBody>
          <a:bodyPr>
            <a:noAutofit/>
          </a:bodyPr>
          <a:lstStyle/>
          <a:p>
            <a:r>
              <a:rPr lang="es-ES" sz="1800" i="1" dirty="0" smtClean="0"/>
              <a:t>To </a:t>
            </a:r>
            <a:r>
              <a:rPr lang="es-ES" sz="1800" i="1" dirty="0" err="1" smtClean="0"/>
              <a:t>my</a:t>
            </a:r>
            <a:r>
              <a:rPr lang="es-ES" sz="1800" i="1" dirty="0" smtClean="0"/>
              <a:t> supervisor </a:t>
            </a:r>
            <a:r>
              <a:rPr lang="es-ES" sz="1800" i="1" dirty="0" err="1" smtClean="0"/>
              <a:t>board</a:t>
            </a:r>
            <a:r>
              <a:rPr lang="es-ES" sz="1800" i="1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guiding</a:t>
            </a:r>
            <a:r>
              <a:rPr lang="es-ES" sz="1800" dirty="0" smtClean="0"/>
              <a:t> me </a:t>
            </a:r>
            <a:r>
              <a:rPr lang="es-ES" sz="1800" dirty="0" err="1" smtClean="0"/>
              <a:t>during</a:t>
            </a:r>
            <a:r>
              <a:rPr lang="es-ES" sz="1800" dirty="0" smtClean="0"/>
              <a:t> </a:t>
            </a:r>
            <a:r>
              <a:rPr lang="es-ES" sz="1800" dirty="0" err="1" smtClean="0"/>
              <a:t>my</a:t>
            </a:r>
            <a:r>
              <a:rPr lang="es-ES" sz="1800" dirty="0" smtClean="0"/>
              <a:t> PhD.</a:t>
            </a:r>
          </a:p>
          <a:p>
            <a:endParaRPr lang="es-ES" sz="1800" dirty="0" smtClean="0"/>
          </a:p>
          <a:p>
            <a:r>
              <a:rPr lang="es-ES" sz="1800" i="1" dirty="0" smtClean="0"/>
              <a:t>To </a:t>
            </a:r>
            <a:r>
              <a:rPr lang="es-ES" sz="1800" i="1" dirty="0" err="1" smtClean="0"/>
              <a:t>my</a:t>
            </a:r>
            <a:r>
              <a:rPr lang="es-ES" sz="1800" i="1" dirty="0" smtClean="0"/>
              <a:t> </a:t>
            </a:r>
            <a:r>
              <a:rPr lang="es-ES" sz="1800" i="1" dirty="0" err="1" smtClean="0"/>
              <a:t>coauthors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</a:t>
            </a:r>
            <a:r>
              <a:rPr lang="es-ES" sz="1800" dirty="0" err="1" smtClean="0"/>
              <a:t>helping</a:t>
            </a:r>
            <a:r>
              <a:rPr lang="es-ES" sz="1800" dirty="0" smtClean="0"/>
              <a:t> me and </a:t>
            </a:r>
            <a:r>
              <a:rPr lang="es-ES" sz="1800" dirty="0" err="1" smtClean="0"/>
              <a:t>their</a:t>
            </a:r>
            <a:r>
              <a:rPr lang="es-ES" sz="1800" dirty="0" smtClean="0"/>
              <a:t> </a:t>
            </a:r>
            <a:r>
              <a:rPr lang="es-ES" sz="1800" dirty="0" err="1" smtClean="0"/>
              <a:t>valuable</a:t>
            </a:r>
            <a:r>
              <a:rPr lang="es-ES" sz="1800" dirty="0" smtClean="0"/>
              <a:t> </a:t>
            </a:r>
            <a:r>
              <a:rPr lang="es-ES" sz="1800" dirty="0" err="1" smtClean="0"/>
              <a:t>advices</a:t>
            </a:r>
            <a:r>
              <a:rPr lang="es-ES" sz="1800" dirty="0" smtClean="0"/>
              <a:t>.</a:t>
            </a:r>
            <a:endParaRPr lang="es-ES" sz="1800" i="1" dirty="0" smtClean="0"/>
          </a:p>
          <a:p>
            <a:endParaRPr lang="es-ES" sz="1800" i="1" dirty="0"/>
          </a:p>
          <a:p>
            <a:r>
              <a:rPr lang="es-ES" sz="1800" i="1" dirty="0" smtClean="0"/>
              <a:t>In </a:t>
            </a:r>
            <a:r>
              <a:rPr lang="es-ES" sz="1800" i="1" dirty="0"/>
              <a:t>memoriam</a:t>
            </a:r>
            <a:r>
              <a:rPr lang="es-ES" sz="1800" dirty="0"/>
              <a:t> to </a:t>
            </a:r>
            <a:r>
              <a:rPr lang="es-ES" sz="1800" b="1" dirty="0"/>
              <a:t>Prof. Iñaki Mondragón </a:t>
            </a:r>
            <a:r>
              <a:rPr lang="es-ES" sz="1800" b="1" dirty="0" err="1"/>
              <a:t>Egaña</a:t>
            </a:r>
            <a:r>
              <a:rPr lang="es-ES" sz="1800" dirty="0"/>
              <a:t>, </a:t>
            </a:r>
            <a:r>
              <a:rPr lang="en-US" sz="1800" dirty="0"/>
              <a:t>whose dedication for the science is a inspiration for </a:t>
            </a:r>
            <a:r>
              <a:rPr lang="en-US" sz="1800" dirty="0" smtClean="0"/>
              <a:t>me.</a:t>
            </a:r>
          </a:p>
          <a:p>
            <a:endParaRPr lang="en-US" sz="1800" dirty="0"/>
          </a:p>
          <a:p>
            <a:r>
              <a:rPr lang="en-US" sz="1800" dirty="0" smtClean="0"/>
              <a:t>To </a:t>
            </a:r>
            <a:r>
              <a:rPr lang="en-US" sz="1800" dirty="0"/>
              <a:t>the Marie Curie (ITN) Program (Project: </a:t>
            </a:r>
            <a:r>
              <a:rPr lang="en-US" sz="1800" dirty="0" err="1"/>
              <a:t>NewGenPak</a:t>
            </a:r>
            <a:r>
              <a:rPr lang="en-US" sz="1800" dirty="0"/>
              <a:t> project No: 290098) for the financial support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/>
              <a:t>To </a:t>
            </a:r>
            <a:r>
              <a:rPr lang="en-US" sz="1800" dirty="0" smtClean="0"/>
              <a:t>this </a:t>
            </a:r>
            <a:r>
              <a:rPr lang="en-US" sz="1800" dirty="0"/>
              <a:t>COST Action </a:t>
            </a:r>
            <a:r>
              <a:rPr lang="en-US" sz="1800" dirty="0" smtClean="0"/>
              <a:t>FP1105 </a:t>
            </a:r>
            <a:r>
              <a:rPr lang="en-US" sz="1800" dirty="0"/>
              <a:t>for the invitation to </a:t>
            </a:r>
            <a:r>
              <a:rPr lang="en-US" sz="1800" dirty="0" smtClean="0"/>
              <a:t>several meetings where I have learnt a lot (I got some inspirations during meeting at </a:t>
            </a:r>
            <a:r>
              <a:rPr lang="en-US" sz="1800" dirty="0" err="1" smtClean="0"/>
              <a:t>Thesalonniki</a:t>
            </a:r>
            <a:r>
              <a:rPr lang="en-US" sz="1800" dirty="0"/>
              <a:t>)</a:t>
            </a:r>
            <a:endParaRPr lang="en-US" sz="1800" dirty="0" smtClean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9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80528" y="1628800"/>
            <a:ext cx="8651304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1800" dirty="0" smtClean="0"/>
              <a:t>- PLA </a:t>
            </a:r>
            <a:r>
              <a:rPr lang="es-ES" sz="1800" dirty="0"/>
              <a:t>(Polylactic </a:t>
            </a:r>
            <a:r>
              <a:rPr lang="es-ES" sz="1800" dirty="0" err="1"/>
              <a:t>acid</a:t>
            </a:r>
            <a:r>
              <a:rPr lang="es-ES" sz="1800" dirty="0"/>
              <a:t>)</a:t>
            </a: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Renewable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source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smtClean="0">
                <a:solidFill>
                  <a:srgbClr val="00B050"/>
                </a:solidFill>
              </a:rPr>
              <a:t>Biodegradable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Suitable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for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industry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>
                <a:solidFill>
                  <a:srgbClr val="00B050"/>
                </a:solidFill>
              </a:rPr>
              <a:t>Good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Mechanical</a:t>
            </a:r>
            <a:r>
              <a:rPr lang="es-ES" sz="1400" dirty="0">
                <a:solidFill>
                  <a:srgbClr val="00B050"/>
                </a:solidFill>
              </a:rPr>
              <a:t> </a:t>
            </a:r>
            <a:r>
              <a:rPr lang="es-ES" sz="1400" dirty="0" err="1">
                <a:solidFill>
                  <a:srgbClr val="00B050"/>
                </a:solidFill>
              </a:rPr>
              <a:t>properties</a:t>
            </a:r>
            <a:endParaRPr lang="es-ES" sz="1400" dirty="0">
              <a:solidFill>
                <a:srgbClr val="00B050"/>
              </a:solidFill>
            </a:endParaRPr>
          </a:p>
          <a:p>
            <a:pPr lvl="2">
              <a:buFont typeface="Verdana" pitchFamily="34" charset="0"/>
              <a:buChar char="√"/>
            </a:pPr>
            <a:r>
              <a:rPr lang="es-ES" sz="1400" dirty="0" err="1" smtClean="0">
                <a:solidFill>
                  <a:srgbClr val="00B050"/>
                </a:solidFill>
              </a:rPr>
              <a:t>Transparent</a:t>
            </a:r>
            <a:r>
              <a:rPr lang="es-ES" sz="1400" dirty="0" smtClean="0">
                <a:solidFill>
                  <a:srgbClr val="00B050"/>
                </a:solidFill>
              </a:rPr>
              <a:t> </a:t>
            </a:r>
          </a:p>
          <a:p>
            <a:pPr marL="1050925" lvl="2" indent="0">
              <a:buNone/>
            </a:pPr>
            <a:r>
              <a:rPr lang="es-ES" sz="1400" dirty="0" smtClean="0">
                <a:solidFill>
                  <a:srgbClr val="FF6600"/>
                </a:solidFill>
              </a:rPr>
              <a:t>~ </a:t>
            </a:r>
            <a:r>
              <a:rPr lang="es-ES" sz="1400" dirty="0" err="1" smtClean="0">
                <a:solidFill>
                  <a:srgbClr val="FF6600"/>
                </a:solidFill>
              </a:rPr>
              <a:t>Cost</a:t>
            </a:r>
            <a:endParaRPr lang="es-ES" sz="1400" dirty="0">
              <a:solidFill>
                <a:srgbClr val="FF66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Barrier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>
                <a:solidFill>
                  <a:srgbClr val="FF0000"/>
                </a:solidFill>
              </a:rPr>
              <a:t>properties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>
                <a:solidFill>
                  <a:srgbClr val="FF0000"/>
                </a:solidFill>
              </a:rPr>
              <a:t>Thermomech</a:t>
            </a:r>
            <a:r>
              <a:rPr lang="es-ES" sz="1400" dirty="0">
                <a:solidFill>
                  <a:srgbClr val="FF0000"/>
                </a:solidFill>
              </a:rPr>
              <a:t>. </a:t>
            </a:r>
            <a:r>
              <a:rPr lang="es-ES" sz="1400" dirty="0" err="1">
                <a:solidFill>
                  <a:srgbClr val="FF0000"/>
                </a:solidFill>
              </a:rPr>
              <a:t>properties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Slow</a:t>
            </a:r>
            <a:r>
              <a:rPr lang="es-ES" sz="1400" dirty="0" smtClean="0">
                <a:solidFill>
                  <a:srgbClr val="FF0000"/>
                </a:solidFill>
              </a:rPr>
              <a:t> </a:t>
            </a:r>
            <a:r>
              <a:rPr lang="es-ES" sz="1400" dirty="0" err="1" smtClean="0">
                <a:solidFill>
                  <a:srgbClr val="FF0000"/>
                </a:solidFill>
              </a:rPr>
              <a:t>crystallization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r>
              <a:rPr lang="es-ES" sz="1400" dirty="0" err="1" smtClean="0">
                <a:solidFill>
                  <a:srgbClr val="FF0000"/>
                </a:solidFill>
              </a:rPr>
              <a:t>Brittleness</a:t>
            </a: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2">
              <a:buFont typeface="Verdana" pitchFamily="34" charset="0"/>
              <a:buChar char="X"/>
            </a:pPr>
            <a:endParaRPr lang="es-ES" sz="1400" dirty="0">
              <a:solidFill>
                <a:srgbClr val="FF0000"/>
              </a:solidFill>
            </a:endParaRPr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pPr lvl="1"/>
            <a:endParaRPr lang="es-ES" sz="1400" dirty="0"/>
          </a:p>
          <a:p>
            <a:endParaRPr lang="en-GB" sz="2000" dirty="0"/>
          </a:p>
        </p:txBody>
      </p:sp>
      <p:sp>
        <p:nvSpPr>
          <p:cNvPr id="5" name="AutoShape 14" descr="data:image/jpeg;base64,/9j/4AAQSkZJRgABAQAAAQABAAD/2wCEAAkGBhQSERUTExMWFRUWGB4YGRcYGBsZHxsfGx8cIRoeHx4fGyYeGh4jHBkYIC8gJCgpLCwsHCAxNjAqNSYrLCkBCQoKDgwOGg8PGiwkHyQpLCwqLCksKSwsLCksKSwpKSwpKSksLCwsLCwsLCksLCkpKSwsLCwsLCkpLCwpLCwsLP/AABEIANsAjAMBIgACEQEDEQH/xAAcAAACAwEBAQEAAAAAAAAAAAAFBgMEBwIBAAj/xAA/EAACAQIEAwYDBgUDAwUBAAABAhEDIQAEEjEFQVEGEyJhcYEykaEUQlKxwfAHI2LR4XKC8TOSwhVDU4OiFv/EABkBAAMBAQEAAAAAAAAAAAAAAAECAwQABf/EACURAAICAgMAAQMFAAAAAAAAAAABAhEhMQMSQSJRcYETYZGxwf/aAAwDAQACEQMRAD8Az/LtMytotipm8q8eEmOYHL++I6eZaTvtz2xdo1pbz5+mM+gJuOgGHM+In1xYyNHxMtyYkf3wx8NylMsdSKZEbTH9jiKlw2CSF8RESPzwr5SulYMFHwyCZ2PODiWjSYHex3ExifKZVTIve4F7kfs4M5fIJqlySY+FSJn12HtOF7t4QvegTGmbzH67Yl7s1FBW+mICAn8uuD4r00hlREYbs+l5v/WDfzGI+J9skKicwGYEGFJAkcwAIwqhIn8m7A+coySotCiTHMjY4hplEF7+/PBde2VAoELzG0r1F5Jn6R748Gdp1VY/yngraF1HluIa3SY8sHow1JoFUKyhH18iDI2jb3wPdJYtNogcusYYs3w2nUWKTGmYIIa63Bm+64pL2f8ACqmJURquQSTsAPzwaUdluOo7KmQUxe5EBQPu+Zxdp5QliA1ifCTYAHf5Dlic5QUyAdJBIBN4kbesYn1qraqhOnaQefLEnL6AcrBtOnWBMTBEWH7n0wXpZLSmkmG0gmbnnaB+ePuHcRXUQoBJ3PxQOZHQ4j4hXcP4J3jUeU8p6zjnJkJtxYu8XojvHlYEC8dVGPctlmKLCj4RuTj3M03FR9Rk2nkY0jnsOmJskzCmtxt5/pjbxv4jJ2ilSl40rNr/AD29cF6HDyR4yqEjYm49OZwF4bndBtIUczv6evQ4vVXAGod4zHxDZRB5zffEJtnSi9RCgyCwPHdjAMWPpffEAytQVBTpsQSPi2npHrjlM4LFUUAEajewt+/zxaNBXYuskQQJsSeu1oPTEkrYI2nTKatABWwAiTzH6f8AOPctVcg9wAoP32EyPIc/UwME8hwUMhrVDFBOX4yP0nbecVq+UqZgyTopn4V21geYtMfc5c8aVjRdICtTpaz3rtmH5AGQPW8ATOLa02Hw5Smnk5gkfKLwR6+0mcjlkp2ERyOmCANw0Rsee9/LE9WTYgmYhRbxdVIuDt+eOsNC5WydQifs1JuhQzPP9/4wOzGWQHx03oHr8S/MXGH2nwWkFBeu6lhOmkinTvElok3O2OX4GjeGi+o/gqLo1e4JU+/ljuwaE1M7VowxitTNgwMmOk/3wf4Rne8EXF5ZYAIP3YIHmfcYFZrhhSXoEGfjpR4SRvFoB8rRgXls21N++ozE+NCbjyP6HHNdhHsZ+JI1K6AvN1MTHUR1nfA1ENZWDsZCltukE/ScHMlmVqUxVEshMkAwQf0I2wNoVx9oJNlRrydwwiPkZxnkuoqwzjI5Q011GAGgyCB+/THqBlrLqJJmFPLqD06Y6cwTrcSDpVSpsBYiZ3Fj6Y4V4gg7NEbT6ThdlpxvBUzFdmqOHM6tMmegxLkklOe55Yi4rUVqxIgFoECw877nHWWqQsHkeuNvGsGdpLAL4floOmpsp6TPkPzwxcLya6QB4pNgB8PMieYAvHr1xRyCDSNUGSXH9vqcEqVcDRUSAAbgHf29Yxmk22NZHxG7CPBTFjBjVz9xa/rgnwrId86UxKg73k6OfTTP64EV07yrF5HUafpy/vjROyXDtNN67bv4VJ5BbSL+toGGivQJAvjAVitJVilTOwMSRafhIgCAJ5+2BysshfFIFlYkqwBFpJMG9rm4iBvgzTy/fV1plQUuxbVqsAJGyskbQQZ+uDld0A0ClTKbadCx+UjDlrE+jmQoJMwBJ1KCVEsDsAW0iDeZHMRiHhDas0xQqVp09QKeIS8gRO3hBPUT5YI8TpfZ6sqP5TAOvMp4hqXadPPnFuROBHZGsPtWcRREwQDYwGYe+4wAvQZqUyWksSfc+uI6WTJ8se8a4kmWpmq/oADcnoMKJ47ms34bZeiTBI3M8pNz9ML1bOsKZyKlRyq/E5I3KkmJt6874CcSyTr/AD1VSVEVQpMsD1W495J64O5XJaV0gmZKxefKTe0/s4iaxhlJm14DX5C2iBcAeIm18cnQJKwTwhhSrhVnu66yv+r8trYLcQekig1KYYgxMQSDtt74B9ye6qoJDUGFWmeomeVo32wxVKXfUO8AmUlREz94fl88NPKJSQLq5sopK92RsQ3Lkd/IA4goZ4wIWBc7RpJ2Ox3+eB3EkDDWZ8bSx5+K5Htf5Y8r5vQoWlU1d4SGbrBgb4RRsHXbRxmnapUBgHUsSQYB6/PHJX19jiLONpc3IKjkRHsQceqpgennjVDQPuG8nwiT8Mx90m69DvcAnHeY4LUBZ/BNj0Bjb05n2ww0OAlXh10FSLs8sJvqgTA98dZsqBU0kFgWCzIDCLkAj6nHnubsRT+gu8JUh5JBKkltzBtImZtf63xsFHLaMoqxMKCQAzXaJgKQTudiIxlPCZWownTDA7bGAcbPmqM0CBPwg2E2taPS2NUSieRF4PxQHiOYpGxWmFUeSkTvcnbcco5DBessny9cZx2tpPQzff0fCQdSmVI5SIBNjzBM/TBzgv8AEehW8Nb+RU5z8JPkeXvhminow8TyBqosQXUkgHYgiGE+kR5jCdwXh1alxAzRqKrKwJKNA2IuRG464a6/aTKqNRzFKCN9YP0mf3tgIn8RMu9ZKNPvH1sFBiFufNpj2wqTDYV4vwbvjT8MxO8QD5z6Yj/9EphQGeCLeBSwI6HUQCPbFftVxv7CtN+6NQOxWdUQQAb2O4Jj/ScSdm+01LOqdIKuu6m5v58xhJRexrIzwiYFKqDB8KODT9lYMVn1tgdmvi8Q0uJUhhpINuYvcEbTN7YZK+WE/vlgdxnLg09TASsrPkQYHW3zwiYULVNYzWkqFD0mBvIgRf5HoD5Yn7MZycsqdGKfX1tAOPe615iQhUim6nVFp2v0kn6+WPuynDQF8VpqE9RAN49PXFPCMgDSzVNge8XUB4goN4MiPLf64EVqIMd2piTCbnf/ABiOnnGJIAsL8uZG/ljvOU1U6g0k3lWkAxyPr+7YZRoaKzZH3Mm0iQZXoemDOTr0VQCpBbzUt9QwH0wLpZwlzqm46XG1/py64OZajT0iUc+Y0x9b4ftQs2kx4qcSCuNQAm292gHmLxaDG2F3itUPTLyRDNpAvYgQD5CSJ6Yr8VzQdSyGFEhdR1F9ibD4RyJxzkMxTUMKlQSTBSARpi4kmFJNrYw9aRnSVVWz3I1katCgiUUkEzcWJB3uQD7423g2YFbLKZO2hjaxEib7ehxh/EatGmy1KSxpI1nWG8JAtbwjkdNyIxp/8PeIguaRbwkeHT8BJm4t5GCMaON4KIh4nwakxdSskDxF4JB6AC46bbHCfn/4YqzEq40m9xBG8A3tP5iMa12iyraSwIhRDy+mB1DH4fUYUa+Y7tS+pAQpZiKgMWM2ILST162xS6LLIncN/hQrESWa9xGk29jbzw0ZHsBlqDI2kakMgTqvy1ECDG4jngpwTiXe5ZCDZxJ9ZMz/AMYthLYbILBnHuEJmMsyMfhdWBEEhhbnYWYi/XGWFHyGcFSLK1wAQGU+vIjGw8QzJVY+Ikgwegub+g3wsdpOCfaKcsQQFkMBzm4J6Qb+hOFsZaDuVdaqCoplWvIuL9cB+0GZWRSRgWuXA0kqI6E+5HScJmR7HZoWSuVpFoOioOc3iRp25xvg3lOBCnCqpLSQSwkzPMxcjqD7Yk0vBkiTKSFq1Sdl0iDv/pM3BJEHHGaH2fJsWiVpGD1Yi5+ZwarcNChKI2HiY+dyAepm/thO/iDnpQUtQEmWHOBtA/PDRWSUhCyqzIkbc8XMvWg6IDKTt6dMV8pR1OQD90n5CSPpi5l6RaWAJA8t45dPfFnsMZ0imjEN74v/APqQW3vGmYxwtZT4SNK6wSVPqPaAcVi3KCYtM7xtgbElkNU80IplQR4QzEWve23KFsOuIW4a+kGqQBPwyNW/4ZmLn2wTTg6VW7wVFKkhSpMRtMMbchH6xjziHBq1Wv4aIUGy8oU7TJENcHqffEVON4Oc0SdmaRqJaDNczK6pC0zy/wBwtyw29jOIU6GYOVaoCYVqTSLgqCAT+JTI8xgSuXFGiKZUSGbVMQWPIBbmRp3I+WAfaBFgNPjIUi4UiJg9OUewwql8xHK2fpLKZvvRy1gD/d5/vbCr2m7Lg0agohl1KZVSBpJ3NwZB589ojC3/AA1/iGlULlsw3d5gfCSYD9Imwby541AZlXENY9R+uLtDp0fnzgfbGpkD3VVC1GSRyKE7iefphnqfxRyun+WHdzYKBEk7c8PfHewtDMku9IEnd6Zgn1AsTgJk/wCHOXotKLfqwlhbkb3nywLHTTBmT4hUJNWsApdbL+AG0Qd+Rk9MEHa+oCDAJF21LCqfFER4YgyN9rHBSnwEjTFQEgR8JJ5Hex64uZTs7EHxMd9R8PUXO5ENsTiTsdtC63Bi7SGaLNvIYczP4ibwD16nBLK8HFIayJZjbz9uQweWkiCBDHkFACj5D5xhf7RdpaWVGqqxLn4UWNR8gOQ6mwGCkTcgFx/PJl9ReSSeQ3Y2A9b+wBxlHHiXqMWgyRqPTlE7QCCB+uGXiHEXzP8ANqIC4bUo1wtMQCpNwSwNyY6RgTQoq5FJVZiSEXUCNRO8DcSYHpjnKskZOgNR4OxYFCRNwCD8gdmtzHpidqRkJv4pKiBPn5jDHnaKUgFBPhUbWUsdwtoIG2o89hgBUoGp4NBLMfiG/wCfjA8v0w0Z9mFS7KgbxKzkaSPIiPeDEfLFLv2H/GCWby1WlKPsNgSCLco5em+LOV7IZioiuKIhhI1VaaSOulmBGLKh4oMZHiMIdK1KYZhtDgETFoBA+e+DWX4PWAZnqIFAsHMlSd9BJ8I8jJHlitWz1Zmg00Q/iRFm/QhTHraMSNmVMa02MFjKlgLyFVRI6knGCWTI26t4Oq2UYOGCK0izNzI52N7RgLxECtpM/wAymdJElIUbQPhtcdbjphgqpQVf+oyFGOpRJswFpN7wNjzwLq5QMmoEKNUxTCwVG0SZJkneRgRxkeMXJWgLW4Qx+LR5MGBhjt8PsNuXLDZwT+IWdySqtdftFEWDE6agA3AaTqjzn1wMo1aayyKNa/8AyqG03iwsoPscecM4c2dzSyW8UqC8lbA3HMiMaIzd0We6NR4L/FDJ1405jum5rU/ln5nwn54ZqPHS4lSj+Yhh8xjG89/CmruFVvNW/vGF/i3YyplQDVLUgTA8W535Hpi46R+hH4u4Eyq+cAfU4XOMdtKFK9bNU7G669R9lWcYaMlT+9XMf7jh97N/wtoOFqPVDqbju7yPXCtBok43/GAsdGSpED/5aizPog/M4W+9qMZYl3qkGo7XZR91QQLE/FA2AGNdpdl6NPL1KVOkgDU2WNIJJglQTEzqC2xkudFYF1GqNm0tvIEgkb8hpAxGTzQHlfFFTMsIgFn0yCzmNRnkm7H16HEWSz7U1dwWEDSq+Z5kbCBPvGKxzDr8IiDEIABcbfTzwYy+SZaVyFnYuYBNjpG08rcovhXXoj0e5fiFdYGtg0Hw96TAjwllHhLTp5RcYqvLsSADUKwzBRJNrW8MdSIPLFjI5N1LO9kFgxaZY9LXtNgOe+IWymqe51JSDA6YnnfUOfOP0wt0wONZA+dyrUmsJ1cz8J8t9wd+YxJS7J5msO8FB2Dc4mfQ8xhiocMWGFRC28TvO/wgw4jnIPrjo8Oap41RmB2IqkCPTSYj1OLR5CkG3s+zj0EkK4MES604EWk8g53Nh03xS4iXrOQtB9DeIjdgsTDNtIF9MgX2tGC9GitVBWUyHTUqaCSDEM3iYqDM257jcR3n2qhKakkKwChTNOAYklRIdr785xCKojGCeGyhncnrCBwq1IFIr49KBCCgGk+NgDFue9zj5OF93KMRUGo32v1gi+0WxLRo1UgSQwGoSzc9gCWO5ANsGaFF5io5aYKkmOd4tIsTbCTk9HTpLDBGYpU6Uax3uzaJWSR8LPEWEnwi5wS/h9kWqcQ71nZx3bsCRAAMKoHIRLW8seDIwzuFJcDUCwVpn4hCxEAg+xF98M3YLL1DWq1CoVCkRsZPwyOQIVh/tHXD8Tfahotsv9oO0Jy7CmmXq1HYAggQnu5/S+AVah9oBGY0PVInuwbL6c1HUkXnzgP2ZpA2Ox35f8HC+OHIs93TAJ3iJMdTEsfM41SKxESvwNkQ6ssjLzNJzrAm5AKgmOmKfBuP5jIEmjFbLuZKnY+YMfy3jcHfmNjjRhw97xE+RBPrvvgJmuGJTqpXVQrB1FSNmVjpOoCxgkH2wnbJShj7I9p0zlN2FJqRRgGVo5jkRy87YyPtBVY5g5ZZV1qOp8MKAGsbDeCbnGg8Bfu89mqewZQ4jqD/AJGFHtTmQubqBEg1Sr+H4mLAAkmPCAel5wJ0RcqwUaaKtQM6d4AdKqxjvGJtM7UxAmLseYBxazFJHqNUzA72rYaF+BBtAA+EAg2XryEzSp1mJ0AaWEQGBLKDaAPiDGTE3xZzeWAUh3NKDdRDGeYb7s+W454g29BSRJnMx3gWAX09WIUD8OnYD0GIqXFwCVkAdVUC8zM4r0kdTGiFI8IUEselwPB68xtO+JyGQzWbxRCorW35iLxzm/nM4FB6e/yTd4XJ1Goyiwpg6dZ9fwzz35YgbIVTdaAjz1g/nib7ekhdEtzcykgk8g3L9MSpRDDUgqFTsV1ge0kn64JNp2EK+SNQsw7tBMFG8QANoCgX2iDcyY5HEdDg9u8DBlNjTDlp3iZiNLXG5EfOOrmFgupk3OmbC1h68pFz+Y2vn1RSA6HSBCwXmN9QkD5mek4mreiPZ0upb+yCCXqKFtCnxMII2gKP8g+mCFNpBCIIYyACzEzzIJ1KIOxnf1wBo1TWQqBTp2kMYCyY/FcTtHpjrhnE2DKq5YM4JLMbwLeYVbWG959ucWxJRbVSz9g6MwqcqjEqBa3WQAdQIAtb64cewoBR3BIDMR4twFABB6kEte0zsMZplkqsW/nz+AU7SZPhtYR5H3xqnYVW+zKXJYmZJibm0gE+QPpivAvkPxwrYYzbRPkL/LCtxLipp1HJ+BKBc+Z1QBPop9zhrzx3wh57jdOnxA0agVkqoKTagYBElQTykub41M1RGTJ55WpKwVVmmrAg3k33gc7f33xS4tRD61b4WXceY3/fTFnK5g0mCohQBALiygGLH5weeIs/mQ7LUsJXl5H9f1wkx4i1Tqmnncu5ae9o6dQ5mCQfWVHuPPFLiNGjU0VKztTYOUCxJYA6lWSRHxb+fLfEvaAaKNGqBehVK+ytqA91t74p59EbWgFgwcBtW8G6hQTO1jaMJyK42S5It4R1TC0A1RECyCVeoQhvsRDRa9zN9uuKma4NQm9ao0aTp0qbkAwsRa/xFcSLlalZtbBGIsveeG3n/TJIiPbE5yVMVCHl6h0x3akwACBE2IEAe3tjLYql1wr/AB/pGnENCFaaPTi4bTqYg3sZmceDgutTT7wUyoLGoVMJ94zzAHMCZOIEyQVyxfQw2V7kE/Dfl128sS1sg8F6lSARubmJm2wktfnEXwyyx48jk8ny5EMjKjRoEBnBv1aIhRGw+p5SCixVe71MoUCQqkE7mCY5nEeY4rTqz4WWmogIGEttME2LMQsmOXOLQZnM5nUdAhTsAgMDkCevXD14LN1ov5vhqjwKC7G+kK2r0BsDaDJ+VowOzfZumRrDaKpA8OoiLTJN7g9N4HXHGa4q6eL/ANwAyxJ2B2BmI3PlGIMpnEUuWBDFvDpkkwBOkH3ucKk1onHCos0uz6KA7sHWlp0owYlmeYPTqL8gOtiOUzjn+V3cgnTp0kt/Sb3kAlsV8hxEKXZrKSN/Gbk7iOnQCDjjN5qqUViy01M6EJlgmwMAmxiAPXYY5uTHdpWXqnD9CE1GKwAbgAkgGANh5c/U40bsmhXL09sZI2WosGLuXY6dCl2F5/CQZ5GTA6TjYeBSKSgiPD1n9/TFeBeiwSyyXN1Pqf36bjCVlsnk86cyKlMNFX4wxDKIEFSNojnOG3PiVupEg7kefmfLGZ8Jo1snmaVUKzUqwCsVUkcwDzuD9DjSViP1OmmpEckoKZF23g2kje1/OceZ0fykkLYkSoABFoNscVMpT1pGoTq8OqFm3I8ucC2Jc1lXCOXAg/DBBFttjF74nIdCzxOhqy+aXoVqD3EfmDgJwetK03TwMaQhhtYXtyggmRho7vU7JaKlFl91P9nwm8AzYVBSIOnvGpnf4W5fJjjmriLNXYXzFHVpdjvG2pif+3f1Bxaq1joCsQqGwJ16pkiAANTERsRtgOhqowAqhFUkaWb4SlmUyR84A6c8EchmIo6hU+/FmEAgsTJtIgiPOceS+0WeZKXLHwnCIwCqpqWnXZYgRcswY/6Ykb4HpUD1TR0CpcWCFtOkXNiQJO195tiaiaeYGi9U7jQpEkf1E8uuJqHECqjXopIOUiT1lh4T1sTv1w8bZzlJ4a/BEODU6J1MAb8m1QJ2Mj8vPEWdyQLmBSPLxUyxt5xcY+bNByLhtMnSpff8JWd7+ZI+eKS8VpU5QnMMQTJTTpnmBKkmOuD1k/RGpvbAZKaUYkSZ1kRqIg9Y5CDbfbH3CaxcLSWzE7gFjueQM3mPzGF77ZOkH7pMR58vSZ+eCGUzIp1SVJMEAQSNUggEc+hjnjb1Nik7tl7xGpUDbeIkLPwqzggxfleY9sEqXFA8GjT31E1HuT+Jp2pr5ATy5YCZY0irVKhkLUZSALnVzA5GFPlcYYUzFOAUVqSoSBqIE3uOc2AuJiOV8JJFP0+6+TwDMrRUVTY6iymT6Xt/t/8A15Y2vsywOXXmQInGLZfMq9QsF21HVMzfSInawxr3Y3Na8shJ5kfXFlgvVrBc41XCI7fhUmPQYSuyvbSA2Tq1O6qgwhbZh+E+c2jDZx6i9SlVRLMykAnaY/YxmPG6S5lO8hKWcpMNallQkj7w1EA7A2O1sUu8HRQ+12cmnLoolrqdUzp6xB8sR5LitR6j0+7CorFQ+onXuNUQLX98Z7k+0dd2VajUqbIWlmZQCradXPRNuow68NzqsP5VRX6lXVtPqVJE4iu3pVxS0W6vhemxi1QKf98qfqR8sI/D6GjOZimbhaquQeamQfey4cuKyKNQg+JVLietPx/+OFbjqBeJhg0LXST5gQbchImDisdE2E87lkNViahAUCwAYcjEHcm2+xPtj2nnFnwwNRI1VFCCN1gRYACAOQAx5xaoNRAKwQrMGAjYQJ3sCT78oxWy9E90PDKXOmCogGxvB2BO243x5018mjO0na9O8txSojFFQBTAIRVDPM3vEcthecS5zLstVQ4psTJOsgQoHhEBmadhI9sCxWVqhNOho0FSxIiTefhMyYmBO3PFitnS2lqkO7MSFJPhgkkk/GgIEgE7EHbBWDPUe2TjLcV1MO7WG20KTbfkyFtZm/Ty5dPw7USQNNzYpJnn904gzqSFYMwQ2AOmINjp5t4hGxvAmZxVzK0g3iZGbckuB9NQj0xzJ8lN6/sSvsKs7OrLTWbIx2O+mQDYcicVGrGkSt9QPy9Nx5yPLFzJZIoxGpCjWBYwCVG6+hMeeO+JcO/kqwKmPgtBKkzDW5EkgnlI6Y9XrnJtxVoq5DNi8k73O9jE/rhg+1l6UAgkTJJE7QN7gRHSLxvgCnC4Y6a1MgLvO9hy9z8sTl9EDUrzIIUg3Egcv+cJPje0T+wZ4FSDE7wSJ8uZj8/fGv8AZxkFELRlSsnSd997fFjJOyihaYY82O/QbenPD7l84dIam2lkMzt08rA7Xxm5U/DbxYjTGv7WHnw+LnA/x88CeJ8IpVm1VcoKhH3ipJ9zF/fFjL5qnVhtagmJuB64uLTAH/UU/wD2D+/1xmc5rRVKIAp8BypaPsiq39VKR+UYvrwvulhKQQTMKtj57YtVypt3o/75wFzYAv36gj+oj9+2GjyS9QzUWe1M0rawwBUKQ0855ekYXamWStWpVSSDTnSsgyoBsZ5eYx1xTNM8jWhJIBI5jrO22K/DwxG9jb9PPY+5xrTINFutnTr1mIBI+HUTK+0nUAOl8fVq5qUlC7i8mIjSu/KJiAd454n7xnovSQKSSKm1/Dyne4kR/bAl64RgvdiS0AEwVDATM9IieeI8i+RkldkPEcoyNSqlampqa+GmCb7MefrJ/EY2x1luIFlcNZtpYA6uYM7Am+29pxaa6JpLoihgwJIKixgKYHwm04FV1LkMNQXkCwLQWMEkwZKrytO22Fq0LKKcmS8SzlIVAPhb7sgEWt0tacDqqMxJFOo/9QEz7xi7VWvfxMqBjDSfhkQ0Xtfc+e+B9dKbMTUes7bTTVQsDaNRn3wyjYmWxOWn8TNyAj1P+JwW4fnVNOpTY2HiE8/L03wNqIQAsefz64tUshF2WevLbbyxvas1rGTnh3BzXqCmtiSBME7+QE/s4csv2FSmQjVERomTJ+ZAt6Y77J5ABdSgh/hJtImIAAubTMdR1wbr8MnwheliCI+o+mM3JytOkcsA3JZJUC02IUibgEgiTBEXubYuZWuUNmgSTqEmOvKRz588SZfh41qkgAExqgRuBYzH6/LHdThBI/lAaw0T3i+IciAItHLCdu2CqdBfJ1F5mJO0x+TdP2cXmzyjc/n9TPmd8K9bgVdIlGnykjlzGPaFGufuOedlb84nAfGN2GKqBqI3EdZ6dZ6j64rskiD8PTYfS3TAmjl8wTIp1JA3CNbbnGJv5wEsrif6CNr/AIb2vscSlxvwbsS57JqCWdhqJM3A3mOfP973FrpGoAgjrA9+Uzi9UzwO6uetvmDcb+mANVGLxTBDTYDUL35j/jDQwybkGMnVKlag2WNUfp6jy64J53tBQza6KuXIcfBVQhmU23ESRO48uowAyKF0Z5nS+kQJ3F35bTN/0xLRokUwUUsBJbUAJjz3K3MjlGKN2Rlk+dXDFXBYrEhackgjwsBB1g9Te3li7T4Q5UVNLgkXNWm6gAdTpMDn5YE0eI5hwKgaoDRIOlWJlTFpkSA/Uc/LDrS7V1XY93QZ2aSF+LTJjxgeICR8RtjocCZn/QbWxQ1VFADq87I6EfSJVlJJP+Ri+mYTeBJu3h58+UfLEvF+A1Dqqd0U0SCtM+AixlIHhbUACBvE2mwnKdpCqxNVY3CkgTz2tvOIz4ZReDHycU1hALN9marsoVQGWmoAIkySJkxptI/xgx2Y7D974qrKgUwEkXJmb81EXAuSN8ODjvqz06glF8IG1oi8RqNzcyZvvibgMNVq6gpAOkAqIgTAiItAx6F06PRb6qkUaPYmrTp6GCMAWayTH4ZB52mRtOJm4elNT3z1F0wSUqGwHMjSI9hH1hr4fnnqZso7EqKc6eXyGOeNKG1FlUmFElVJ36xOCuNSyFyrYpLkcvr1PTqXgg6zN/MAwLTPni5Uq5KIbvSSdu8cGYsN/OZBGFvtNnXSpUdGKMCRK2tI3jf3wS7C5ps1X7vMEVV06oYAkETcGJGw54lSQ/7h7h+Ry7yRSrgdTXf2gF5bZuXyxfynBsq694v2hV21d9U+XxSOmE7j3Gaoy9YBgO7WUhVEX6hZPvgrwjitUmC58dmsLwqnpa5O0YNgeBjPZOhEzXYTaK9Q26mTiUdkKJUEBzzE1WP/AJYzc8VrV8w9CpWqd0r0wER2p2Zr/AVJ98cZvjuYyubpUKNeoKTUlYozGoJIaf8AqFiBbYWx3liuzR//AOKo31UyZG5cfnv8ziHN9kMso1mmlMKJLN4rdfE2n6c8NKue6B/p/TFLhK6y+vxb2Nxy5Y5JM6LEvL9jKFUlqVZ1EbUailSPTURcEY6HZXL017uaitBglrm1xCrEfLfzxD24QUK1RqIFM90PgAHXkLYrZnPujUtLRLaTYXBi23THJK6KVasLcM7DCk7OtVgWtEtoZehDSJN7Ri5wXgDZeszKVgg6ig1sSLlYKwoNvDvYwRg9kUA79RsHgDoCATHucS8PySU3OhFXXLMQLsQYBJ3JjDxxoWyDLKKlMEFjqMQfCVixWBHi9T/bHGT4XSpro7ymYJ+JaYI8tvzvibIZpiRJ3eqDYCdJgfIc8EjSHTFkx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sp>
        <p:nvSpPr>
          <p:cNvPr id="6" name="AutoShape 16" descr="data:image/jpeg;base64,/9j/4AAQSkZJRgABAQAAAQABAAD/2wCEAAkGBhQSERUTExMWFRUWGB4YGRcYGBsZHxsfGx8cIRoeHx4fGyYeGh4jHBkYIC8gJCgpLCwsHCAxNjAqNSYrLCkBCQoKDgwOGg8PGiwkHyQpLCwqLCksKSwsLCksKSwpKSwpKSksLCwsLCwsLCksLCkpKSwsLCwsLCkpLCwpLCwsLP/AABEIANsAjAMBIgACEQEDEQH/xAAcAAACAwEBAQEAAAAAAAAAAAAFBgMEBwIBAAj/xAA/EAACAQIEAwYDBgUDAwUBAAABAhEDIQAEEjEFQVEGEyJhcYEykaEUQlKxwfAHI2LR4XKC8TOSwhVDU4OiFv/EABkBAAMBAQEAAAAAAAAAAAAAAAECAwQABf/EACURAAICAgMAAQMFAAAAAAAAAAABAhEhMQMSQSJRcYETYZGxwf/aAAwDAQACEQMRAD8Az/LtMytotipm8q8eEmOYHL++I6eZaTvtz2xdo1pbz5+mM+gJuOgGHM+In1xYyNHxMtyYkf3wx8NylMsdSKZEbTH9jiKlw2CSF8RESPzwr5SulYMFHwyCZ2PODiWjSYHex3ExifKZVTIve4F7kfs4M5fIJqlySY+FSJn12HtOF7t4QvegTGmbzH67Yl7s1FBW+mICAn8uuD4r00hlREYbs+l5v/WDfzGI+J9skKicwGYEGFJAkcwAIwqhIn8m7A+coySotCiTHMjY4hplEF7+/PBde2VAoELzG0r1F5Jn6R748Gdp1VY/yngraF1HluIa3SY8sHow1JoFUKyhH18iDI2jb3wPdJYtNogcusYYs3w2nUWKTGmYIIa63Bm+64pL2f8ACqmJURquQSTsAPzwaUdluOo7KmQUxe5EBQPu+Zxdp5QliA1ifCTYAHf5Dlic5QUyAdJBIBN4kbesYn1qraqhOnaQefLEnL6AcrBtOnWBMTBEWH7n0wXpZLSmkmG0gmbnnaB+ePuHcRXUQoBJ3PxQOZHQ4j4hXcP4J3jUeU8p6zjnJkJtxYu8XojvHlYEC8dVGPctlmKLCj4RuTj3M03FR9Rk2nkY0jnsOmJskzCmtxt5/pjbxv4jJ2ilSl40rNr/AD29cF6HDyR4yqEjYm49OZwF4bndBtIUczv6evQ4vVXAGod4zHxDZRB5zffEJtnSi9RCgyCwPHdjAMWPpffEAytQVBTpsQSPi2npHrjlM4LFUUAEajewt+/zxaNBXYuskQQJsSeu1oPTEkrYI2nTKatABWwAiTzH6f8AOPctVcg9wAoP32EyPIc/UwME8hwUMhrVDFBOX4yP0nbecVq+UqZgyTopn4V21geYtMfc5c8aVjRdICtTpaz3rtmH5AGQPW8ATOLa02Hw5Smnk5gkfKLwR6+0mcjlkp2ERyOmCANw0Rsee9/LE9WTYgmYhRbxdVIuDt+eOsNC5WydQifs1JuhQzPP9/4wOzGWQHx03oHr8S/MXGH2nwWkFBeu6lhOmkinTvElok3O2OX4GjeGi+o/gqLo1e4JU+/ljuwaE1M7VowxitTNgwMmOk/3wf4Rne8EXF5ZYAIP3YIHmfcYFZrhhSXoEGfjpR4SRvFoB8rRgXls21N++ozE+NCbjyP6HHNdhHsZ+JI1K6AvN1MTHUR1nfA1ENZWDsZCltukE/ScHMlmVqUxVEshMkAwQf0I2wNoVx9oJNlRrydwwiPkZxnkuoqwzjI5Q011GAGgyCB+/THqBlrLqJJmFPLqD06Y6cwTrcSDpVSpsBYiZ3Fj6Y4V4gg7NEbT6ThdlpxvBUzFdmqOHM6tMmegxLkklOe55Yi4rUVqxIgFoECw877nHWWqQsHkeuNvGsGdpLAL4floOmpsp6TPkPzwxcLya6QB4pNgB8PMieYAvHr1xRyCDSNUGSXH9vqcEqVcDRUSAAbgHf29Yxmk22NZHxG7CPBTFjBjVz9xa/rgnwrId86UxKg73k6OfTTP64EV07yrF5HUafpy/vjROyXDtNN67bv4VJ5BbSL+toGGivQJAvjAVitJVilTOwMSRafhIgCAJ5+2BysshfFIFlYkqwBFpJMG9rm4iBvgzTy/fV1plQUuxbVqsAJGyskbQQZ+uDld0A0ClTKbadCx+UjDlrE+jmQoJMwBJ1KCVEsDsAW0iDeZHMRiHhDas0xQqVp09QKeIS8gRO3hBPUT5YI8TpfZ6sqP5TAOvMp4hqXadPPnFuROBHZGsPtWcRREwQDYwGYe+4wAvQZqUyWksSfc+uI6WTJ8se8a4kmWpmq/oADcnoMKJ47ms34bZeiTBI3M8pNz9ML1bOsKZyKlRyq/E5I3KkmJt6874CcSyTr/AD1VSVEVQpMsD1W495J64O5XJaV0gmZKxefKTe0/s4iaxhlJm14DX5C2iBcAeIm18cnQJKwTwhhSrhVnu66yv+r8trYLcQekig1KYYgxMQSDtt74B9ye6qoJDUGFWmeomeVo32wxVKXfUO8AmUlREz94fl88NPKJSQLq5sopK92RsQ3Lkd/IA4goZ4wIWBc7RpJ2Ox3+eB3EkDDWZ8bSx5+K5Htf5Y8r5vQoWlU1d4SGbrBgb4RRsHXbRxmnapUBgHUsSQYB6/PHJX19jiLONpc3IKjkRHsQceqpgennjVDQPuG8nwiT8Mx90m69DvcAnHeY4LUBZ/BNj0Bjb05n2ww0OAlXh10FSLs8sJvqgTA98dZsqBU0kFgWCzIDCLkAj6nHnubsRT+gu8JUh5JBKkltzBtImZtf63xsFHLaMoqxMKCQAzXaJgKQTudiIxlPCZWownTDA7bGAcbPmqM0CBPwg2E2taPS2NUSieRF4PxQHiOYpGxWmFUeSkTvcnbcco5DBessny9cZx2tpPQzff0fCQdSmVI5SIBNjzBM/TBzgv8AEehW8Nb+RU5z8JPkeXvhminow8TyBqosQXUkgHYgiGE+kR5jCdwXh1alxAzRqKrKwJKNA2IuRG464a6/aTKqNRzFKCN9YP0mf3tgIn8RMu9ZKNPvH1sFBiFufNpj2wqTDYV4vwbvjT8MxO8QD5z6Yj/9EphQGeCLeBSwI6HUQCPbFftVxv7CtN+6NQOxWdUQQAb2O4Jj/ScSdm+01LOqdIKuu6m5v58xhJRexrIzwiYFKqDB8KODT9lYMVn1tgdmvi8Q0uJUhhpINuYvcEbTN7YZK+WE/vlgdxnLg09TASsrPkQYHW3zwiYULVNYzWkqFD0mBvIgRf5HoD5Yn7MZycsqdGKfX1tAOPe615iQhUim6nVFp2v0kn6+WPuynDQF8VpqE9RAN49PXFPCMgDSzVNge8XUB4goN4MiPLf64EVqIMd2piTCbnf/ABiOnnGJIAsL8uZG/ljvOU1U6g0k3lWkAxyPr+7YZRoaKzZH3Mm0iQZXoemDOTr0VQCpBbzUt9QwH0wLpZwlzqm46XG1/py64OZajT0iUc+Y0x9b4ftQs2kx4qcSCuNQAm292gHmLxaDG2F3itUPTLyRDNpAvYgQD5CSJ6Yr8VzQdSyGFEhdR1F9ibD4RyJxzkMxTUMKlQSTBSARpi4kmFJNrYw9aRnSVVWz3I1katCgiUUkEzcWJB3uQD7423g2YFbLKZO2hjaxEib7ehxh/EatGmy1KSxpI1nWG8JAtbwjkdNyIxp/8PeIguaRbwkeHT8BJm4t5GCMaON4KIh4nwakxdSskDxF4JB6AC46bbHCfn/4YqzEq40m9xBG8A3tP5iMa12iyraSwIhRDy+mB1DH4fUYUa+Y7tS+pAQpZiKgMWM2ILST162xS6LLIncN/hQrESWa9xGk29jbzw0ZHsBlqDI2kakMgTqvy1ECDG4jngpwTiXe5ZCDZxJ9ZMz/AMYthLYbILBnHuEJmMsyMfhdWBEEhhbnYWYi/XGWFHyGcFSLK1wAQGU+vIjGw8QzJVY+Ikgwegub+g3wsdpOCfaKcsQQFkMBzm4J6Qb+hOFsZaDuVdaqCoplWvIuL9cB+0GZWRSRgWuXA0kqI6E+5HScJmR7HZoWSuVpFoOioOc3iRp25xvg3lOBCnCqpLSQSwkzPMxcjqD7Yk0vBkiTKSFq1Sdl0iDv/pM3BJEHHGaH2fJsWiVpGD1Yi5+ZwarcNChKI2HiY+dyAepm/thO/iDnpQUtQEmWHOBtA/PDRWSUhCyqzIkbc8XMvWg6IDKTt6dMV8pR1OQD90n5CSPpi5l6RaWAJA8t45dPfFnsMZ0imjEN74v/APqQW3vGmYxwtZT4SNK6wSVPqPaAcVi3KCYtM7xtgbElkNU80IplQR4QzEWve23KFsOuIW4a+kGqQBPwyNW/4ZmLn2wTTg6VW7wVFKkhSpMRtMMbchH6xjziHBq1Wv4aIUGy8oU7TJENcHqffEVON4Oc0SdmaRqJaDNczK6pC0zy/wBwtyw29jOIU6GYOVaoCYVqTSLgqCAT+JTI8xgSuXFGiKZUSGbVMQWPIBbmRp3I+WAfaBFgNPjIUi4UiJg9OUewwql8xHK2fpLKZvvRy1gD/d5/vbCr2m7Lg0agohl1KZVSBpJ3NwZB589ojC3/AA1/iGlULlsw3d5gfCSYD9Imwby541AZlXENY9R+uLtDp0fnzgfbGpkD3VVC1GSRyKE7iefphnqfxRyun+WHdzYKBEk7c8PfHewtDMku9IEnd6Zgn1AsTgJk/wCHOXotKLfqwlhbkb3nywLHTTBmT4hUJNWsApdbL+AG0Qd+Rk9MEHa+oCDAJF21LCqfFER4YgyN9rHBSnwEjTFQEgR8JJ5Hex64uZTs7EHxMd9R8PUXO5ENsTiTsdtC63Bi7SGaLNvIYczP4ibwD16nBLK8HFIayJZjbz9uQweWkiCBDHkFACj5D5xhf7RdpaWVGqqxLn4UWNR8gOQ6mwGCkTcgFx/PJl9ReSSeQ3Y2A9b+wBxlHHiXqMWgyRqPTlE7QCCB+uGXiHEXzP8ANqIC4bUo1wtMQCpNwSwNyY6RgTQoq5FJVZiSEXUCNRO8DcSYHpjnKskZOgNR4OxYFCRNwCD8gdmtzHpidqRkJv4pKiBPn5jDHnaKUgFBPhUbWUsdwtoIG2o89hgBUoGp4NBLMfiG/wCfjA8v0w0Z9mFS7KgbxKzkaSPIiPeDEfLFLv2H/GCWby1WlKPsNgSCLco5em+LOV7IZioiuKIhhI1VaaSOulmBGLKh4oMZHiMIdK1KYZhtDgETFoBA+e+DWX4PWAZnqIFAsHMlSd9BJ8I8jJHlitWz1Zmg00Q/iRFm/QhTHraMSNmVMa02MFjKlgLyFVRI6knGCWTI26t4Oq2UYOGCK0izNzI52N7RgLxECtpM/wAymdJElIUbQPhtcdbjphgqpQVf+oyFGOpRJswFpN7wNjzwLq5QMmoEKNUxTCwVG0SZJkneRgRxkeMXJWgLW4Qx+LR5MGBhjt8PsNuXLDZwT+IWdySqtdftFEWDE6agA3AaTqjzn1wMo1aayyKNa/8AyqG03iwsoPscecM4c2dzSyW8UqC8lbA3HMiMaIzd0We6NR4L/FDJ1405jum5rU/ln5nwn54ZqPHS4lSj+Yhh8xjG89/CmruFVvNW/vGF/i3YyplQDVLUgTA8W535Hpi46R+hH4u4Eyq+cAfU4XOMdtKFK9bNU7G669R9lWcYaMlT+9XMf7jh97N/wtoOFqPVDqbju7yPXCtBok43/GAsdGSpED/5aizPog/M4W+9qMZYl3qkGo7XZR91QQLE/FA2AGNdpdl6NPL1KVOkgDU2WNIJJglQTEzqC2xkudFYF1GqNm0tvIEgkb8hpAxGTzQHlfFFTMsIgFn0yCzmNRnkm7H16HEWSz7U1dwWEDSq+Z5kbCBPvGKxzDr8IiDEIABcbfTzwYy+SZaVyFnYuYBNjpG08rcovhXXoj0e5fiFdYGtg0Hw96TAjwllHhLTp5RcYqvLsSADUKwzBRJNrW8MdSIPLFjI5N1LO9kFgxaZY9LXtNgOe+IWymqe51JSDA6YnnfUOfOP0wt0wONZA+dyrUmsJ1cz8J8t9wd+YxJS7J5msO8FB2Dc4mfQ8xhiocMWGFRC28TvO/wgw4jnIPrjo8Oap41RmB2IqkCPTSYj1OLR5CkG3s+zj0EkK4MES604EWk8g53Nh03xS4iXrOQtB9DeIjdgsTDNtIF9MgX2tGC9GitVBWUyHTUqaCSDEM3iYqDM257jcR3n2qhKakkKwChTNOAYklRIdr785xCKojGCeGyhncnrCBwq1IFIr49KBCCgGk+NgDFue9zj5OF93KMRUGo32v1gi+0WxLRo1UgSQwGoSzc9gCWO5ANsGaFF5io5aYKkmOd4tIsTbCTk9HTpLDBGYpU6Uax3uzaJWSR8LPEWEnwi5wS/h9kWqcQ71nZx3bsCRAAMKoHIRLW8seDIwzuFJcDUCwVpn4hCxEAg+xF98M3YLL1DWq1CoVCkRsZPwyOQIVh/tHXD8Tfahotsv9oO0Jy7CmmXq1HYAggQnu5/S+AVah9oBGY0PVInuwbL6c1HUkXnzgP2ZpA2Ox35f8HC+OHIs93TAJ3iJMdTEsfM41SKxESvwNkQ6ssjLzNJzrAm5AKgmOmKfBuP5jIEmjFbLuZKnY+YMfy3jcHfmNjjRhw97xE+RBPrvvgJmuGJTqpXVQrB1FSNmVjpOoCxgkH2wnbJShj7I9p0zlN2FJqRRgGVo5jkRy87YyPtBVY5g5ZZV1qOp8MKAGsbDeCbnGg8Bfu89mqewZQ4jqD/AJGFHtTmQubqBEg1Sr+H4mLAAkmPCAel5wJ0RcqwUaaKtQM6d4AdKqxjvGJtM7UxAmLseYBxazFJHqNUzA72rYaF+BBtAA+EAg2XryEzSp1mJ0AaWEQGBLKDaAPiDGTE3xZzeWAUh3NKDdRDGeYb7s+W454g29BSRJnMx3gWAX09WIUD8OnYD0GIqXFwCVkAdVUC8zM4r0kdTGiFI8IUEselwPB68xtO+JyGQzWbxRCorW35iLxzm/nM4FB6e/yTd4XJ1Goyiwpg6dZ9fwzz35YgbIVTdaAjz1g/nib7ekhdEtzcykgk8g3L9MSpRDDUgqFTsV1ge0kn64JNp2EK+SNQsw7tBMFG8QANoCgX2iDcyY5HEdDg9u8DBlNjTDlp3iZiNLXG5EfOOrmFgupk3OmbC1h68pFz+Y2vn1RSA6HSBCwXmN9QkD5mek4mreiPZ0upb+yCCXqKFtCnxMII2gKP8g+mCFNpBCIIYyACzEzzIJ1KIOxnf1wBo1TWQqBTp2kMYCyY/FcTtHpjrhnE2DKq5YM4JLMbwLeYVbWG959ucWxJRbVSz9g6MwqcqjEqBa3WQAdQIAtb64cewoBR3BIDMR4twFABB6kEte0zsMZplkqsW/nz+AU7SZPhtYR5H3xqnYVW+zKXJYmZJibm0gE+QPpivAvkPxwrYYzbRPkL/LCtxLipp1HJ+BKBc+Z1QBPop9zhrzx3wh57jdOnxA0agVkqoKTagYBElQTykub41M1RGTJ55WpKwVVmmrAg3k33gc7f33xS4tRD61b4WXceY3/fTFnK5g0mCohQBALiygGLH5weeIs/mQ7LUsJXl5H9f1wkx4i1Tqmnncu5ae9o6dQ5mCQfWVHuPPFLiNGjU0VKztTYOUCxJYA6lWSRHxb+fLfEvaAaKNGqBehVK+ytqA91t74p59EbWgFgwcBtW8G6hQTO1jaMJyK42S5It4R1TC0A1RECyCVeoQhvsRDRa9zN9uuKma4NQm9ao0aTp0qbkAwsRa/xFcSLlalZtbBGIsveeG3n/TJIiPbE5yVMVCHl6h0x3akwACBE2IEAe3tjLYql1wr/AB/pGnENCFaaPTi4bTqYg3sZmceDgutTT7wUyoLGoVMJ94zzAHMCZOIEyQVyxfQw2V7kE/Dfl128sS1sg8F6lSARubmJm2wktfnEXwyyx48jk8ny5EMjKjRoEBnBv1aIhRGw+p5SCixVe71MoUCQqkE7mCY5nEeY4rTqz4WWmogIGEttME2LMQsmOXOLQZnM5nUdAhTsAgMDkCevXD14LN1ov5vhqjwKC7G+kK2r0BsDaDJ+VowOzfZumRrDaKpA8OoiLTJN7g9N4HXHGa4q6eL/ANwAyxJ2B2BmI3PlGIMpnEUuWBDFvDpkkwBOkH3ucKk1onHCos0uz6KA7sHWlp0owYlmeYPTqL8gOtiOUzjn+V3cgnTp0kt/Sb3kAlsV8hxEKXZrKSN/Gbk7iOnQCDjjN5qqUViy01M6EJlgmwMAmxiAPXYY5uTHdpWXqnD9CE1GKwAbgAkgGANh5c/U40bsmhXL09sZI2WosGLuXY6dCl2F5/CQZ5GTA6TjYeBSKSgiPD1n9/TFeBeiwSyyXN1Pqf36bjCVlsnk86cyKlMNFX4wxDKIEFSNojnOG3PiVupEg7kefmfLGZ8Jo1snmaVUKzUqwCsVUkcwDzuD9DjSViP1OmmpEckoKZF23g2kje1/OceZ0fykkLYkSoABFoNscVMpT1pGoTq8OqFm3I8ucC2Jc1lXCOXAg/DBBFttjF74nIdCzxOhqy+aXoVqD3EfmDgJwetK03TwMaQhhtYXtyggmRho7vU7JaKlFl91P9nwm8AzYVBSIOnvGpnf4W5fJjjmriLNXYXzFHVpdjvG2pif+3f1Bxaq1joCsQqGwJ16pkiAANTERsRtgOhqowAqhFUkaWb4SlmUyR84A6c8EchmIo6hU+/FmEAgsTJtIgiPOceS+0WeZKXLHwnCIwCqpqWnXZYgRcswY/6Ykb4HpUD1TR0CpcWCFtOkXNiQJO195tiaiaeYGi9U7jQpEkf1E8uuJqHECqjXopIOUiT1lh4T1sTv1w8bZzlJ4a/BEODU6J1MAb8m1QJ2Mj8vPEWdyQLmBSPLxUyxt5xcY+bNByLhtMnSpff8JWd7+ZI+eKS8VpU5QnMMQTJTTpnmBKkmOuD1k/RGpvbAZKaUYkSZ1kRqIg9Y5CDbfbH3CaxcLSWzE7gFjueQM3mPzGF77ZOkH7pMR58vSZ+eCGUzIp1SVJMEAQSNUggEc+hjnjb1Nik7tl7xGpUDbeIkLPwqzggxfleY9sEqXFA8GjT31E1HuT+Jp2pr5ATy5YCZY0irVKhkLUZSALnVzA5GFPlcYYUzFOAUVqSoSBqIE3uOc2AuJiOV8JJFP0+6+TwDMrRUVTY6iymT6Xt/t/8A15Y2vsywOXXmQInGLZfMq9QsF21HVMzfSInawxr3Y3Na8shJ5kfXFlgvVrBc41XCI7fhUmPQYSuyvbSA2Tq1O6qgwhbZh+E+c2jDZx6i9SlVRLMykAnaY/YxmPG6S5lO8hKWcpMNallQkj7w1EA7A2O1sUu8HRQ+12cmnLoolrqdUzp6xB8sR5LitR6j0+7CorFQ+onXuNUQLX98Z7k+0dd2VajUqbIWlmZQCradXPRNuow68NzqsP5VRX6lXVtPqVJE4iu3pVxS0W6vhemxi1QKf98qfqR8sI/D6GjOZimbhaquQeamQfey4cuKyKNQg+JVLietPx/+OFbjqBeJhg0LXST5gQbchImDisdE2E87lkNViahAUCwAYcjEHcm2+xPtj2nnFnwwNRI1VFCCN1gRYACAOQAx5xaoNRAKwQrMGAjYQJ3sCT78oxWy9E90PDKXOmCogGxvB2BO243x5018mjO0na9O8txSojFFQBTAIRVDPM3vEcthecS5zLstVQ4psTJOsgQoHhEBmadhI9sCxWVqhNOho0FSxIiTefhMyYmBO3PFitnS2lqkO7MSFJPhgkkk/GgIEgE7EHbBWDPUe2TjLcV1MO7WG20KTbfkyFtZm/Ty5dPw7USQNNzYpJnn904gzqSFYMwQ2AOmINjp5t4hGxvAmZxVzK0g3iZGbckuB9NQj0xzJ8lN6/sSvsKs7OrLTWbIx2O+mQDYcicVGrGkSt9QPy9Nx5yPLFzJZIoxGpCjWBYwCVG6+hMeeO+JcO/kqwKmPgtBKkzDW5EkgnlI6Y9XrnJtxVoq5DNi8k73O9jE/rhg+1l6UAgkTJJE7QN7gRHSLxvgCnC4Y6a1MgLvO9hy9z8sTl9EDUrzIIUg3Egcv+cJPje0T+wZ4FSDE7wSJ8uZj8/fGv8AZxkFELRlSsnSd997fFjJOyihaYY82O/QbenPD7l84dIam2lkMzt08rA7Xxm5U/DbxYjTGv7WHnw+LnA/x88CeJ8IpVm1VcoKhH3ipJ9zF/fFjL5qnVhtagmJuB64uLTAH/UU/wD2D+/1xmc5rRVKIAp8BypaPsiq39VKR+UYvrwvulhKQQTMKtj57YtVypt3o/75wFzYAv36gj+oj9+2GjyS9QzUWe1M0rawwBUKQ0855ekYXamWStWpVSSDTnSsgyoBsZ5eYx1xTNM8jWhJIBI5jrO22K/DwxG9jb9PPY+5xrTINFutnTr1mIBI+HUTK+0nUAOl8fVq5qUlC7i8mIjSu/KJiAd454n7xnovSQKSSKm1/Dyne4kR/bAl64RgvdiS0AEwVDATM9IieeI8i+RkldkPEcoyNSqlampqa+GmCb7MefrJ/EY2x1luIFlcNZtpYA6uYM7Am+29pxaa6JpLoihgwJIKixgKYHwm04FV1LkMNQXkCwLQWMEkwZKrytO22Fq0LKKcmS8SzlIVAPhb7sgEWt0tacDqqMxJFOo/9QEz7xi7VWvfxMqBjDSfhkQ0Xtfc+e+B9dKbMTUes7bTTVQsDaNRn3wyjYmWxOWn8TNyAj1P+JwW4fnVNOpTY2HiE8/L03wNqIQAsefz64tUshF2WevLbbyxvas1rGTnh3BzXqCmtiSBME7+QE/s4csv2FSmQjVERomTJ+ZAt6Y77J5ABdSgh/hJtImIAAubTMdR1wbr8MnwheliCI+o+mM3JytOkcsA3JZJUC02IUibgEgiTBEXubYuZWuUNmgSTqEmOvKRz588SZfh41qkgAExqgRuBYzH6/LHdThBI/lAaw0T3i+IciAItHLCdu2CqdBfJ1F5mJO0x+TdP2cXmzyjc/n9TPmd8K9bgVdIlGnykjlzGPaFGufuOedlb84nAfGN2GKqBqI3EdZ6dZ6j64rskiD8PTYfS3TAmjl8wTIp1JA3CNbbnGJv5wEsrif6CNr/AIb2vscSlxvwbsS57JqCWdhqJM3A3mOfP973FrpGoAgjrA9+Uzi9UzwO6uetvmDcb+mANVGLxTBDTYDUL35j/jDQwybkGMnVKlag2WNUfp6jy64J53tBQza6KuXIcfBVQhmU23ESRO48uowAyKF0Z5nS+kQJ3F35bTN/0xLRokUwUUsBJbUAJjz3K3MjlGKN2Rlk+dXDFXBYrEhackgjwsBB1g9Te3li7T4Q5UVNLgkXNWm6gAdTpMDn5YE0eI5hwKgaoDRIOlWJlTFpkSA/Uc/LDrS7V1XY93QZ2aSF+LTJjxgeICR8RtjocCZn/QbWxQ1VFADq87I6EfSJVlJJP+Ri+mYTeBJu3h58+UfLEvF+A1Dqqd0U0SCtM+AixlIHhbUACBvE2mwnKdpCqxNVY3CkgTz2tvOIz4ZReDHycU1hALN9marsoVQGWmoAIkySJkxptI/xgx2Y7D974qrKgUwEkXJmb81EXAuSN8ODjvqz06glF8IG1oi8RqNzcyZvvibgMNVq6gpAOkAqIgTAiItAx6F06PRb6qkUaPYmrTp6GCMAWayTH4ZB52mRtOJm4elNT3z1F0wSUqGwHMjSI9hH1hr4fnnqZso7EqKc6eXyGOeNKG1FlUmFElVJ36xOCuNSyFyrYpLkcvr1PTqXgg6zN/MAwLTPni5Uq5KIbvSSdu8cGYsN/OZBGFvtNnXSpUdGKMCRK2tI3jf3wS7C5ps1X7vMEVV06oYAkETcGJGw54lSQ/7h7h+Ry7yRSrgdTXf2gF5bZuXyxfynBsq694v2hV21d9U+XxSOmE7j3Gaoy9YBgO7WUhVEX6hZPvgrwjitUmC58dmsLwqnpa5O0YNgeBjPZOhEzXYTaK9Q26mTiUdkKJUEBzzE1WP/AJYzc8VrV8w9CpWqd0r0wER2p2Zr/AVJ98cZvjuYyubpUKNeoKTUlYozGoJIaf8AqFiBbYWx3liuzR//AOKo31UyZG5cfnv8ziHN9kMso1mmlMKJLN4rdfE2n6c8NKue6B/p/TFLhK6y+vxb2Nxy5Y5JM6LEvL9jKFUlqVZ1EbUailSPTURcEY6HZXL017uaitBglrm1xCrEfLfzxD24QUK1RqIFM90PgAHXkLYrZnPujUtLRLaTYXBi23THJK6KVasLcM7DCk7OtVgWtEtoZehDSJN7Ri5wXgDZeszKVgg6ig1sSLlYKwoNvDvYwRg9kUA79RsHgDoCATHucS8PySU3OhFXXLMQLsQYBJ3JjDxxoWyDLKKlMEFjqMQfCVixWBHi9T/bHGT4XSpro7ymYJ+JaYI8tvzvibIZpiRJ3eqDYCdJgfIc8EjSHTFkxD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a-DK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71073" y="1844824"/>
            <a:ext cx="2576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71073" y="1368458"/>
            <a:ext cx="2304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NANOCOMPOSITE</a:t>
            </a:r>
            <a:endParaRPr lang="da-DK" dirty="0"/>
          </a:p>
        </p:txBody>
      </p:sp>
      <p:pic>
        <p:nvPicPr>
          <p:cNvPr id="36" name="Picture 3" descr="C:\Users\jotg\Dropbox\DTU\Results\SEM\SmMMMBA-cent8-20-film_007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9954" y="1196752"/>
            <a:ext cx="2008344" cy="1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C:\Users\jotg\Dropbox\DTU\Results\TEM\Jon_PLA_Clay_A1_16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7389" y="1196752"/>
            <a:ext cx="1882565" cy="185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4" name="TextBox 2063"/>
          <p:cNvSpPr txBox="1"/>
          <p:nvPr/>
        </p:nvSpPr>
        <p:spPr>
          <a:xfrm>
            <a:off x="5771029" y="3121985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C30B</a:t>
            </a:r>
            <a:endParaRPr lang="da-DK" dirty="0"/>
          </a:p>
        </p:txBody>
      </p:sp>
      <p:sp>
        <p:nvSpPr>
          <p:cNvPr id="2066" name="TextBox 2065"/>
          <p:cNvSpPr txBox="1"/>
          <p:nvPr/>
        </p:nvSpPr>
        <p:spPr>
          <a:xfrm>
            <a:off x="7685924" y="3145861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CNF</a:t>
            </a:r>
            <a:endParaRPr lang="da-DK" dirty="0"/>
          </a:p>
        </p:txBody>
      </p:sp>
      <p:cxnSp>
        <p:nvCxnSpPr>
          <p:cNvPr id="2074" name="Elbow Connector 2073"/>
          <p:cNvCxnSpPr/>
          <p:nvPr/>
        </p:nvCxnSpPr>
        <p:spPr>
          <a:xfrm rot="16200000" flipH="1">
            <a:off x="7044037" y="3590055"/>
            <a:ext cx="171836" cy="4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lus 33"/>
          <p:cNvSpPr/>
          <p:nvPr/>
        </p:nvSpPr>
        <p:spPr>
          <a:xfrm>
            <a:off x="6985938" y="3168189"/>
            <a:ext cx="288032" cy="244560"/>
          </a:xfrm>
          <a:prstGeom prst="mathPlus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45778" y="3675975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Improvement of properties?</a:t>
            </a:r>
            <a:endParaRPr lang="da-DK" dirty="0"/>
          </a:p>
        </p:txBody>
      </p:sp>
      <p:sp>
        <p:nvSpPr>
          <p:cNvPr id="41" name="TextBox 40"/>
          <p:cNvSpPr txBox="1"/>
          <p:nvPr/>
        </p:nvSpPr>
        <p:spPr>
          <a:xfrm>
            <a:off x="6188671" y="4437112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Comparisson vs</a:t>
            </a:r>
          </a:p>
          <a:p>
            <a:pPr algn="ctr"/>
            <a:r>
              <a:rPr lang="da-DK" b="1" dirty="0" err="1" smtClean="0">
                <a:solidFill>
                  <a:srgbClr val="00B050"/>
                </a:solidFill>
              </a:rPr>
              <a:t>Synergetic</a:t>
            </a:r>
            <a:endParaRPr lang="da-DK" b="1" dirty="0">
              <a:solidFill>
                <a:srgbClr val="00B050"/>
              </a:solidFill>
            </a:endParaRP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129953" y="4045307"/>
            <a:ext cx="4" cy="438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>
            <a:off x="7178685" y="5181876"/>
            <a:ext cx="0" cy="403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5995923" y="5650880"/>
            <a:ext cx="3148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When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?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much</a:t>
            </a:r>
            <a:r>
              <a:rPr lang="es-ES" dirty="0" smtClean="0"/>
              <a:t>?</a:t>
            </a:r>
            <a:endParaRPr lang="es-ES" dirty="0"/>
          </a:p>
        </p:txBody>
      </p:sp>
      <p:cxnSp>
        <p:nvCxnSpPr>
          <p:cNvPr id="11" name="10 Conector recto de flecha"/>
          <p:cNvCxnSpPr/>
          <p:nvPr/>
        </p:nvCxnSpPr>
        <p:spPr bwMode="auto">
          <a:xfrm flipH="1" flipV="1">
            <a:off x="3738865" y="3847808"/>
            <a:ext cx="1769239" cy="197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12 CuadroTexto"/>
          <p:cNvSpPr txBox="1"/>
          <p:nvPr/>
        </p:nvSpPr>
        <p:spPr>
          <a:xfrm>
            <a:off x="3907697" y="3121985"/>
            <a:ext cx="12634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NEED TO </a:t>
            </a:r>
          </a:p>
          <a:p>
            <a:r>
              <a:rPr lang="es-ES" b="1" dirty="0" smtClean="0">
                <a:solidFill>
                  <a:srgbClr val="FF0000"/>
                </a:solidFill>
              </a:rPr>
              <a:t>BE FIXED</a:t>
            </a:r>
            <a:endParaRPr lang="es-ES" b="1" dirty="0">
              <a:solidFill>
                <a:srgbClr val="FF0000"/>
              </a:solidFill>
            </a:endParaRPr>
          </a:p>
        </p:txBody>
      </p:sp>
      <p:cxnSp>
        <p:nvCxnSpPr>
          <p:cNvPr id="16" name="15 Conector recto de flecha"/>
          <p:cNvCxnSpPr/>
          <p:nvPr/>
        </p:nvCxnSpPr>
        <p:spPr bwMode="auto">
          <a:xfrm flipV="1">
            <a:off x="4427984" y="1916832"/>
            <a:ext cx="0" cy="79208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2</a:t>
            </a:fld>
            <a:endParaRPr lang="en-GB"/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284090"/>
            <a:ext cx="1156073" cy="52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451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609600" y="6477000"/>
            <a:ext cx="306000" cy="306000"/>
          </a:xfrm>
          <a:prstGeom prst="rect">
            <a:avLst/>
          </a:prstGeom>
        </p:spPr>
        <p:txBody>
          <a:bodyPr/>
          <a:lstStyle/>
          <a:p>
            <a:fld id="{103EA872-A674-449B-A120-B97244F8E91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7170" name="Picture 2" descr="https://encrypted-tbn0.gstatic.com/images?q=tbn:ANd9GcQcDcdepsvx0Uqhi_e6iV17OGBco4uG9UpGMRWpxTJ2xfRMPzi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-12305"/>
            <a:ext cx="10653852" cy="689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87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NANOCELLULOSE PRODUCTION</a:t>
            </a:r>
            <a:endParaRPr lang="es-ES" dirty="0"/>
          </a:p>
        </p:txBody>
      </p:sp>
      <p:pic>
        <p:nvPicPr>
          <p:cNvPr id="6" name="Picture 13" descr="C:\Users\jotg\Google Drive\NewGenPak\Writting articles\1st Paper\Pics\CNF Protocol 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86848"/>
            <a:ext cx="8064896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3</a:t>
            </a:fld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683568" y="5805264"/>
            <a:ext cx="2668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B050"/>
                </a:solidFill>
              </a:rPr>
              <a:t>STABLE SUSPENSION</a:t>
            </a:r>
            <a:endParaRPr lang="es-ES" b="1" dirty="0">
              <a:solidFill>
                <a:srgbClr val="00B050"/>
              </a:solidFill>
            </a:endParaRPr>
          </a:p>
        </p:txBody>
      </p:sp>
      <p:sp>
        <p:nvSpPr>
          <p:cNvPr id="7" name="6 Flecha abajo"/>
          <p:cNvSpPr/>
          <p:nvPr/>
        </p:nvSpPr>
        <p:spPr>
          <a:xfrm>
            <a:off x="1187624" y="5301208"/>
            <a:ext cx="288032" cy="3900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NANOCELLULOSE PRODUCTION</a:t>
            </a:r>
            <a:endParaRPr lang="es-ES" dirty="0"/>
          </a:p>
        </p:txBody>
      </p:sp>
      <p:pic>
        <p:nvPicPr>
          <p:cNvPr id="7" name="Picture 1" descr="C:\Users\jotg\Google Drive\NewGenPak\Writting articles\1st Paper\Pics\2014-12-02 20.02.5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58230"/>
            <a:ext cx="4464496" cy="2395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169" name="Picture 25" descr="E:\Google drive\NewGenPak\Results\SEM\CNF\SmMMMBA-cent8-20-film_010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32754"/>
            <a:ext cx="2521573" cy="232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/>
        </p:nvSpPr>
        <p:spPr>
          <a:xfrm>
            <a:off x="5270989" y="4077072"/>
            <a:ext cx="144016" cy="1440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tx1"/>
                </a:solidFill>
              </a:ln>
              <a:noFill/>
            </a:endParaRPr>
          </a:p>
        </p:txBody>
      </p:sp>
      <p:cxnSp>
        <p:nvCxnSpPr>
          <p:cNvPr id="5" name="4 Conector recto"/>
          <p:cNvCxnSpPr>
            <a:stCxn id="3" idx="0"/>
          </p:cNvCxnSpPr>
          <p:nvPr/>
        </p:nvCxnSpPr>
        <p:spPr>
          <a:xfrm flipH="1" flipV="1">
            <a:off x="3400077" y="1232754"/>
            <a:ext cx="1942920" cy="28443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17 Conector recto"/>
          <p:cNvCxnSpPr>
            <a:stCxn id="3" idx="4"/>
          </p:cNvCxnSpPr>
          <p:nvPr/>
        </p:nvCxnSpPr>
        <p:spPr>
          <a:xfrm flipH="1" flipV="1">
            <a:off x="3347864" y="3556071"/>
            <a:ext cx="1995133" cy="6650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G:\Google drive\NewGenPak\Results\SEM\CNF Lignin\Sample1_047.t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89040"/>
            <a:ext cx="2521574" cy="2323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Elipse"/>
          <p:cNvSpPr/>
          <p:nvPr/>
        </p:nvSpPr>
        <p:spPr>
          <a:xfrm>
            <a:off x="7071189" y="3569215"/>
            <a:ext cx="144016" cy="144016"/>
          </a:xfrm>
          <a:prstGeom prst="ellipse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6" name="15 Conector recto"/>
          <p:cNvCxnSpPr>
            <a:stCxn id="15" idx="1"/>
          </p:cNvCxnSpPr>
          <p:nvPr/>
        </p:nvCxnSpPr>
        <p:spPr>
          <a:xfrm flipH="1">
            <a:off x="3347864" y="3590306"/>
            <a:ext cx="3744416" cy="198734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>
            <a:stCxn id="15" idx="5"/>
          </p:cNvCxnSpPr>
          <p:nvPr/>
        </p:nvCxnSpPr>
        <p:spPr>
          <a:xfrm flipH="1">
            <a:off x="3347864" y="3692140"/>
            <a:ext cx="3846250" cy="2420218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641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5 Rectángulo redondeado"/>
          <p:cNvSpPr>
            <a:spLocks noChangeArrowheads="1"/>
          </p:cNvSpPr>
          <p:nvPr/>
        </p:nvSpPr>
        <p:spPr bwMode="auto">
          <a:xfrm>
            <a:off x="468313" y="358775"/>
            <a:ext cx="7902802" cy="118427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>
              <a:solidFill>
                <a:srgbClr val="FFFFFF"/>
              </a:solidFill>
            </a:endParaRPr>
          </a:p>
        </p:txBody>
      </p:sp>
      <p:sp>
        <p:nvSpPr>
          <p:cNvPr id="6149" name="6 CuadroTexto"/>
          <p:cNvSpPr txBox="1">
            <a:spLocks noChangeArrowheads="1"/>
          </p:cNvSpPr>
          <p:nvPr/>
        </p:nvSpPr>
        <p:spPr bwMode="auto">
          <a:xfrm>
            <a:off x="2245965" y="451531"/>
            <a:ext cx="448627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2800" dirty="0"/>
              <a:t>PLA BASED </a:t>
            </a:r>
            <a:r>
              <a:rPr lang="es-ES" altLang="es-ES" sz="2800" dirty="0" smtClean="0"/>
              <a:t>NANOCOMPOSITES</a:t>
            </a:r>
            <a:endParaRPr lang="es-ES" altLang="es-ES" sz="2800" dirty="0"/>
          </a:p>
        </p:txBody>
      </p:sp>
      <p:sp>
        <p:nvSpPr>
          <p:cNvPr id="8" name="7 Flecha abajo"/>
          <p:cNvSpPr/>
          <p:nvPr/>
        </p:nvSpPr>
        <p:spPr bwMode="auto">
          <a:xfrm>
            <a:off x="843035" y="2708920"/>
            <a:ext cx="576263" cy="72008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s-ES">
              <a:ea typeface="ＭＳ Ｐゴシック" pitchFamily="-80" charset="-128"/>
              <a:cs typeface="+mn-cs"/>
            </a:endParaRPr>
          </a:p>
        </p:txBody>
      </p:sp>
      <p:sp>
        <p:nvSpPr>
          <p:cNvPr id="6156" name="13 Rectángulo redondeado"/>
          <p:cNvSpPr>
            <a:spLocks noChangeArrowheads="1"/>
          </p:cNvSpPr>
          <p:nvPr/>
        </p:nvSpPr>
        <p:spPr bwMode="auto">
          <a:xfrm>
            <a:off x="3348161" y="3644900"/>
            <a:ext cx="1439863" cy="11525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/>
          </a:p>
        </p:txBody>
      </p:sp>
      <p:sp>
        <p:nvSpPr>
          <p:cNvPr id="6157" name="14 Rectángulo redondeado"/>
          <p:cNvSpPr>
            <a:spLocks noChangeArrowheads="1"/>
          </p:cNvSpPr>
          <p:nvPr/>
        </p:nvSpPr>
        <p:spPr bwMode="auto">
          <a:xfrm>
            <a:off x="6342212" y="3644900"/>
            <a:ext cx="1439862" cy="11525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/>
          </a:p>
        </p:txBody>
      </p:sp>
      <p:sp>
        <p:nvSpPr>
          <p:cNvPr id="6159" name="16 Rectángulo redondeado"/>
          <p:cNvSpPr>
            <a:spLocks noChangeArrowheads="1"/>
          </p:cNvSpPr>
          <p:nvPr/>
        </p:nvSpPr>
        <p:spPr bwMode="auto">
          <a:xfrm>
            <a:off x="468313" y="3644900"/>
            <a:ext cx="1439862" cy="1152525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/>
          </a:p>
        </p:txBody>
      </p:sp>
      <p:sp>
        <p:nvSpPr>
          <p:cNvPr id="6160" name="17 CuadroTexto"/>
          <p:cNvSpPr txBox="1">
            <a:spLocks noChangeArrowheads="1"/>
          </p:cNvSpPr>
          <p:nvPr/>
        </p:nvSpPr>
        <p:spPr bwMode="auto">
          <a:xfrm>
            <a:off x="699367" y="3805664"/>
            <a:ext cx="86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/>
              <a:t>PLA </a:t>
            </a:r>
            <a:r>
              <a:rPr lang="es-ES" altLang="es-ES" dirty="0" smtClean="0"/>
              <a:t>&amp; PLA +</a:t>
            </a:r>
            <a:endParaRPr lang="es-ES" altLang="es-ES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/>
              <a:t>C30B</a:t>
            </a:r>
          </a:p>
        </p:txBody>
      </p:sp>
      <p:sp>
        <p:nvSpPr>
          <p:cNvPr id="6161" name="18 CuadroTexto"/>
          <p:cNvSpPr txBox="1">
            <a:spLocks noChangeArrowheads="1"/>
          </p:cNvSpPr>
          <p:nvPr/>
        </p:nvSpPr>
        <p:spPr bwMode="auto">
          <a:xfrm>
            <a:off x="3635499" y="3929063"/>
            <a:ext cx="865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/>
              <a:t>PLA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/>
              <a:t>CNF</a:t>
            </a:r>
          </a:p>
        </p:txBody>
      </p:sp>
      <p:sp>
        <p:nvSpPr>
          <p:cNvPr id="6163" name="20 CuadroTexto"/>
          <p:cNvSpPr txBox="1">
            <a:spLocks noChangeArrowheads="1"/>
          </p:cNvSpPr>
          <p:nvPr/>
        </p:nvSpPr>
        <p:spPr bwMode="auto">
          <a:xfrm>
            <a:off x="6629549" y="3789363"/>
            <a:ext cx="9937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/>
              <a:t>PLA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/>
              <a:t>CNF +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/>
              <a:t>C30B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/>
          </a:p>
        </p:txBody>
      </p:sp>
      <p:sp>
        <p:nvSpPr>
          <p:cNvPr id="6165" name="22 Rectángulo redondeado"/>
          <p:cNvSpPr>
            <a:spLocks noChangeArrowheads="1"/>
          </p:cNvSpPr>
          <p:nvPr/>
        </p:nvSpPr>
        <p:spPr bwMode="auto">
          <a:xfrm>
            <a:off x="2168525" y="5013326"/>
            <a:ext cx="6380389" cy="796418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 dirty="0"/>
          </a:p>
        </p:txBody>
      </p:sp>
      <p:sp>
        <p:nvSpPr>
          <p:cNvPr id="6166" name="23 CuadroTexto"/>
          <p:cNvSpPr txBox="1">
            <a:spLocks noChangeArrowheads="1"/>
          </p:cNvSpPr>
          <p:nvPr/>
        </p:nvSpPr>
        <p:spPr bwMode="auto">
          <a:xfrm>
            <a:off x="3721894" y="5242466"/>
            <a:ext cx="41767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dirty="0" smtClean="0"/>
              <a:t>DMF </a:t>
            </a:r>
            <a:r>
              <a:rPr lang="es-ES" altLang="es-ES" dirty="0"/>
              <a:t>+ 15 h 80 </a:t>
            </a:r>
            <a:r>
              <a:rPr lang="en-GB" dirty="0"/>
              <a:t>°</a:t>
            </a:r>
            <a:r>
              <a:rPr lang="es-ES" altLang="es-ES" dirty="0" smtClean="0"/>
              <a:t>C</a:t>
            </a:r>
            <a:endParaRPr lang="es-ES" altLang="es-ES" dirty="0"/>
          </a:p>
        </p:txBody>
      </p:sp>
      <p:sp>
        <p:nvSpPr>
          <p:cNvPr id="6167" name="24 Rectángulo redondeado"/>
          <p:cNvSpPr>
            <a:spLocks noChangeArrowheads="1"/>
          </p:cNvSpPr>
          <p:nvPr/>
        </p:nvSpPr>
        <p:spPr bwMode="auto">
          <a:xfrm>
            <a:off x="468313" y="5013325"/>
            <a:ext cx="1439862" cy="796419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s-ES" altLang="es-ES"/>
          </a:p>
        </p:txBody>
      </p:sp>
      <p:sp>
        <p:nvSpPr>
          <p:cNvPr id="6168" name="25 CuadroTexto"/>
          <p:cNvSpPr txBox="1">
            <a:spLocks noChangeArrowheads="1"/>
          </p:cNvSpPr>
          <p:nvPr/>
        </p:nvSpPr>
        <p:spPr bwMode="auto">
          <a:xfrm>
            <a:off x="302839" y="5137788"/>
            <a:ext cx="16566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dirty="0" smtClean="0"/>
              <a:t>DCM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dirty="0" smtClean="0"/>
              <a:t>15 </a:t>
            </a:r>
            <a:r>
              <a:rPr lang="es-ES" altLang="es-ES" dirty="0"/>
              <a:t>h</a:t>
            </a:r>
            <a:r>
              <a:rPr lang="es-ES" altLang="es-ES" dirty="0" smtClean="0"/>
              <a:t> 23 </a:t>
            </a:r>
            <a:r>
              <a:rPr lang="en-GB" dirty="0"/>
              <a:t>°</a:t>
            </a:r>
            <a:r>
              <a:rPr lang="es-ES" altLang="es-ES" dirty="0" smtClean="0"/>
              <a:t>C</a:t>
            </a:r>
            <a:endParaRPr lang="es-ES" altLang="es-ES" dirty="0"/>
          </a:p>
        </p:txBody>
      </p:sp>
      <p:sp>
        <p:nvSpPr>
          <p:cNvPr id="2" name="TextBox 1"/>
          <p:cNvSpPr txBox="1"/>
          <p:nvPr/>
        </p:nvSpPr>
        <p:spPr>
          <a:xfrm>
            <a:off x="408966" y="1844824"/>
            <a:ext cx="81950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/>
              <a:t>SOLVENT CASTING </a:t>
            </a:r>
            <a:r>
              <a:rPr lang="da-DK" dirty="0" smtClean="0">
                <a:sym typeface="Wingdings" pitchFamily="2" charset="2"/>
              </a:rPr>
              <a:t> BETTER FOR THE ”PROOF OF THE HYPOTHESIS”</a:t>
            </a:r>
          </a:p>
          <a:p>
            <a:pPr algn="ctr"/>
            <a:r>
              <a:rPr lang="da-DK" dirty="0" smtClean="0">
                <a:sym typeface="Wingdings" pitchFamily="2" charset="2"/>
              </a:rPr>
              <a:t>         ”UPSCALING”  NEXT RESEARCH  </a:t>
            </a:r>
            <a:r>
              <a:rPr lang="da-DK" b="1" u="sng" dirty="0" smtClean="0">
                <a:sym typeface="Wingdings" pitchFamily="2" charset="2"/>
              </a:rPr>
              <a:t>MULTIPLE POSSIBILITES</a:t>
            </a:r>
          </a:p>
        </p:txBody>
      </p:sp>
      <p:sp>
        <p:nvSpPr>
          <p:cNvPr id="27" name="7 Flecha abajo"/>
          <p:cNvSpPr/>
          <p:nvPr/>
        </p:nvSpPr>
        <p:spPr bwMode="auto">
          <a:xfrm>
            <a:off x="3779960" y="2708920"/>
            <a:ext cx="576263" cy="72008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s-ES">
              <a:ea typeface="ＭＳ Ｐゴシック" pitchFamily="-80" charset="-128"/>
              <a:cs typeface="+mn-cs"/>
            </a:endParaRPr>
          </a:p>
        </p:txBody>
      </p:sp>
      <p:sp>
        <p:nvSpPr>
          <p:cNvPr id="29" name="7 Flecha abajo"/>
          <p:cNvSpPr/>
          <p:nvPr/>
        </p:nvSpPr>
        <p:spPr bwMode="auto">
          <a:xfrm>
            <a:off x="6774011" y="2708920"/>
            <a:ext cx="576263" cy="720080"/>
          </a:xfrm>
          <a:prstGeom prst="downArrow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0" tIns="0" rIns="0" bIns="0"/>
          <a:lstStyle/>
          <a:p>
            <a:pPr>
              <a:spcBef>
                <a:spcPct val="50000"/>
              </a:spcBef>
              <a:defRPr/>
            </a:pPr>
            <a:endParaRPr lang="es-ES">
              <a:ea typeface="ＭＳ Ｐゴシック" pitchFamily="-80" charset="-128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12082" y="5845497"/>
            <a:ext cx="5719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b="1" dirty="0" smtClean="0">
                <a:solidFill>
                  <a:srgbClr val="00B050"/>
                </a:solidFill>
              </a:rPr>
              <a:t>BEST CONDITIONS FOR EACH NANOCOMPOSITE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59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10 Conector recto"/>
          <p:cNvCxnSpPr/>
          <p:nvPr/>
        </p:nvCxnSpPr>
        <p:spPr>
          <a:xfrm flipV="1">
            <a:off x="3203848" y="2204863"/>
            <a:ext cx="0" cy="31663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TRANSPARENCY</a:t>
            </a:r>
            <a:endParaRPr lang="es-ES" dirty="0"/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98268"/>
              </p:ext>
            </p:extLst>
          </p:nvPr>
        </p:nvGraphicFramePr>
        <p:xfrm>
          <a:off x="-396551" y="1772816"/>
          <a:ext cx="6048671" cy="43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Graph" r:id="rId3" imgW="4131720" imgH="2901600" progId="Origin50.Graph">
                  <p:embed/>
                </p:oleObj>
              </mc:Choice>
              <mc:Fallback>
                <p:oleObj name="Graph" r:id="rId3" imgW="413172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96551" y="1772816"/>
                        <a:ext cx="6048671" cy="43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827584" y="1556792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HOT PRESSED</a:t>
            </a:r>
          </a:p>
          <a:p>
            <a:pPr algn="ctr"/>
            <a:r>
              <a:rPr lang="es-ES" dirty="0" smtClean="0"/>
              <a:t>NANOCOMPOSITES </a:t>
            </a:r>
          </a:p>
        </p:txBody>
      </p:sp>
      <p:pic>
        <p:nvPicPr>
          <p:cNvPr id="14" name="Picture 13" descr="E:\Dropbox\Dropbox\Cargas de cámara\2015-02-18 18.19.5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040052" y="2096851"/>
            <a:ext cx="381642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442456" y="5341564"/>
            <a:ext cx="34500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smtClean="0"/>
              <a:t>PLA/CNF 1%/C30B 1% </a:t>
            </a:r>
            <a:r>
              <a:rPr lang="da-DK" b="1" dirty="0" smtClean="0">
                <a:solidFill>
                  <a:srgbClr val="00B050"/>
                </a:solidFill>
              </a:rPr>
              <a:t>TRANSPARENT</a:t>
            </a:r>
          </a:p>
          <a:p>
            <a:pPr algn="ctr"/>
            <a:r>
              <a:rPr lang="da-DK" dirty="0" smtClean="0"/>
              <a:t>AND </a:t>
            </a:r>
            <a:r>
              <a:rPr lang="da-DK" b="1" dirty="0" smtClean="0">
                <a:solidFill>
                  <a:srgbClr val="00B050"/>
                </a:solidFill>
              </a:rPr>
              <a:t>CLEAR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6</a:t>
            </a:fld>
            <a:endParaRPr lang="en-GB"/>
          </a:p>
        </p:txBody>
      </p:sp>
      <p:cxnSp>
        <p:nvCxnSpPr>
          <p:cNvPr id="8" name="7 Conector recto"/>
          <p:cNvCxnSpPr/>
          <p:nvPr/>
        </p:nvCxnSpPr>
        <p:spPr>
          <a:xfrm flipV="1">
            <a:off x="1619672" y="2206899"/>
            <a:ext cx="0" cy="316631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CuadroTexto"/>
          <p:cNvSpPr txBox="1"/>
          <p:nvPr/>
        </p:nvSpPr>
        <p:spPr>
          <a:xfrm>
            <a:off x="3707904" y="4869160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INFRARED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971600" y="488249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UV</a:t>
            </a:r>
            <a:endParaRPr lang="es-ES" dirty="0"/>
          </a:p>
        </p:txBody>
      </p:sp>
      <p:pic>
        <p:nvPicPr>
          <p:cNvPr id="2074" name="Picture 26" descr="https://encrypted-tbn0.gstatic.com/images?q=tbn:ANd9GcRq_RXifUSJDoLzS59bIli9DXxr4lvfv1I6Xvartu3M34R7tk-4K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379" y="4574757"/>
            <a:ext cx="1106224" cy="663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49874" y="1452389"/>
            <a:ext cx="1212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400" dirty="0" smtClean="0"/>
              <a:t>UV</a:t>
            </a:r>
          </a:p>
          <a:p>
            <a:pPr algn="ctr"/>
            <a:r>
              <a:rPr lang="es-ES" sz="1400" dirty="0" smtClean="0"/>
              <a:t>BLOCKING?</a:t>
            </a:r>
            <a:endParaRPr lang="es-ES" sz="1400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655969" y="1975609"/>
            <a:ext cx="387639" cy="15253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8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CRYSTALLIZATION: XRD, MDSC &amp; POM</a:t>
            </a:r>
            <a:endParaRPr lang="en-GB" dirty="0"/>
          </a:p>
        </p:txBody>
      </p:sp>
      <p:pic>
        <p:nvPicPr>
          <p:cNvPr id="15363" name="Picture 3" descr="C:\Users\jotg\Google Drive\NewGenPak\Results\XRD\Isothermal crystallization\PLA\PLA 120 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85" y="1700808"/>
            <a:ext cx="2970000" cy="22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C:\Users\jotg\Google Drive\NewGenPak\Results\XRD\Isothermal crystallization\PLA CNF\PLA CNF 120 C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060" y="3895179"/>
            <a:ext cx="29686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3" name="Picture 13" descr="C:\Users\jotg\Google Drive\NewGenPak\Results\XRD\Isothermal crystallization\PLA C30B\PLA C30B 120 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685" y="1772816"/>
            <a:ext cx="2970000" cy="227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452488" y="2204864"/>
            <a:ext cx="16979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PLA/C30B 1%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t</a:t>
            </a:r>
            <a:r>
              <a:rPr lang="da-DK" b="1" baseline="-25000" dirty="0" smtClean="0">
                <a:solidFill>
                  <a:srgbClr val="00B050"/>
                </a:solidFill>
              </a:rPr>
              <a:t>1/2</a:t>
            </a:r>
            <a:r>
              <a:rPr lang="da-DK" b="1" dirty="0" smtClean="0">
                <a:solidFill>
                  <a:srgbClr val="00B050"/>
                </a:solidFill>
              </a:rPr>
              <a:t> = 3 min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6348" y="4826526"/>
            <a:ext cx="1573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PLA CNF 1%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t</a:t>
            </a:r>
            <a:r>
              <a:rPr lang="da-DK" b="1" baseline="-25000" dirty="0" smtClean="0">
                <a:solidFill>
                  <a:srgbClr val="00B050"/>
                </a:solidFill>
              </a:rPr>
              <a:t>1/2</a:t>
            </a:r>
            <a:r>
              <a:rPr lang="da-DK" b="1" dirty="0" smtClean="0">
                <a:solidFill>
                  <a:srgbClr val="00B050"/>
                </a:solidFill>
              </a:rPr>
              <a:t> =  9 min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14492" y="4549526"/>
            <a:ext cx="15738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PLA CNF 1%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C30B 1%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t</a:t>
            </a:r>
            <a:r>
              <a:rPr lang="da-DK" b="1" baseline="-25000" dirty="0" smtClean="0">
                <a:solidFill>
                  <a:srgbClr val="00B050"/>
                </a:solidFill>
              </a:rPr>
              <a:t>1/2</a:t>
            </a:r>
            <a:r>
              <a:rPr lang="da-DK" b="1" dirty="0" smtClean="0">
                <a:solidFill>
                  <a:srgbClr val="00B050"/>
                </a:solidFill>
              </a:rPr>
              <a:t> = 5 min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62" y="2555168"/>
            <a:ext cx="1468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smtClean="0">
                <a:solidFill>
                  <a:srgbClr val="00B050"/>
                </a:solidFill>
              </a:rPr>
              <a:t>PLA </a:t>
            </a:r>
          </a:p>
          <a:p>
            <a:pPr algn="ctr"/>
            <a:r>
              <a:rPr lang="da-DK" b="1" dirty="0" smtClean="0">
                <a:solidFill>
                  <a:srgbClr val="00B050"/>
                </a:solidFill>
              </a:rPr>
              <a:t>t</a:t>
            </a:r>
            <a:r>
              <a:rPr lang="da-DK" b="1" baseline="-25000" dirty="0" smtClean="0">
                <a:solidFill>
                  <a:srgbClr val="00B050"/>
                </a:solidFill>
              </a:rPr>
              <a:t>1/2</a:t>
            </a:r>
            <a:r>
              <a:rPr lang="da-DK" b="1" dirty="0" smtClean="0">
                <a:solidFill>
                  <a:srgbClr val="00B050"/>
                </a:solidFill>
              </a:rPr>
              <a:t> = 25 min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3" name="AutoShape 2" descr="Resultado de imagen de sheffield hallam universit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321610"/>
            <a:ext cx="1004096" cy="53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:\Users\jotg\Google Drive\NewGenPak\Results\XRD\Isothermal crystallization\PLA CNF C30B 120 C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060" y="3933056"/>
            <a:ext cx="296862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7</a:t>
            </a:fld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107504" y="1054477"/>
            <a:ext cx="2949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Kinetic</a:t>
            </a:r>
            <a:r>
              <a:rPr lang="es-ES" dirty="0" smtClean="0"/>
              <a:t> </a:t>
            </a:r>
            <a:r>
              <a:rPr lang="es-ES" dirty="0" smtClean="0">
                <a:sym typeface="Wingdings" panose="05000000000000000000" pitchFamily="2" charset="2"/>
              </a:rPr>
              <a:t> IMPROVEMENT</a:t>
            </a:r>
          </a:p>
          <a:p>
            <a:r>
              <a:rPr lang="es-ES" dirty="0" err="1" smtClean="0">
                <a:sym typeface="Wingdings" panose="05000000000000000000" pitchFamily="2" charset="2"/>
              </a:rPr>
              <a:t>Size</a:t>
            </a:r>
            <a:r>
              <a:rPr lang="es-ES" dirty="0" smtClean="0">
                <a:sym typeface="Wingdings" panose="05000000000000000000" pitchFamily="2" charset="2"/>
              </a:rPr>
              <a:t> and </a:t>
            </a:r>
            <a:r>
              <a:rPr lang="es-ES" dirty="0" err="1" smtClean="0">
                <a:sym typeface="Wingdings" panose="05000000000000000000" pitchFamily="2" charset="2"/>
              </a:rPr>
              <a:t>shape</a:t>
            </a:r>
            <a:r>
              <a:rPr lang="es-ES" dirty="0" smtClean="0">
                <a:sym typeface="Wingdings" panose="05000000000000000000" pitchFamily="2" charset="2"/>
              </a:rPr>
              <a:t>  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51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THERMOMECHANICAL PROPERTIES</a:t>
            </a:r>
            <a:endParaRPr lang="es-E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272559"/>
              </p:ext>
            </p:extLst>
          </p:nvPr>
        </p:nvGraphicFramePr>
        <p:xfrm>
          <a:off x="-198152" y="1683860"/>
          <a:ext cx="6570044" cy="4580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7" name="Graph" r:id="rId3" imgW="4145040" imgH="2900160" progId="Origin50.Graph">
                  <p:embed/>
                </p:oleObj>
              </mc:Choice>
              <mc:Fallback>
                <p:oleObj name="Graph" r:id="rId3" imgW="4145040" imgH="290016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8152" y="1683860"/>
                        <a:ext cx="6570044" cy="45803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 descr="20140404_11284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977" y="4136802"/>
            <a:ext cx="1007497" cy="1366247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9" name="Picture 6" descr="20140404_112918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267" y="4136802"/>
            <a:ext cx="1008000" cy="136800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0" name="9 CuadroTexto"/>
          <p:cNvSpPr txBox="1"/>
          <p:nvPr/>
        </p:nvSpPr>
        <p:spPr>
          <a:xfrm>
            <a:off x="5481474" y="5568915"/>
            <a:ext cx="952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/>
              <a:t>Neat</a:t>
            </a:r>
            <a:r>
              <a:rPr lang="es-ES" sz="1400" dirty="0" smtClean="0"/>
              <a:t> PLA</a:t>
            </a:r>
            <a:endParaRPr lang="es-ES" sz="1400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611648" y="5568915"/>
            <a:ext cx="148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PLA CNF/C30B </a:t>
            </a:r>
          </a:p>
          <a:p>
            <a:pPr algn="ctr"/>
            <a:r>
              <a:rPr lang="es-ES" sz="1400" dirty="0" smtClean="0"/>
              <a:t>1% 1%</a:t>
            </a:r>
            <a:endParaRPr lang="es-ES" sz="14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228184" y="1646914"/>
            <a:ext cx="252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There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also</a:t>
            </a:r>
            <a:r>
              <a:rPr lang="es-ES" dirty="0" smtClean="0"/>
              <a:t> a </a:t>
            </a:r>
            <a:r>
              <a:rPr lang="es-ES" dirty="0" err="1" smtClean="0"/>
              <a:t>synergetic</a:t>
            </a:r>
            <a:r>
              <a:rPr lang="es-ES" dirty="0" smtClean="0"/>
              <a:t> </a:t>
            </a:r>
            <a:r>
              <a:rPr lang="es-ES" dirty="0" err="1" smtClean="0"/>
              <a:t>behaviour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228183" y="2420060"/>
            <a:ext cx="2526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improvement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really</a:t>
            </a:r>
            <a:r>
              <a:rPr lang="es-ES" dirty="0" smtClean="0"/>
              <a:t> </a:t>
            </a:r>
            <a:r>
              <a:rPr lang="es-ES" dirty="0" err="1" smtClean="0"/>
              <a:t>meaningful</a:t>
            </a:r>
            <a:r>
              <a:rPr lang="es-ES" dirty="0" smtClean="0"/>
              <a:t> </a:t>
            </a:r>
            <a:r>
              <a:rPr lang="es-ES" dirty="0" err="1" smtClean="0"/>
              <a:t>even</a:t>
            </a:r>
            <a:r>
              <a:rPr lang="es-ES" dirty="0" smtClean="0"/>
              <a:t> at </a:t>
            </a:r>
            <a:r>
              <a:rPr lang="es-ES" dirty="0" err="1" smtClean="0"/>
              <a:t>low</a:t>
            </a:r>
            <a:r>
              <a:rPr lang="es-ES" dirty="0" smtClean="0"/>
              <a:t> load</a:t>
            </a:r>
            <a:endParaRPr lang="es-ES" dirty="0"/>
          </a:p>
        </p:txBody>
      </p:sp>
      <p:sp>
        <p:nvSpPr>
          <p:cNvPr id="3" name="AutoShape 4" descr="Resultado de imagen de GRENOBLE inp paGOR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6263234"/>
            <a:ext cx="936103" cy="596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https://lh6.googleusercontent.com/-xCZyQ0hdaMA/U2Ok6sTfI5I/AAAAAAAAJBw/0KHb4qaqGRI/w612-h816-no/20140502_15595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2" y="4135049"/>
            <a:ext cx="1008000" cy="136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14 CuadroTexto"/>
          <p:cNvSpPr txBox="1"/>
          <p:nvPr/>
        </p:nvSpPr>
        <p:spPr>
          <a:xfrm>
            <a:off x="6461474" y="5554957"/>
            <a:ext cx="1242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/>
              <a:t>PLA CNF 5%</a:t>
            </a:r>
            <a:endParaRPr lang="es-ES" sz="14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795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BARRIER PROPERTIES</a:t>
            </a:r>
            <a:endParaRPr lang="es-E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859894"/>
              </p:ext>
            </p:extLst>
          </p:nvPr>
        </p:nvGraphicFramePr>
        <p:xfrm>
          <a:off x="971600" y="1679501"/>
          <a:ext cx="6119813" cy="468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Graph" r:id="rId3" imgW="3920760" imgH="3000960" progId="Origin50.Graph">
                  <p:embed/>
                </p:oleObj>
              </mc:Choice>
              <mc:Fallback>
                <p:oleObj name="Graph" r:id="rId3" imgW="3920760" imgH="3000960" progId="Origin50.Graph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1679501"/>
                        <a:ext cx="6119813" cy="468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23AC5-E736-42FC-804D-CE08A2C83742}" type="slidenum">
              <a:rPr lang="en-GB" smtClean="0"/>
              <a:t>9</a:t>
            </a:fld>
            <a:endParaRPr lang="en-GB"/>
          </a:p>
        </p:txBody>
      </p:sp>
      <p:sp>
        <p:nvSpPr>
          <p:cNvPr id="5" name="4 CuadroTexto"/>
          <p:cNvSpPr txBox="1"/>
          <p:nvPr/>
        </p:nvSpPr>
        <p:spPr>
          <a:xfrm>
            <a:off x="5940152" y="1196752"/>
            <a:ext cx="3114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PLA/CNF 5%/C30B 5%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89% REDUCTION OTR</a:t>
            </a:r>
          </a:p>
          <a:p>
            <a:pPr marL="285750" indent="-285750">
              <a:buFontTx/>
              <a:buChar char="-"/>
            </a:pPr>
            <a:r>
              <a:rPr lang="es-ES" dirty="0" smtClean="0"/>
              <a:t>75% REDUCTION WVTR</a:t>
            </a:r>
          </a:p>
          <a:p>
            <a:pPr marL="285750" indent="-285750">
              <a:buFontTx/>
              <a:buChar char="-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4690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138B1BE7FB074492AF0C6B271046C2" ma:contentTypeVersion="1" ma:contentTypeDescription="Create a new document." ma:contentTypeScope="" ma:versionID="ca26226fccd0de549b4b9ceaa2d18ef4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6e4498ff9b45e04ac682a350253fe18b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17DF4344-E058-49BF-A2DC-6C8292F66286}"/>
</file>

<file path=customXml/itemProps2.xml><?xml version="1.0" encoding="utf-8"?>
<ds:datastoreItem xmlns:ds="http://schemas.openxmlformats.org/officeDocument/2006/customXml" ds:itemID="{3CF6CACB-EBCA-4B22-BEB6-A5FCE6BF4BBE}"/>
</file>

<file path=customXml/itemProps3.xml><?xml version="1.0" encoding="utf-8"?>
<ds:datastoreItem xmlns:ds="http://schemas.openxmlformats.org/officeDocument/2006/customXml" ds:itemID="{C34CE282-1E16-4A7D-AD60-F8A9105CD775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368</TotalTime>
  <Words>728</Words>
  <Application>Microsoft Office PowerPoint</Application>
  <PresentationFormat>Presentación en pantalla (4:3)</PresentationFormat>
  <Paragraphs>236</Paragraphs>
  <Slides>20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2" baseType="lpstr">
      <vt:lpstr>Blank</vt:lpstr>
      <vt:lpstr>Graph</vt:lpstr>
      <vt:lpstr>Hybrid Nanocellulose-Clay Composites for Controlled Release </vt:lpstr>
      <vt:lpstr>INTRODUCTION</vt:lpstr>
      <vt:lpstr>NANOCELLULOSE PRODUCTION</vt:lpstr>
      <vt:lpstr>NANOCELLULOSE PRODUCTION</vt:lpstr>
      <vt:lpstr>Presentación de PowerPoint</vt:lpstr>
      <vt:lpstr>TRANSPARENCY</vt:lpstr>
      <vt:lpstr>CRYSTALLIZATION: XRD, MDSC &amp; POM</vt:lpstr>
      <vt:lpstr>THERMOMECHANICAL PROPERTIES</vt:lpstr>
      <vt:lpstr>BARRIER PROPERTIES</vt:lpstr>
      <vt:lpstr>POLARIZED OPTICAL MICROSCOPY</vt:lpstr>
      <vt:lpstr>CRYSTALLINITY AND BARRIER PROPERTIES</vt:lpstr>
      <vt:lpstr>WATER DIFFUSIVITY</vt:lpstr>
      <vt:lpstr>GRAFTING OF BZAA (SOLREACT)</vt:lpstr>
      <vt:lpstr>CONTROLLED RELEASE</vt:lpstr>
      <vt:lpstr>CONTROLLED RELEASE</vt:lpstr>
      <vt:lpstr>INTRODUCTION</vt:lpstr>
      <vt:lpstr>INTRODUCTION</vt:lpstr>
      <vt:lpstr>Presentación de PowerPoint</vt:lpstr>
      <vt:lpstr>ACKNOWLEDGEMENTS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Breen</dc:creator>
  <cp:lastModifiedBy>Jon</cp:lastModifiedBy>
  <cp:revision>36</cp:revision>
  <dcterms:created xsi:type="dcterms:W3CDTF">2015-04-28T10:07:36Z</dcterms:created>
  <dcterms:modified xsi:type="dcterms:W3CDTF">2015-05-27T00:21:40Z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0x01010029138B1BE7FB074492AF0C6B271046C2</vt:lpwstr>
  </property>
</Properties>
</file>