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
  </p:notesMasterIdLst>
  <p:handoutMasterIdLst>
    <p:handoutMasterId r:id="rId11"/>
  </p:handoutMasterIdLst>
  <p:sldIdLst>
    <p:sldId id="256" r:id="rId2"/>
    <p:sldId id="257" r:id="rId3"/>
    <p:sldId id="274" r:id="rId4"/>
    <p:sldId id="267" r:id="rId5"/>
    <p:sldId id="286" r:id="rId6"/>
    <p:sldId id="282" r:id="rId7"/>
    <p:sldId id="287" r:id="rId8"/>
    <p:sldId id="285" r:id="rId9"/>
  </p:sldIdLst>
  <p:sldSz cx="9144000" cy="6858000" type="screen4x3"/>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yl jasny 1 — Ak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2838BEF-8BB2-4498-84A7-C5851F593DF1}" styleName="Styl pośredni 4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80" autoAdjust="0"/>
  </p:normalViewPr>
  <p:slideViewPr>
    <p:cSldViewPr>
      <p:cViewPr>
        <p:scale>
          <a:sx n="66" d="100"/>
          <a:sy n="66" d="100"/>
        </p:scale>
        <p:origin x="-630" y="-12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4958" cy="4968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1098" y="0"/>
            <a:ext cx="2944958" cy="496888"/>
          </a:xfrm>
          <a:prstGeom prst="rect">
            <a:avLst/>
          </a:prstGeom>
        </p:spPr>
        <p:txBody>
          <a:bodyPr vert="horz" lIns="91440" tIns="45720" rIns="91440" bIns="45720" rtlCol="0"/>
          <a:lstStyle>
            <a:lvl1pPr algn="r">
              <a:defRPr sz="1200"/>
            </a:lvl1pPr>
          </a:lstStyle>
          <a:p>
            <a:fld id="{459B6352-CB85-41C9-AD98-AB450F74CC59}" type="datetimeFigureOut">
              <a:rPr lang="pl-PL" smtClean="0"/>
              <a:pPr/>
              <a:t>2015-05-26</a:t>
            </a:fld>
            <a:endParaRPr lang="pl-PL"/>
          </a:p>
        </p:txBody>
      </p:sp>
      <p:sp>
        <p:nvSpPr>
          <p:cNvPr id="4" name="Symbol zastępczy stopki 3"/>
          <p:cNvSpPr>
            <a:spLocks noGrp="1"/>
          </p:cNvSpPr>
          <p:nvPr>
            <p:ph type="ftr" sz="quarter" idx="2"/>
          </p:nvPr>
        </p:nvSpPr>
        <p:spPr>
          <a:xfrm>
            <a:off x="0" y="9428164"/>
            <a:ext cx="2944958" cy="4968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1098" y="9428164"/>
            <a:ext cx="2944958" cy="496887"/>
          </a:xfrm>
          <a:prstGeom prst="rect">
            <a:avLst/>
          </a:prstGeom>
        </p:spPr>
        <p:txBody>
          <a:bodyPr vert="horz" lIns="91440" tIns="45720" rIns="91440" bIns="45720" rtlCol="0" anchor="b"/>
          <a:lstStyle>
            <a:lvl1pPr algn="r">
              <a:defRPr sz="1200"/>
            </a:lvl1pPr>
          </a:lstStyle>
          <a:p>
            <a:fld id="{35F86EC4-8A7E-428E-A75C-EF4F4B9FBFBC}" type="slidenum">
              <a:rPr lang="pl-PL" smtClean="0"/>
              <a:pPr/>
              <a:t>‹Nº›</a:t>
            </a:fld>
            <a:endParaRPr lang="pl-PL"/>
          </a:p>
        </p:txBody>
      </p:sp>
    </p:spTree>
    <p:extLst>
      <p:ext uri="{BB962C8B-B14F-4D97-AF65-F5344CB8AC3E}">
        <p14:creationId xmlns:p14="http://schemas.microsoft.com/office/powerpoint/2010/main" xmlns="" val="3895226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330778B-42B3-4D47-AAF8-37D9FE1F43A0}" type="datetimeFigureOut">
              <a:rPr lang="pl-PL" smtClean="0"/>
              <a:pPr/>
              <a:t>2015-05-26</a:t>
            </a:fld>
            <a:endParaRPr lang="pl-PL"/>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4EE8EF3-8357-440B-9957-4EB5DC6FE972}" type="slidenum">
              <a:rPr lang="pl-PL" smtClean="0"/>
              <a:pPr/>
              <a:t>‹Nº›</a:t>
            </a:fld>
            <a:endParaRPr lang="pl-PL"/>
          </a:p>
        </p:txBody>
      </p:sp>
    </p:spTree>
    <p:extLst>
      <p:ext uri="{BB962C8B-B14F-4D97-AF65-F5344CB8AC3E}">
        <p14:creationId xmlns:p14="http://schemas.microsoft.com/office/powerpoint/2010/main" xmlns="" val="1280943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4EE8EF3-8357-440B-9957-4EB5DC6FE972}" type="slidenum">
              <a:rPr lang="pl-PL" smtClean="0"/>
              <a:pPr/>
              <a:t>3</a:t>
            </a:fld>
            <a:endParaRPr lang="pl-PL"/>
          </a:p>
        </p:txBody>
      </p:sp>
    </p:spTree>
    <p:extLst>
      <p:ext uri="{BB962C8B-B14F-4D97-AF65-F5344CB8AC3E}">
        <p14:creationId xmlns:p14="http://schemas.microsoft.com/office/powerpoint/2010/main" xmlns="" val="274726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14" name="Tytuł 13"/>
          <p:cNvSpPr>
            <a:spLocks noGrp="1"/>
          </p:cNvSpPr>
          <p:nvPr>
            <p:ph type="ctrTitle"/>
          </p:nvPr>
        </p:nvSpPr>
        <p:spPr>
          <a:xfrm>
            <a:off x="1432560" y="359898"/>
            <a:ext cx="7406640" cy="1472184"/>
          </a:xfrm>
        </p:spPr>
        <p:txBody>
          <a:bodyPr anchor="b"/>
          <a:lstStyle>
            <a:lvl1pPr algn="l">
              <a:defRPr/>
            </a:lvl1pPr>
            <a:extLst/>
          </a:lstStyle>
          <a:p>
            <a:r>
              <a:rPr kumimoji="0" lang="pl-PL" smtClean="0"/>
              <a:t>Kliknij, aby edytować styl</a:t>
            </a:r>
            <a:endParaRPr kumimoji="0" lang="en-US"/>
          </a:p>
        </p:txBody>
      </p:sp>
      <p:sp>
        <p:nvSpPr>
          <p:cNvPr id="22" name="Podtytuł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7" name="Symbol zastępczy daty 6"/>
          <p:cNvSpPr>
            <a:spLocks noGrp="1"/>
          </p:cNvSpPr>
          <p:nvPr>
            <p:ph type="dt" sz="half" idx="10"/>
          </p:nvPr>
        </p:nvSpPr>
        <p:spPr/>
        <p:txBody>
          <a:bodyPr/>
          <a:lstStyle>
            <a:extLst/>
          </a:lstStyle>
          <a:p>
            <a:fld id="{D2FBF118-6A58-4C10-AAB4-865B588849CF}" type="datetimeFigureOut">
              <a:rPr lang="pl-PL" smtClean="0"/>
              <a:pPr/>
              <a:t>2015-05-26</a:t>
            </a:fld>
            <a:endParaRPr lang="pl-PL"/>
          </a:p>
        </p:txBody>
      </p:sp>
      <p:sp>
        <p:nvSpPr>
          <p:cNvPr id="20" name="Symbol zastępczy stopki 19"/>
          <p:cNvSpPr>
            <a:spLocks noGrp="1"/>
          </p:cNvSpPr>
          <p:nvPr>
            <p:ph type="ftr" sz="quarter" idx="11"/>
          </p:nvPr>
        </p:nvSpPr>
        <p:spPr/>
        <p:txBody>
          <a:bodyPr/>
          <a:lstStyle>
            <a:extLst/>
          </a:lstStyle>
          <a:p>
            <a:endParaRPr lang="pl-PL"/>
          </a:p>
        </p:txBody>
      </p:sp>
      <p:sp>
        <p:nvSpPr>
          <p:cNvPr id="10" name="Symbol zastępczy numeru slajdu 9"/>
          <p:cNvSpPr>
            <a:spLocks noGrp="1"/>
          </p:cNvSpPr>
          <p:nvPr>
            <p:ph type="sldNum" sz="quarter" idx="12"/>
          </p:nvPr>
        </p:nvSpPr>
        <p:spPr/>
        <p:txBody>
          <a:bodyPr/>
          <a:lstStyle>
            <a:extLst/>
          </a:lstStyle>
          <a:p>
            <a:fld id="{054AAC7A-F140-4B7B-8849-59F497E43D91}" type="slidenum">
              <a:rPr lang="pl-PL" smtClean="0"/>
              <a:pPr/>
              <a:t>‹Nº›</a:t>
            </a:fld>
            <a:endParaRPr lang="pl-PL"/>
          </a:p>
        </p:txBody>
      </p:sp>
      <p:sp>
        <p:nvSpPr>
          <p:cNvPr id="8" name="Elipsa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a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D2FBF118-6A58-4C10-AAB4-865B588849CF}" type="datetimeFigureOut">
              <a:rPr lang="pl-PL" smtClean="0"/>
              <a:pPr/>
              <a:t>2015-05-26</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054AAC7A-F140-4B7B-8849-59F497E43D91}" type="slidenum">
              <a:rPr lang="pl-PL" smtClean="0"/>
              <a:pPr/>
              <a:t>‹Nº›</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274639"/>
            <a:ext cx="1828800" cy="5851525"/>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1143000" y="274640"/>
            <a:ext cx="55626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D2FBF118-6A58-4C10-AAB4-865B588849CF}" type="datetimeFigureOut">
              <a:rPr lang="pl-PL" smtClean="0"/>
              <a:pPr/>
              <a:t>2015-05-26</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054AAC7A-F140-4B7B-8849-59F497E43D91}" type="slidenum">
              <a:rPr lang="pl-PL" smtClean="0"/>
              <a:pPr/>
              <a:t>‹Nº›</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D2FBF118-6A58-4C10-AAB4-865B588849CF}" type="datetimeFigureOut">
              <a:rPr lang="pl-PL" smtClean="0"/>
              <a:pPr/>
              <a:t>2015-05-26</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054AAC7A-F140-4B7B-8849-59F497E43D91}" type="slidenum">
              <a:rPr lang="pl-PL" smtClean="0"/>
              <a:pPr/>
              <a:t>‹Nº›</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Prostokąt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D2FBF118-6A58-4C10-AAB4-865B588849CF}" type="datetimeFigureOut">
              <a:rPr lang="pl-PL" smtClean="0"/>
              <a:pPr/>
              <a:t>2015-05-26</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054AAC7A-F140-4B7B-8849-59F497E43D91}" type="slidenum">
              <a:rPr lang="pl-PL" smtClean="0"/>
              <a:pPr/>
              <a:t>‹Nº›</a:t>
            </a:fld>
            <a:endParaRPr lang="pl-PL"/>
          </a:p>
        </p:txBody>
      </p:sp>
      <p:sp>
        <p:nvSpPr>
          <p:cNvPr id="10" name="Prostokąt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a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a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435608" y="274320"/>
            <a:ext cx="7498080" cy="114300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D2FBF118-6A58-4C10-AAB4-865B588849CF}" type="datetimeFigureOut">
              <a:rPr lang="pl-PL" smtClean="0"/>
              <a:pPr/>
              <a:t>2015-05-26</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054AAC7A-F140-4B7B-8849-59F497E43D91}" type="slidenum">
              <a:rPr lang="pl-PL" smtClean="0"/>
              <a:pPr/>
              <a:t>‹Nº›</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D2FBF118-6A58-4C10-AAB4-865B588849CF}" type="datetimeFigureOut">
              <a:rPr lang="pl-PL" smtClean="0"/>
              <a:pPr/>
              <a:t>2015-05-26</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054AAC7A-F140-4B7B-8849-59F497E43D91}" type="slidenum">
              <a:rPr lang="pl-PL" smtClean="0"/>
              <a:pPr/>
              <a:t>‹Nº›</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1435608" y="274320"/>
            <a:ext cx="7498080" cy="1143000"/>
          </a:xfrm>
        </p:spPr>
        <p:txBody>
          <a:bodyPr anchor="ct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D2FBF118-6A58-4C10-AAB4-865B588849CF}" type="datetimeFigureOut">
              <a:rPr lang="pl-PL" smtClean="0"/>
              <a:pPr/>
              <a:t>2015-05-26</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054AAC7A-F140-4B7B-8849-59F497E43D91}" type="slidenum">
              <a:rPr lang="pl-PL" smtClean="0"/>
              <a:pPr/>
              <a:t>‹Nº›</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Prostokąt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ymbol zastępczy daty 1"/>
          <p:cNvSpPr>
            <a:spLocks noGrp="1"/>
          </p:cNvSpPr>
          <p:nvPr>
            <p:ph type="dt" sz="half" idx="10"/>
          </p:nvPr>
        </p:nvSpPr>
        <p:spPr/>
        <p:txBody>
          <a:bodyPr/>
          <a:lstStyle>
            <a:extLst/>
          </a:lstStyle>
          <a:p>
            <a:fld id="{D2FBF118-6A58-4C10-AAB4-865B588849CF}" type="datetimeFigureOut">
              <a:rPr lang="pl-PL" smtClean="0"/>
              <a:pPr/>
              <a:t>2015-05-26</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054AAC7A-F140-4B7B-8849-59F497E43D91}" type="slidenum">
              <a:rPr lang="pl-PL" smtClean="0"/>
              <a:pPr/>
              <a:t>‹Nº›</a:t>
            </a:fld>
            <a:endParaRPr lang="pl-PL"/>
          </a:p>
        </p:txBody>
      </p:sp>
      <p:sp>
        <p:nvSpPr>
          <p:cNvPr id="6" name="Prostokąt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D2FBF118-6A58-4C10-AAB4-865B588849CF}" type="datetimeFigureOut">
              <a:rPr lang="pl-PL" smtClean="0"/>
              <a:pPr/>
              <a:t>2015-05-26</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054AAC7A-F140-4B7B-8849-59F497E43D91}" type="slidenum">
              <a:rPr lang="pl-PL" smtClean="0"/>
              <a:pPr/>
              <a:t>‹Nº›</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extLst/>
          </a:lstStyle>
          <a:p>
            <a:fld id="{D2FBF118-6A58-4C10-AAB4-865B588849CF}" type="datetimeFigureOut">
              <a:rPr lang="pl-PL" smtClean="0"/>
              <a:pPr/>
              <a:t>2015-05-26</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054AAC7A-F140-4B7B-8849-59F497E43D91}" type="slidenum">
              <a:rPr lang="pl-PL" smtClean="0"/>
              <a:pPr/>
              <a:t>‹Nº›</a:t>
            </a:fld>
            <a:endParaRPr lang="pl-PL"/>
          </a:p>
        </p:txBody>
      </p:sp>
      <p:sp>
        <p:nvSpPr>
          <p:cNvPr id="8" name="Prostokąt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ymbol zastępczy obraz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pl-PL" smtClean="0"/>
              <a:t>Kliknij ikonę, aby dodać obraz</a:t>
            </a:r>
            <a:endParaRPr kumimoji="0" lang="en-US" dirty="0"/>
          </a:p>
        </p:txBody>
      </p:sp>
      <p:sp>
        <p:nvSpPr>
          <p:cNvPr id="9" name="Schemat blokowy: proce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Schemat blokowy: proce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ymbol zastępczy tekst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Wycinek koł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a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ierścień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Prostokąt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Symbol zastępczy tytułu 4"/>
          <p:cNvSpPr>
            <a:spLocks noGrp="1"/>
          </p:cNvSpPr>
          <p:nvPr>
            <p:ph type="title"/>
          </p:nvPr>
        </p:nvSpPr>
        <p:spPr>
          <a:xfrm>
            <a:off x="1435608" y="274638"/>
            <a:ext cx="7498080" cy="1143000"/>
          </a:xfrm>
          <a:prstGeom prst="rect">
            <a:avLst/>
          </a:prstGeom>
        </p:spPr>
        <p:txBody>
          <a:bodyPr anchor="ctr">
            <a:normAutofit/>
          </a:bodyPr>
          <a:lstStyle>
            <a:extLst/>
          </a:lstStyle>
          <a:p>
            <a:r>
              <a:rPr kumimoji="0" lang="pl-PL" smtClean="0"/>
              <a:t>Kliknij, aby edytować styl</a:t>
            </a:r>
            <a:endParaRPr kumimoji="0" lang="en-US"/>
          </a:p>
        </p:txBody>
      </p:sp>
      <p:sp>
        <p:nvSpPr>
          <p:cNvPr id="9" name="Symbol zastępczy tekst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2FBF118-6A58-4C10-AAB4-865B588849CF}" type="datetimeFigureOut">
              <a:rPr lang="pl-PL" smtClean="0"/>
              <a:pPr/>
              <a:t>2015-05-26</a:t>
            </a:fld>
            <a:endParaRPr lang="pl-PL"/>
          </a:p>
        </p:txBody>
      </p:sp>
      <p:sp>
        <p:nvSpPr>
          <p:cNvPr id="10" name="Symbol zastępczy stopki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pl-PL"/>
          </a:p>
        </p:txBody>
      </p:sp>
      <p:sp>
        <p:nvSpPr>
          <p:cNvPr id="22" name="Symbol zastępczy numeru slajd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54AAC7A-F140-4B7B-8849-59F497E43D91}" type="slidenum">
              <a:rPr lang="pl-PL" smtClean="0"/>
              <a:pPr/>
              <a:t>‹Nº›</a:t>
            </a:fld>
            <a:endParaRPr lang="pl-PL"/>
          </a:p>
        </p:txBody>
      </p:sp>
      <p:sp>
        <p:nvSpPr>
          <p:cNvPr id="15" name="Prostokąt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png"/><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52507" y="548680"/>
            <a:ext cx="8172400" cy="2780928"/>
          </a:xfrm>
        </p:spPr>
        <p:txBody>
          <a:bodyPr>
            <a:normAutofit fontScale="90000"/>
          </a:bodyPr>
          <a:lstStyle/>
          <a:p>
            <a:pPr algn="ctr"/>
            <a:r>
              <a:rPr lang="en-US" sz="4400" dirty="0" smtClean="0"/>
              <a:t>P</a:t>
            </a:r>
            <a:r>
              <a:rPr lang="pl-PL" sz="4400" dirty="0" smtClean="0"/>
              <a:t>OLYMERIC</a:t>
            </a:r>
            <a:r>
              <a:rPr lang="en-US" sz="4400" dirty="0" smtClean="0"/>
              <a:t> S</a:t>
            </a:r>
            <a:r>
              <a:rPr lang="pl-PL" sz="4400" dirty="0" smtClean="0"/>
              <a:t>ORBENTS </a:t>
            </a:r>
            <a:r>
              <a:rPr lang="en-US" sz="4400" dirty="0" smtClean="0"/>
              <a:t>M</a:t>
            </a:r>
            <a:r>
              <a:rPr lang="pl-PL" sz="4400" dirty="0" smtClean="0"/>
              <a:t>ANUFACTURED</a:t>
            </a:r>
            <a:r>
              <a:rPr lang="en-US" sz="4400" dirty="0" smtClean="0"/>
              <a:t> B</a:t>
            </a:r>
            <a:r>
              <a:rPr lang="pl-PL" sz="4400" dirty="0" smtClean="0"/>
              <a:t>Y </a:t>
            </a:r>
            <a:r>
              <a:rPr lang="en-US" sz="4400" dirty="0" smtClean="0"/>
              <a:t>S</a:t>
            </a:r>
            <a:r>
              <a:rPr lang="pl-PL" sz="4400" dirty="0" smtClean="0"/>
              <a:t>YNTHESIS</a:t>
            </a:r>
            <a:r>
              <a:rPr lang="en-US" sz="4400" dirty="0" smtClean="0"/>
              <a:t> O</a:t>
            </a:r>
            <a:r>
              <a:rPr lang="pl-PL" sz="4400" dirty="0"/>
              <a:t>F</a:t>
            </a:r>
            <a:r>
              <a:rPr lang="en-US" sz="4400" dirty="0" smtClean="0"/>
              <a:t> L</a:t>
            </a:r>
            <a:r>
              <a:rPr lang="pl-PL" sz="4400" dirty="0" smtClean="0"/>
              <a:t>IGNIN</a:t>
            </a:r>
            <a:r>
              <a:rPr lang="en-US" sz="4400" dirty="0" smtClean="0"/>
              <a:t> A</a:t>
            </a:r>
            <a:r>
              <a:rPr lang="pl-PL" sz="4400" dirty="0" smtClean="0"/>
              <a:t>CRYLATES</a:t>
            </a:r>
            <a:r>
              <a:rPr lang="en-US" sz="4400" dirty="0" smtClean="0"/>
              <a:t> W</a:t>
            </a:r>
            <a:r>
              <a:rPr lang="pl-PL" sz="4400" dirty="0" smtClean="0"/>
              <a:t>ITH</a:t>
            </a:r>
            <a:r>
              <a:rPr lang="en-US" sz="4400" dirty="0" smtClean="0"/>
              <a:t> S</a:t>
            </a:r>
            <a:r>
              <a:rPr lang="pl-PL" sz="4400" dirty="0" smtClean="0"/>
              <a:t>TYRENE </a:t>
            </a:r>
            <a:r>
              <a:rPr lang="en-US" sz="4400" dirty="0" smtClean="0"/>
              <a:t>A</a:t>
            </a:r>
            <a:r>
              <a:rPr lang="pl-PL" sz="4400" dirty="0" smtClean="0"/>
              <a:t>ND</a:t>
            </a:r>
            <a:r>
              <a:rPr lang="en-US" sz="4400" dirty="0" smtClean="0"/>
              <a:t> D</a:t>
            </a:r>
            <a:r>
              <a:rPr lang="pl-PL" sz="4400" dirty="0" smtClean="0"/>
              <a:t>IWINYLBENZENE</a:t>
            </a:r>
            <a:endParaRPr lang="pl-PL" sz="4000" dirty="0"/>
          </a:p>
        </p:txBody>
      </p:sp>
      <p:sp>
        <p:nvSpPr>
          <p:cNvPr id="3" name="Podtytuł 2"/>
          <p:cNvSpPr>
            <a:spLocks noGrp="1"/>
          </p:cNvSpPr>
          <p:nvPr>
            <p:ph type="subTitle" idx="1"/>
          </p:nvPr>
        </p:nvSpPr>
        <p:spPr>
          <a:xfrm>
            <a:off x="1435387" y="3933056"/>
            <a:ext cx="7406640" cy="1752600"/>
          </a:xfrm>
        </p:spPr>
        <p:txBody>
          <a:bodyPr>
            <a:normAutofit fontScale="62500" lnSpcReduction="20000"/>
          </a:bodyPr>
          <a:lstStyle/>
          <a:p>
            <a:pPr algn="ctr"/>
            <a:r>
              <a:rPr lang="en-US" sz="3800" dirty="0"/>
              <a:t>B. </a:t>
            </a:r>
            <a:r>
              <a:rPr lang="en-US" sz="3800" dirty="0" err="1"/>
              <a:t>Podkościelna</a:t>
            </a:r>
            <a:r>
              <a:rPr lang="en-US" sz="3800" baseline="30000" dirty="0" err="1"/>
              <a:t>a</a:t>
            </a:r>
            <a:r>
              <a:rPr lang="en-US" sz="3800" dirty="0" smtClean="0"/>
              <a:t>, O</a:t>
            </a:r>
            <a:r>
              <a:rPr lang="en-US" sz="3800" dirty="0"/>
              <a:t>. </a:t>
            </a:r>
            <a:r>
              <a:rPr lang="en-US" sz="3800" dirty="0" err="1"/>
              <a:t>Sevastyanova</a:t>
            </a:r>
            <a:r>
              <a:rPr lang="en-US" sz="3800" baseline="30000" dirty="0" err="1"/>
              <a:t>b</a:t>
            </a:r>
            <a:r>
              <a:rPr lang="en-US" sz="3800" dirty="0"/>
              <a:t>, B. </a:t>
            </a:r>
            <a:r>
              <a:rPr lang="en-US" sz="3800" dirty="0" err="1"/>
              <a:t>Gawdzik</a:t>
            </a:r>
            <a:r>
              <a:rPr lang="en-US" sz="3800" baseline="30000" dirty="0" err="1"/>
              <a:t>a</a:t>
            </a:r>
            <a:endParaRPr lang="en-US" sz="3800" dirty="0"/>
          </a:p>
          <a:p>
            <a:pPr algn="ctr"/>
            <a:endParaRPr lang="en-US" dirty="0"/>
          </a:p>
          <a:p>
            <a:pPr algn="ctr"/>
            <a:r>
              <a:rPr lang="en-US" baseline="30000" dirty="0" err="1"/>
              <a:t>a</a:t>
            </a:r>
            <a:r>
              <a:rPr lang="en-US" dirty="0" err="1"/>
              <a:t>Department</a:t>
            </a:r>
            <a:r>
              <a:rPr lang="en-US" dirty="0"/>
              <a:t> of Polymer Chemistry, Faculty of Chemistry, Maria Curie-</a:t>
            </a:r>
            <a:r>
              <a:rPr lang="en-US" dirty="0" err="1"/>
              <a:t>Skłodowska</a:t>
            </a:r>
            <a:r>
              <a:rPr lang="en-US" dirty="0"/>
              <a:t> University, pl. M. Curie-</a:t>
            </a:r>
            <a:r>
              <a:rPr lang="en-US" dirty="0" err="1"/>
              <a:t>Skłodowskiej</a:t>
            </a:r>
            <a:r>
              <a:rPr lang="en-US" dirty="0"/>
              <a:t> 5, 20-031 Lublin, Poland</a:t>
            </a:r>
          </a:p>
          <a:p>
            <a:pPr algn="ctr"/>
            <a:r>
              <a:rPr lang="en-US" baseline="30000" dirty="0" err="1"/>
              <a:t>b</a:t>
            </a:r>
            <a:r>
              <a:rPr lang="en-US" dirty="0" err="1"/>
              <a:t>KTH</a:t>
            </a:r>
            <a:r>
              <a:rPr lang="en-US" dirty="0"/>
              <a:t>, Royal Institute of Technology, Department of </a:t>
            </a:r>
            <a:r>
              <a:rPr lang="en-US" dirty="0" err="1"/>
              <a:t>Fibre</a:t>
            </a:r>
            <a:r>
              <a:rPr lang="en-US" dirty="0"/>
              <a:t> and Polymer Technology, Division of Wood Chemistry and Pulp Technology, SE-10044 Stockholm, Sweden</a:t>
            </a:r>
          </a:p>
          <a:p>
            <a:endParaRPr lang="pl-PL"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2240" y="5805264"/>
            <a:ext cx="2109787"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96634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3608" y="3212976"/>
            <a:ext cx="7776864" cy="3312368"/>
          </a:xfrm>
        </p:spPr>
        <p:txBody>
          <a:bodyPr>
            <a:normAutofit fontScale="90000"/>
          </a:bodyPr>
          <a:lstStyle/>
          <a:p>
            <a:pPr algn="just"/>
            <a:r>
              <a:rPr lang="en-US" sz="2400" dirty="0">
                <a:solidFill>
                  <a:schemeClr val="tx2">
                    <a:lumMod val="75000"/>
                  </a:schemeClr>
                </a:solidFill>
                <a:effectLst/>
              </a:rPr>
              <a:t>The structural features of lignin have a high potential for chemical modifications, which can lead to value added polymeric materials with specific </a:t>
            </a:r>
            <a:r>
              <a:rPr lang="en-US" sz="2400" dirty="0" smtClean="0">
                <a:solidFill>
                  <a:schemeClr val="tx2">
                    <a:lumMod val="75000"/>
                  </a:schemeClr>
                </a:solidFill>
                <a:effectLst/>
              </a:rPr>
              <a:t>properties</a:t>
            </a:r>
            <a:r>
              <a:rPr lang="pl-PL" sz="2400" dirty="0" smtClean="0">
                <a:solidFill>
                  <a:schemeClr val="tx2">
                    <a:lumMod val="75000"/>
                  </a:schemeClr>
                </a:solidFill>
                <a:effectLst/>
              </a:rPr>
              <a:t>.</a:t>
            </a:r>
            <a:r>
              <a:rPr lang="en-US" sz="2400" dirty="0" smtClean="0">
                <a:solidFill>
                  <a:schemeClr val="tx2">
                    <a:lumMod val="75000"/>
                  </a:schemeClr>
                </a:solidFill>
                <a:effectLst/>
              </a:rPr>
              <a:t> Due </a:t>
            </a:r>
            <a:r>
              <a:rPr lang="en-US" sz="2400" dirty="0">
                <a:solidFill>
                  <a:schemeClr val="tx2">
                    <a:lumMod val="75000"/>
                  </a:schemeClr>
                </a:solidFill>
                <a:effectLst/>
              </a:rPr>
              <a:t>to the presence in the lignin structure of phenolic and aliphatic hydroxyl groups (</a:t>
            </a:r>
            <a:r>
              <a:rPr lang="en-US" sz="2400" dirty="0" err="1">
                <a:solidFill>
                  <a:schemeClr val="tx2">
                    <a:lumMod val="75000"/>
                  </a:schemeClr>
                </a:solidFill>
                <a:effectLst/>
              </a:rPr>
              <a:t>OH</a:t>
            </a:r>
            <a:r>
              <a:rPr lang="en-US" sz="2400" baseline="-25000" dirty="0" err="1">
                <a:solidFill>
                  <a:schemeClr val="tx2">
                    <a:lumMod val="75000"/>
                  </a:schemeClr>
                </a:solidFill>
                <a:effectLst/>
              </a:rPr>
              <a:t>phen</a:t>
            </a:r>
            <a:r>
              <a:rPr lang="en-US" sz="2400" dirty="0">
                <a:solidFill>
                  <a:schemeClr val="tx2">
                    <a:lumMod val="75000"/>
                  </a:schemeClr>
                </a:solidFill>
                <a:effectLst/>
              </a:rPr>
              <a:t> and </a:t>
            </a:r>
            <a:r>
              <a:rPr lang="en-US" sz="2400" dirty="0" err="1">
                <a:solidFill>
                  <a:schemeClr val="tx2">
                    <a:lumMod val="75000"/>
                  </a:schemeClr>
                </a:solidFill>
                <a:effectLst/>
              </a:rPr>
              <a:t>OH</a:t>
            </a:r>
            <a:r>
              <a:rPr lang="en-US" sz="2400" baseline="-25000" dirty="0" err="1">
                <a:solidFill>
                  <a:schemeClr val="tx2">
                    <a:lumMod val="75000"/>
                  </a:schemeClr>
                </a:solidFill>
                <a:effectLst/>
              </a:rPr>
              <a:t>aliph</a:t>
            </a:r>
            <a:r>
              <a:rPr lang="en-US" sz="2400" dirty="0">
                <a:solidFill>
                  <a:schemeClr val="tx2">
                    <a:lumMod val="75000"/>
                  </a:schemeClr>
                </a:solidFill>
                <a:effectLst/>
              </a:rPr>
              <a:t>), its modification are very attractive and prospective (Figure 1). The ratio </a:t>
            </a:r>
            <a:r>
              <a:rPr lang="en-US" sz="2400" dirty="0" err="1">
                <a:solidFill>
                  <a:schemeClr val="tx2">
                    <a:lumMod val="75000"/>
                  </a:schemeClr>
                </a:solidFill>
                <a:effectLst/>
              </a:rPr>
              <a:t>OH</a:t>
            </a:r>
            <a:r>
              <a:rPr lang="en-US" sz="2400" baseline="-25000" dirty="0" err="1">
                <a:solidFill>
                  <a:schemeClr val="tx2">
                    <a:lumMod val="75000"/>
                  </a:schemeClr>
                </a:solidFill>
                <a:effectLst/>
              </a:rPr>
              <a:t>phen</a:t>
            </a:r>
            <a:r>
              <a:rPr lang="en-US" sz="2400" dirty="0">
                <a:solidFill>
                  <a:schemeClr val="tx2">
                    <a:lumMod val="75000"/>
                  </a:schemeClr>
                </a:solidFill>
                <a:effectLst/>
              </a:rPr>
              <a:t>/</a:t>
            </a:r>
            <a:r>
              <a:rPr lang="en-US" sz="2400" dirty="0" err="1">
                <a:solidFill>
                  <a:schemeClr val="tx2">
                    <a:lumMod val="75000"/>
                  </a:schemeClr>
                </a:solidFill>
                <a:effectLst/>
              </a:rPr>
              <a:t>OH</a:t>
            </a:r>
            <a:r>
              <a:rPr lang="en-US" sz="2400" baseline="-25000" dirty="0" err="1">
                <a:solidFill>
                  <a:schemeClr val="tx2">
                    <a:lumMod val="75000"/>
                  </a:schemeClr>
                </a:solidFill>
                <a:effectLst/>
              </a:rPr>
              <a:t>aliph</a:t>
            </a:r>
            <a:r>
              <a:rPr lang="en-US" sz="2400" dirty="0">
                <a:solidFill>
                  <a:schemeClr val="tx2">
                    <a:lumMod val="75000"/>
                  </a:schemeClr>
                </a:solidFill>
                <a:effectLst/>
              </a:rPr>
              <a:t> varies depending on the origin (hardwood or softwood) of the lignin and on the pulping process (e.g., </a:t>
            </a:r>
            <a:r>
              <a:rPr lang="en-US" sz="2400" dirty="0" err="1">
                <a:solidFill>
                  <a:schemeClr val="tx2">
                    <a:lumMod val="75000"/>
                  </a:schemeClr>
                </a:solidFill>
                <a:effectLst/>
              </a:rPr>
              <a:t>kraft</a:t>
            </a:r>
            <a:r>
              <a:rPr lang="en-US" sz="2400" dirty="0">
                <a:solidFill>
                  <a:schemeClr val="tx2">
                    <a:lumMod val="75000"/>
                  </a:schemeClr>
                </a:solidFill>
                <a:effectLst/>
              </a:rPr>
              <a:t>, alkali, </a:t>
            </a:r>
            <a:r>
              <a:rPr lang="en-US" sz="2400" dirty="0" err="1">
                <a:solidFill>
                  <a:schemeClr val="tx2">
                    <a:lumMod val="75000"/>
                  </a:schemeClr>
                </a:solidFill>
                <a:effectLst/>
              </a:rPr>
              <a:t>organosolv</a:t>
            </a:r>
            <a:r>
              <a:rPr lang="en-US" sz="2400" dirty="0">
                <a:solidFill>
                  <a:schemeClr val="tx2">
                    <a:lumMod val="75000"/>
                  </a:schemeClr>
                </a:solidFill>
                <a:effectLst/>
              </a:rPr>
              <a:t> pulping, etc.). </a:t>
            </a:r>
            <a:endParaRPr lang="pl-PL" sz="2400" dirty="0">
              <a:solidFill>
                <a:schemeClr val="tx2">
                  <a:lumMod val="75000"/>
                </a:schemeClr>
              </a:solidFill>
              <a:effectLst/>
            </a:endParaRPr>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4" name="Obiekt 3"/>
          <p:cNvGraphicFramePr>
            <a:graphicFrameLocks noChangeAspect="1"/>
          </p:cNvGraphicFramePr>
          <p:nvPr>
            <p:extLst>
              <p:ext uri="{D42A27DB-BD31-4B8C-83A1-F6EECF244321}">
                <p14:modId xmlns:p14="http://schemas.microsoft.com/office/powerpoint/2010/main" xmlns="" val="2617522874"/>
              </p:ext>
            </p:extLst>
          </p:nvPr>
        </p:nvGraphicFramePr>
        <p:xfrm>
          <a:off x="1115616" y="908720"/>
          <a:ext cx="2989304" cy="2304256"/>
        </p:xfrm>
        <a:graphic>
          <a:graphicData uri="http://schemas.openxmlformats.org/presentationml/2006/ole">
            <p:oleObj spid="_x0000_s12328" name="ChemSketch" r:id="rId3" imgW="2286000" imgH="1761744" progId="">
              <p:embed/>
            </p:oleObj>
          </a:graphicData>
        </a:graphic>
      </p:graphicFrame>
      <p:sp>
        <p:nvSpPr>
          <p:cNvPr id="5" name="Prostokąt 4"/>
          <p:cNvSpPr/>
          <p:nvPr/>
        </p:nvSpPr>
        <p:spPr>
          <a:xfrm>
            <a:off x="971600" y="260648"/>
            <a:ext cx="6945235" cy="523220"/>
          </a:xfrm>
          <a:prstGeom prst="rect">
            <a:avLst/>
          </a:prstGeom>
        </p:spPr>
        <p:txBody>
          <a:bodyPr wrap="none">
            <a:spAutoFit/>
          </a:bodyPr>
          <a:lstStyle/>
          <a:p>
            <a:r>
              <a:rPr lang="en-US" sz="2800" dirty="0">
                <a:solidFill>
                  <a:schemeClr val="bg2">
                    <a:lumMod val="25000"/>
                  </a:schemeClr>
                </a:solidFill>
              </a:rPr>
              <a:t>Functional groups in lignin (31P NMR method)</a:t>
            </a:r>
            <a:endParaRPr lang="pl-PL" sz="2800" dirty="0">
              <a:solidFill>
                <a:schemeClr val="bg2">
                  <a:lumMod val="25000"/>
                </a:schemeClr>
              </a:solidFill>
            </a:endParaRPr>
          </a:p>
        </p:txBody>
      </p:sp>
      <p:graphicFrame>
        <p:nvGraphicFramePr>
          <p:cNvPr id="8" name="Tabela 7"/>
          <p:cNvGraphicFramePr>
            <a:graphicFrameLocks noGrp="1"/>
          </p:cNvGraphicFramePr>
          <p:nvPr>
            <p:extLst>
              <p:ext uri="{D42A27DB-BD31-4B8C-83A1-F6EECF244321}">
                <p14:modId xmlns:p14="http://schemas.microsoft.com/office/powerpoint/2010/main" xmlns="" val="3578670046"/>
              </p:ext>
            </p:extLst>
          </p:nvPr>
        </p:nvGraphicFramePr>
        <p:xfrm>
          <a:off x="4211960" y="1340768"/>
          <a:ext cx="4680520" cy="1859280"/>
        </p:xfrm>
        <a:graphic>
          <a:graphicData uri="http://schemas.openxmlformats.org/drawingml/2006/table">
            <a:tbl>
              <a:tblPr firstRow="1" bandRow="1">
                <a:tableStyleId>{BDBED569-4797-4DF1-A0F4-6AAB3CD982D8}</a:tableStyleId>
              </a:tblPr>
              <a:tblGrid>
                <a:gridCol w="885420"/>
                <a:gridCol w="864096"/>
                <a:gridCol w="720080"/>
                <a:gridCol w="648072"/>
                <a:gridCol w="554740"/>
                <a:gridCol w="1008112"/>
              </a:tblGrid>
              <a:tr h="432048">
                <a:tc rowSpan="2">
                  <a:txBody>
                    <a:bodyPr/>
                    <a:lstStyle/>
                    <a:p>
                      <a:r>
                        <a:rPr lang="pl-PL" sz="1400" dirty="0" err="1" smtClean="0"/>
                        <a:t>Sample</a:t>
                      </a:r>
                      <a:endParaRPr lang="pl-PL" sz="1400" b="0" dirty="0"/>
                    </a:p>
                  </a:txBody>
                  <a:tcPr>
                    <a:solidFill>
                      <a:schemeClr val="bg2"/>
                    </a:solidFill>
                  </a:tcPr>
                </a:tc>
                <a:tc rowSpan="2">
                  <a:txBody>
                    <a:bodyPr/>
                    <a:lstStyle/>
                    <a:p>
                      <a:pPr algn="ctr"/>
                      <a:r>
                        <a:rPr lang="pl-PL" sz="1400" dirty="0" err="1" smtClean="0"/>
                        <a:t>Aliph</a:t>
                      </a:r>
                      <a:r>
                        <a:rPr lang="pl-PL" sz="1400" dirty="0" smtClean="0"/>
                        <a:t>-OH</a:t>
                      </a:r>
                      <a:r>
                        <a:rPr lang="pl-PL" sz="1400" baseline="0" dirty="0" smtClean="0"/>
                        <a:t> </a:t>
                      </a:r>
                      <a:r>
                        <a:rPr lang="pl-PL" sz="1400" dirty="0" smtClean="0"/>
                        <a:t>(</a:t>
                      </a:r>
                      <a:r>
                        <a:rPr lang="pl-PL" sz="1400" dirty="0" err="1" smtClean="0"/>
                        <a:t>mmol</a:t>
                      </a:r>
                      <a:r>
                        <a:rPr lang="pl-PL" sz="1400" dirty="0" smtClean="0"/>
                        <a:t>/g)</a:t>
                      </a:r>
                      <a:endParaRPr lang="pl-PL" sz="1400" b="0" dirty="0"/>
                    </a:p>
                  </a:txBody>
                  <a:tcPr>
                    <a:solidFill>
                      <a:schemeClr val="bg2"/>
                    </a:solidFill>
                  </a:tcPr>
                </a:tc>
                <a:tc gridSpan="3">
                  <a:txBody>
                    <a:bodyPr/>
                    <a:lstStyle/>
                    <a:p>
                      <a:pPr algn="ctr"/>
                      <a:r>
                        <a:rPr lang="pl-PL" dirty="0" err="1" smtClean="0"/>
                        <a:t>Ph</a:t>
                      </a:r>
                      <a:r>
                        <a:rPr lang="pl-PL" dirty="0" smtClean="0"/>
                        <a:t>-OH</a:t>
                      </a:r>
                      <a:endParaRPr lang="pl-PL" dirty="0"/>
                    </a:p>
                  </a:txBody>
                  <a:tcPr>
                    <a:solidFill>
                      <a:schemeClr val="bg2"/>
                    </a:solidFill>
                  </a:tcPr>
                </a:tc>
                <a:tc hMerge="1">
                  <a:txBody>
                    <a:bodyPr/>
                    <a:lstStyle/>
                    <a:p>
                      <a:endParaRPr lang="pl-PL"/>
                    </a:p>
                  </a:txBody>
                  <a:tcPr>
                    <a:lnB w="12700" cap="flat" cmpd="sng" algn="ctr">
                      <a:solidFill>
                        <a:schemeClr val="tx1"/>
                      </a:solidFill>
                      <a:prstDash val="solid"/>
                      <a:round/>
                      <a:headEnd type="none" w="med" len="med"/>
                      <a:tailEnd type="none" w="med" len="med"/>
                    </a:lnB>
                  </a:tcPr>
                </a:tc>
                <a:tc hMerge="1">
                  <a:txBody>
                    <a:bodyPr/>
                    <a:lstStyle/>
                    <a:p>
                      <a:endParaRPr lang="pl-PL"/>
                    </a:p>
                  </a:txBody>
                  <a:tcPr>
                    <a:lnB w="12700" cap="flat" cmpd="sng" algn="ctr">
                      <a:solidFill>
                        <a:schemeClr val="tx1"/>
                      </a:solidFill>
                      <a:prstDash val="solid"/>
                      <a:round/>
                      <a:headEnd type="none" w="med" len="med"/>
                      <a:tailEnd type="none" w="med" len="med"/>
                    </a:lnB>
                  </a:tcPr>
                </a:tc>
                <a:tc rowSpan="2">
                  <a:txBody>
                    <a:bodyPr/>
                    <a:lstStyle/>
                    <a:p>
                      <a:r>
                        <a:rPr lang="pl-PL" sz="1400" dirty="0" smtClean="0"/>
                        <a:t>-COOH</a:t>
                      </a:r>
                    </a:p>
                    <a:p>
                      <a:r>
                        <a:rPr lang="pl-PL" sz="1400" dirty="0" smtClean="0"/>
                        <a:t>(</a:t>
                      </a:r>
                      <a:r>
                        <a:rPr lang="pl-PL" sz="1400" dirty="0" err="1" smtClean="0"/>
                        <a:t>mmol</a:t>
                      </a:r>
                      <a:r>
                        <a:rPr lang="pl-PL" sz="1400" dirty="0" smtClean="0"/>
                        <a:t>/g)</a:t>
                      </a:r>
                      <a:endParaRPr lang="pl-PL" sz="1400" dirty="0"/>
                    </a:p>
                  </a:txBody>
                  <a:tcPr>
                    <a:solidFill>
                      <a:schemeClr val="bg2"/>
                    </a:solidFill>
                  </a:tcPr>
                </a:tc>
              </a:tr>
              <a:tr h="432048">
                <a:tc vMerge="1">
                  <a:txBody>
                    <a:bodyPr/>
                    <a:lstStyle/>
                    <a:p>
                      <a:endParaRPr lang="pl-PL"/>
                    </a:p>
                  </a:txBody>
                  <a:tcPr/>
                </a:tc>
                <a:tc vMerge="1">
                  <a:txBody>
                    <a:bodyPr/>
                    <a:lstStyle/>
                    <a:p>
                      <a:endParaRPr lang="pl-PL"/>
                    </a:p>
                  </a:txBody>
                  <a:tcPr/>
                </a:tc>
                <a:tc>
                  <a:txBody>
                    <a:bodyPr/>
                    <a:lstStyle/>
                    <a:p>
                      <a:pPr algn="ctr"/>
                      <a:r>
                        <a:rPr lang="pl-PL" sz="1200" dirty="0" smtClean="0"/>
                        <a:t>Con-</a:t>
                      </a:r>
                      <a:r>
                        <a:rPr lang="pl-PL" sz="1200" dirty="0" err="1" smtClean="0"/>
                        <a:t>densed</a:t>
                      </a:r>
                      <a:endParaRPr lang="pl-PL" sz="1200" b="0" dirty="0">
                        <a:solidFill>
                          <a:schemeClr val="accent2">
                            <a:lumMod val="50000"/>
                          </a:schemeClr>
                        </a:solidFill>
                      </a:endParaRPr>
                    </a:p>
                  </a:txBody>
                  <a:tcPr>
                    <a:solidFill>
                      <a:schemeClr val="bg2">
                        <a:lumMod val="75000"/>
                      </a:schemeClr>
                    </a:solidFill>
                  </a:tcPr>
                </a:tc>
                <a:tc>
                  <a:txBody>
                    <a:bodyPr/>
                    <a:lstStyle/>
                    <a:p>
                      <a:pPr algn="ctr"/>
                      <a:r>
                        <a:rPr lang="pl-PL" sz="1200" dirty="0" err="1" smtClean="0"/>
                        <a:t>Guaicyl</a:t>
                      </a:r>
                      <a:endParaRPr lang="pl-PL" sz="1200" b="0" dirty="0">
                        <a:solidFill>
                          <a:schemeClr val="accent2">
                            <a:lumMod val="50000"/>
                          </a:schemeClr>
                        </a:solidFill>
                      </a:endParaRPr>
                    </a:p>
                  </a:txBody>
                  <a:tcPr>
                    <a:solidFill>
                      <a:schemeClr val="bg2">
                        <a:lumMod val="75000"/>
                      </a:schemeClr>
                    </a:solidFill>
                  </a:tcPr>
                </a:tc>
                <a:tc>
                  <a:txBody>
                    <a:bodyPr/>
                    <a:lstStyle/>
                    <a:p>
                      <a:pPr algn="ctr"/>
                      <a:r>
                        <a:rPr lang="pl-PL" sz="1200" dirty="0" smtClean="0"/>
                        <a:t>Total</a:t>
                      </a:r>
                      <a:endParaRPr lang="pl-PL" sz="1200" b="0" dirty="0">
                        <a:solidFill>
                          <a:schemeClr val="accent2">
                            <a:lumMod val="50000"/>
                          </a:schemeClr>
                        </a:solidFill>
                      </a:endParaRPr>
                    </a:p>
                  </a:txBody>
                  <a:tcPr>
                    <a:solidFill>
                      <a:schemeClr val="bg2">
                        <a:lumMod val="75000"/>
                      </a:schemeClr>
                    </a:solidFill>
                  </a:tcPr>
                </a:tc>
                <a:tc vMerge="1">
                  <a:txBody>
                    <a:bodyPr/>
                    <a:lstStyle/>
                    <a:p>
                      <a:endParaRPr lang="pl-PL"/>
                    </a:p>
                  </a:txBody>
                  <a:tcPr/>
                </a:tc>
              </a:tr>
              <a:tr h="864096">
                <a:tc>
                  <a:txBody>
                    <a:bodyPr/>
                    <a:lstStyle/>
                    <a:p>
                      <a:r>
                        <a:rPr lang="pl-PL" dirty="0" err="1" smtClean="0"/>
                        <a:t>Aldrich</a:t>
                      </a:r>
                      <a:r>
                        <a:rPr lang="pl-PL" dirty="0" smtClean="0"/>
                        <a:t> </a:t>
                      </a:r>
                      <a:r>
                        <a:rPr lang="pl-PL" dirty="0" err="1" smtClean="0"/>
                        <a:t>alkali</a:t>
                      </a:r>
                      <a:r>
                        <a:rPr lang="pl-PL" dirty="0" smtClean="0"/>
                        <a:t> lignin</a:t>
                      </a:r>
                      <a:endParaRPr lang="pl-PL" dirty="0">
                        <a:solidFill>
                          <a:schemeClr val="accent2">
                            <a:lumMod val="50000"/>
                          </a:schemeClr>
                        </a:solidFill>
                      </a:endParaRPr>
                    </a:p>
                  </a:txBody>
                  <a:tcPr/>
                </a:tc>
                <a:tc>
                  <a:txBody>
                    <a:bodyPr/>
                    <a:lstStyle/>
                    <a:p>
                      <a:pPr algn="ctr"/>
                      <a:endParaRPr lang="pl-PL" sz="1700" dirty="0" smtClean="0"/>
                    </a:p>
                    <a:p>
                      <a:pPr algn="ctr"/>
                      <a:r>
                        <a:rPr lang="pl-PL" sz="1700" dirty="0" smtClean="0"/>
                        <a:t>2.43</a:t>
                      </a:r>
                      <a:endParaRPr lang="pl-PL" sz="1700" dirty="0">
                        <a:solidFill>
                          <a:schemeClr val="accent2">
                            <a:lumMod val="50000"/>
                          </a:schemeClr>
                        </a:solidFill>
                      </a:endParaRPr>
                    </a:p>
                  </a:txBody>
                  <a:tcPr/>
                </a:tc>
                <a:tc>
                  <a:txBody>
                    <a:bodyPr/>
                    <a:lstStyle/>
                    <a:p>
                      <a:pPr algn="ctr"/>
                      <a:endParaRPr lang="pl-PL" sz="1700" dirty="0" smtClean="0"/>
                    </a:p>
                    <a:p>
                      <a:pPr algn="ctr"/>
                      <a:r>
                        <a:rPr lang="pl-PL" sz="1700" dirty="0" smtClean="0"/>
                        <a:t>1.54</a:t>
                      </a:r>
                      <a:endParaRPr lang="pl-PL" sz="1700" dirty="0">
                        <a:solidFill>
                          <a:schemeClr val="accent2">
                            <a:lumMod val="50000"/>
                          </a:schemeClr>
                        </a:solidFill>
                      </a:endParaRPr>
                    </a:p>
                  </a:txBody>
                  <a:tcPr/>
                </a:tc>
                <a:tc>
                  <a:txBody>
                    <a:bodyPr/>
                    <a:lstStyle/>
                    <a:p>
                      <a:pPr algn="ctr"/>
                      <a:endParaRPr lang="pl-PL" sz="1700" dirty="0" smtClean="0"/>
                    </a:p>
                    <a:p>
                      <a:pPr algn="ctr"/>
                      <a:r>
                        <a:rPr lang="pl-PL" sz="1700" dirty="0" smtClean="0"/>
                        <a:t>1.91</a:t>
                      </a:r>
                      <a:endParaRPr lang="pl-PL" sz="1700" dirty="0">
                        <a:solidFill>
                          <a:schemeClr val="accent2">
                            <a:lumMod val="50000"/>
                          </a:schemeClr>
                        </a:solidFill>
                      </a:endParaRPr>
                    </a:p>
                  </a:txBody>
                  <a:tcPr/>
                </a:tc>
                <a:tc>
                  <a:txBody>
                    <a:bodyPr/>
                    <a:lstStyle/>
                    <a:p>
                      <a:pPr algn="ctr"/>
                      <a:endParaRPr lang="pl-PL" sz="1700" dirty="0" smtClean="0"/>
                    </a:p>
                    <a:p>
                      <a:pPr algn="ctr"/>
                      <a:r>
                        <a:rPr lang="pl-PL" sz="1700" dirty="0" smtClean="0"/>
                        <a:t>3.45</a:t>
                      </a:r>
                      <a:endParaRPr lang="pl-PL" sz="1700" dirty="0">
                        <a:solidFill>
                          <a:schemeClr val="accent2">
                            <a:lumMod val="50000"/>
                          </a:schemeClr>
                        </a:solidFill>
                      </a:endParaRPr>
                    </a:p>
                  </a:txBody>
                  <a:tcPr/>
                </a:tc>
                <a:tc>
                  <a:txBody>
                    <a:bodyPr/>
                    <a:lstStyle/>
                    <a:p>
                      <a:pPr algn="ctr"/>
                      <a:endParaRPr lang="pl-PL" dirty="0" smtClean="0"/>
                    </a:p>
                    <a:p>
                      <a:pPr algn="ctr"/>
                      <a:r>
                        <a:rPr lang="pl-PL" dirty="0" smtClean="0"/>
                        <a:t>0.44</a:t>
                      </a:r>
                      <a:endParaRPr lang="pl-PL" dirty="0">
                        <a:solidFill>
                          <a:schemeClr val="accent2">
                            <a:lumMod val="50000"/>
                          </a:schemeClr>
                        </a:solidFill>
                      </a:endParaRPr>
                    </a:p>
                  </a:txBody>
                  <a:tcPr/>
                </a:tc>
              </a:tr>
            </a:tbl>
          </a:graphicData>
        </a:graphic>
      </p:graphicFrame>
    </p:spTree>
    <p:extLst>
      <p:ext uri="{BB962C8B-B14F-4D97-AF65-F5344CB8AC3E}">
        <p14:creationId xmlns:p14="http://schemas.microsoft.com/office/powerpoint/2010/main" xmlns="" val="3729907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87624" y="429187"/>
            <a:ext cx="5760640" cy="11430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4800" dirty="0" err="1">
                <a:solidFill>
                  <a:schemeClr val="tx2">
                    <a:lumMod val="75000"/>
                  </a:schemeClr>
                </a:solidFill>
              </a:rPr>
              <a:t>Acrylation</a:t>
            </a:r>
            <a:r>
              <a:rPr lang="en-US" sz="4800" dirty="0">
                <a:solidFill>
                  <a:schemeClr val="tx2">
                    <a:lumMod val="75000"/>
                  </a:schemeClr>
                </a:solidFill>
              </a:rPr>
              <a:t> of lignin for improved reactivity</a:t>
            </a:r>
            <a:endParaRPr lang="pl-PL" sz="4800" dirty="0">
              <a:solidFill>
                <a:schemeClr val="tx2">
                  <a:lumMod val="75000"/>
                </a:schemeClr>
              </a:solidFill>
            </a:endParaRPr>
          </a:p>
        </p:txBody>
      </p:sp>
      <p:pic>
        <p:nvPicPr>
          <p:cNvPr id="6148" name="Picture 4" descr="https://encrypted-tbn3.gstatic.com/images?q=tbn:ANd9GcTlfmpbdrE7Scwek8VT_eWefplmDhhjd_H157OvIomZmR6ruGXa4w"/>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04248" y="260648"/>
            <a:ext cx="2232248" cy="14800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3" name="Prostokąt 2"/>
          <p:cNvSpPr/>
          <p:nvPr/>
        </p:nvSpPr>
        <p:spPr>
          <a:xfrm>
            <a:off x="1403648" y="3573016"/>
            <a:ext cx="7200800" cy="2739211"/>
          </a:xfrm>
          <a:prstGeom prst="rect">
            <a:avLst/>
          </a:prstGeom>
        </p:spPr>
        <p:txBody>
          <a:bodyPr wrap="square">
            <a:spAutoFit/>
          </a:bodyPr>
          <a:lstStyle/>
          <a:p>
            <a:pPr algn="just"/>
            <a:r>
              <a:rPr lang="en-US" sz="2400" dirty="0">
                <a:solidFill>
                  <a:schemeClr val="tx2">
                    <a:lumMod val="75000"/>
                  </a:schemeClr>
                </a:solidFill>
              </a:rPr>
              <a:t>The reaction with acrylic or </a:t>
            </a:r>
            <a:r>
              <a:rPr lang="en-US" sz="2400" dirty="0" err="1">
                <a:solidFill>
                  <a:schemeClr val="tx2">
                    <a:lumMod val="75000"/>
                  </a:schemeClr>
                </a:solidFill>
              </a:rPr>
              <a:t>methacrylic</a:t>
            </a:r>
            <a:r>
              <a:rPr lang="en-US" sz="2400" dirty="0">
                <a:solidFill>
                  <a:schemeClr val="tx2">
                    <a:lumMod val="75000"/>
                  </a:schemeClr>
                </a:solidFill>
              </a:rPr>
              <a:t> acid is one of the possible types of modifications resulting in the introduction of vinyl groups, capable for polymerization, into lignin structure. Subsequent lignin derivatives (LA and </a:t>
            </a:r>
            <a:r>
              <a:rPr lang="en-US" sz="2400" dirty="0" smtClean="0">
                <a:solidFill>
                  <a:schemeClr val="tx2">
                    <a:lumMod val="75000"/>
                  </a:schemeClr>
                </a:solidFill>
              </a:rPr>
              <a:t>LEA) </a:t>
            </a:r>
            <a:r>
              <a:rPr lang="en-US" sz="2400" dirty="0">
                <a:solidFill>
                  <a:schemeClr val="tx2">
                    <a:lumMod val="75000"/>
                  </a:schemeClr>
                </a:solidFill>
              </a:rPr>
              <a:t>were </a:t>
            </a:r>
            <a:r>
              <a:rPr lang="en-US" sz="2400" dirty="0" smtClean="0">
                <a:solidFill>
                  <a:schemeClr val="tx2">
                    <a:lumMod val="75000"/>
                  </a:schemeClr>
                </a:solidFill>
              </a:rPr>
              <a:t>copolymerized</a:t>
            </a:r>
            <a:r>
              <a:rPr lang="pl-PL" sz="2400" dirty="0" smtClean="0">
                <a:solidFill>
                  <a:schemeClr val="tx2">
                    <a:lumMod val="75000"/>
                  </a:schemeClr>
                </a:solidFill>
              </a:rPr>
              <a:t>.</a:t>
            </a:r>
          </a:p>
          <a:p>
            <a:pPr algn="just"/>
            <a:endParaRPr lang="pl-PL" sz="2400" dirty="0">
              <a:solidFill>
                <a:schemeClr val="tx2">
                  <a:lumMod val="75000"/>
                </a:schemeClr>
              </a:solidFill>
            </a:endParaRPr>
          </a:p>
          <a:p>
            <a:pPr algn="just"/>
            <a:r>
              <a:rPr lang="pl-PL" sz="1400" dirty="0">
                <a:solidFill>
                  <a:schemeClr val="tx2">
                    <a:lumMod val="75000"/>
                  </a:schemeClr>
                </a:solidFill>
              </a:rPr>
              <a:t>B. Podkościelna, M. Sobiesiak, Y. </a:t>
            </a:r>
            <a:r>
              <a:rPr lang="pl-PL" sz="1400" dirty="0" err="1">
                <a:solidFill>
                  <a:schemeClr val="tx2">
                    <a:lumMod val="75000"/>
                  </a:schemeClr>
                </a:solidFill>
              </a:rPr>
              <a:t>Zhao</a:t>
            </a:r>
            <a:r>
              <a:rPr lang="pl-PL" sz="1400" dirty="0">
                <a:solidFill>
                  <a:schemeClr val="tx2">
                    <a:lumMod val="75000"/>
                  </a:schemeClr>
                </a:solidFill>
              </a:rPr>
              <a:t>, B. Gawdzik, O. </a:t>
            </a:r>
            <a:r>
              <a:rPr lang="pl-PL" sz="1400" dirty="0" err="1">
                <a:solidFill>
                  <a:schemeClr val="tx2">
                    <a:lumMod val="75000"/>
                  </a:schemeClr>
                </a:solidFill>
              </a:rPr>
              <a:t>Sevastyanova</a:t>
            </a:r>
            <a:r>
              <a:rPr lang="pl-PL" sz="1400" dirty="0">
                <a:solidFill>
                  <a:schemeClr val="tx2">
                    <a:lumMod val="75000"/>
                  </a:schemeClr>
                </a:solidFill>
              </a:rPr>
              <a:t>, </a:t>
            </a:r>
            <a:r>
              <a:rPr lang="pl-PL" sz="1400" i="1" dirty="0" err="1">
                <a:solidFill>
                  <a:schemeClr val="tx2">
                    <a:lumMod val="75000"/>
                  </a:schemeClr>
                </a:solidFill>
              </a:rPr>
              <a:t>Holzforschung</a:t>
            </a:r>
            <a:r>
              <a:rPr lang="pl-PL" sz="1400" i="1" dirty="0">
                <a:solidFill>
                  <a:schemeClr val="tx2">
                    <a:lumMod val="75000"/>
                  </a:schemeClr>
                </a:solidFill>
              </a:rPr>
              <a:t>,</a:t>
            </a:r>
            <a:r>
              <a:rPr lang="pl-PL" sz="1400" dirty="0">
                <a:solidFill>
                  <a:schemeClr val="tx2">
                    <a:lumMod val="75000"/>
                  </a:schemeClr>
                </a:solidFill>
              </a:rPr>
              <a:t> DOI: 10.1515/hf-2014-0265 </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5" name="Obiekt 4"/>
          <p:cNvGraphicFramePr>
            <a:graphicFrameLocks noChangeAspect="1"/>
          </p:cNvGraphicFramePr>
          <p:nvPr>
            <p:extLst>
              <p:ext uri="{D42A27DB-BD31-4B8C-83A1-F6EECF244321}">
                <p14:modId xmlns:p14="http://schemas.microsoft.com/office/powerpoint/2010/main" xmlns="" val="4008720672"/>
              </p:ext>
            </p:extLst>
          </p:nvPr>
        </p:nvGraphicFramePr>
        <p:xfrm>
          <a:off x="2555776" y="2348880"/>
          <a:ext cx="4464496" cy="1109080"/>
        </p:xfrm>
        <a:graphic>
          <a:graphicData uri="http://schemas.openxmlformats.org/presentationml/2006/ole">
            <p:oleObj spid="_x0000_s13350" name="ChemSketch" r:id="rId5" imgW="3200400" imgH="713232" progId="">
              <p:embed/>
            </p:oleObj>
          </a:graphicData>
        </a:graphic>
      </p:graphicFrame>
    </p:spTree>
    <p:extLst>
      <p:ext uri="{BB962C8B-B14F-4D97-AF65-F5344CB8AC3E}">
        <p14:creationId xmlns:p14="http://schemas.microsoft.com/office/powerpoint/2010/main" xmlns="" val="2315492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15616" y="692696"/>
            <a:ext cx="4072496" cy="1143000"/>
          </a:xfrm>
        </p:spPr>
        <p:txBody>
          <a:bodyPr>
            <a:normAutofit fontScale="90000"/>
          </a:bodyPr>
          <a:lstStyle/>
          <a:p>
            <a:r>
              <a:rPr lang="pl-PL" dirty="0" err="1" smtClean="0">
                <a:solidFill>
                  <a:schemeClr val="tx2">
                    <a:lumMod val="75000"/>
                  </a:schemeClr>
                </a:solidFill>
              </a:rPr>
              <a:t>Copolymerization</a:t>
            </a:r>
            <a:endParaRPr lang="pl-PL" dirty="0">
              <a:solidFill>
                <a:schemeClr val="tx2">
                  <a:lumMod val="75000"/>
                </a:schemeClr>
              </a:solidFill>
            </a:endParaRPr>
          </a:p>
        </p:txBody>
      </p:sp>
      <p:sp>
        <p:nvSpPr>
          <p:cNvPr id="4" name="Prostokąt 3"/>
          <p:cNvSpPr/>
          <p:nvPr/>
        </p:nvSpPr>
        <p:spPr>
          <a:xfrm>
            <a:off x="1096417" y="2420888"/>
            <a:ext cx="7643018" cy="1938992"/>
          </a:xfrm>
          <a:prstGeom prst="rect">
            <a:avLst/>
          </a:prstGeom>
        </p:spPr>
        <p:txBody>
          <a:bodyPr wrap="square">
            <a:spAutoFit/>
          </a:bodyPr>
          <a:lstStyle/>
          <a:p>
            <a:pPr algn="just"/>
            <a:r>
              <a:rPr lang="en-US" sz="2000" dirty="0" err="1" smtClean="0">
                <a:solidFill>
                  <a:schemeClr val="tx2">
                    <a:lumMod val="75000"/>
                  </a:schemeClr>
                </a:solidFill>
              </a:rPr>
              <a:t>Copolymeri</a:t>
            </a:r>
            <a:r>
              <a:rPr lang="pl-PL" sz="2000" dirty="0" smtClean="0">
                <a:solidFill>
                  <a:schemeClr val="tx2">
                    <a:lumMod val="75000"/>
                  </a:schemeClr>
                </a:solidFill>
              </a:rPr>
              <a:t>z</a:t>
            </a:r>
            <a:r>
              <a:rPr lang="en-US" sz="2000" dirty="0" err="1" smtClean="0">
                <a:solidFill>
                  <a:schemeClr val="tx2">
                    <a:lumMod val="75000"/>
                  </a:schemeClr>
                </a:solidFill>
              </a:rPr>
              <a:t>ation</a:t>
            </a:r>
            <a:r>
              <a:rPr lang="en-US" sz="2000" dirty="0" smtClean="0">
                <a:solidFill>
                  <a:schemeClr val="tx2">
                    <a:lumMod val="75000"/>
                  </a:schemeClr>
                </a:solidFill>
              </a:rPr>
              <a:t> </a:t>
            </a:r>
            <a:r>
              <a:rPr lang="en-US" sz="2000" dirty="0">
                <a:solidFill>
                  <a:schemeClr val="tx2">
                    <a:lumMod val="75000"/>
                  </a:schemeClr>
                </a:solidFill>
              </a:rPr>
              <a:t>of St with DVB or BPA.DA </a:t>
            </a:r>
            <a:r>
              <a:rPr lang="pl-PL" sz="2000" dirty="0" smtClean="0">
                <a:solidFill>
                  <a:schemeClr val="tx2">
                    <a:lumMod val="75000"/>
                  </a:schemeClr>
                </a:solidFill>
              </a:rPr>
              <a:t>(b</a:t>
            </a:r>
            <a:r>
              <a:rPr lang="en-US" sz="2000" dirty="0" err="1" smtClean="0">
                <a:solidFill>
                  <a:schemeClr val="tx2">
                    <a:lumMod val="75000"/>
                  </a:schemeClr>
                </a:solidFill>
              </a:rPr>
              <a:t>isphenol</a:t>
            </a:r>
            <a:r>
              <a:rPr lang="en-US" sz="2000" dirty="0" smtClean="0">
                <a:solidFill>
                  <a:schemeClr val="tx2">
                    <a:lumMod val="75000"/>
                  </a:schemeClr>
                </a:solidFill>
              </a:rPr>
              <a:t> </a:t>
            </a:r>
            <a:r>
              <a:rPr lang="en-US" sz="2000" dirty="0">
                <a:solidFill>
                  <a:schemeClr val="tx2">
                    <a:lumMod val="75000"/>
                  </a:schemeClr>
                </a:solidFill>
              </a:rPr>
              <a:t>A </a:t>
            </a:r>
            <a:r>
              <a:rPr lang="en-US" sz="2000" dirty="0" err="1">
                <a:solidFill>
                  <a:schemeClr val="tx2">
                    <a:lumMod val="75000"/>
                  </a:schemeClr>
                </a:solidFill>
              </a:rPr>
              <a:t>glicerolate</a:t>
            </a:r>
            <a:r>
              <a:rPr lang="en-US" sz="2000" dirty="0">
                <a:solidFill>
                  <a:schemeClr val="tx2">
                    <a:lumMod val="75000"/>
                  </a:schemeClr>
                </a:solidFill>
              </a:rPr>
              <a:t> </a:t>
            </a:r>
            <a:r>
              <a:rPr lang="en-US" sz="2000" dirty="0" err="1" smtClean="0">
                <a:solidFill>
                  <a:schemeClr val="tx2">
                    <a:lumMod val="75000"/>
                  </a:schemeClr>
                </a:solidFill>
              </a:rPr>
              <a:t>diacrylate</a:t>
            </a:r>
            <a:r>
              <a:rPr lang="pl-PL" sz="2000" dirty="0" smtClean="0">
                <a:solidFill>
                  <a:schemeClr val="tx2">
                    <a:lumMod val="75000"/>
                  </a:schemeClr>
                </a:solidFill>
              </a:rPr>
              <a:t>)</a:t>
            </a:r>
            <a:r>
              <a:rPr lang="en-US" sz="2000" dirty="0" smtClean="0">
                <a:solidFill>
                  <a:schemeClr val="tx2">
                    <a:lumMod val="75000"/>
                  </a:schemeClr>
                </a:solidFill>
              </a:rPr>
              <a:t> </a:t>
            </a:r>
            <a:r>
              <a:rPr lang="en-US" sz="2000" dirty="0">
                <a:solidFill>
                  <a:schemeClr val="tx2">
                    <a:lumMod val="75000"/>
                  </a:schemeClr>
                </a:solidFill>
              </a:rPr>
              <a:t>and lignin </a:t>
            </a:r>
            <a:r>
              <a:rPr lang="en-US" sz="2000" dirty="0" smtClean="0">
                <a:solidFill>
                  <a:schemeClr val="tx2">
                    <a:lumMod val="75000"/>
                  </a:schemeClr>
                </a:solidFill>
              </a:rPr>
              <a:t>or</a:t>
            </a:r>
            <a:r>
              <a:rPr lang="pl-PL" sz="2000" dirty="0" smtClean="0">
                <a:solidFill>
                  <a:schemeClr val="tx2">
                    <a:lumMod val="75000"/>
                  </a:schemeClr>
                </a:solidFill>
              </a:rPr>
              <a:t> </a:t>
            </a:r>
            <a:r>
              <a:rPr lang="en-US" sz="2000" dirty="0" smtClean="0">
                <a:solidFill>
                  <a:schemeClr val="tx2">
                    <a:lumMod val="75000"/>
                  </a:schemeClr>
                </a:solidFill>
              </a:rPr>
              <a:t>lignin </a:t>
            </a:r>
            <a:r>
              <a:rPr lang="en-US" sz="2000" dirty="0">
                <a:solidFill>
                  <a:schemeClr val="tx2">
                    <a:lumMod val="75000"/>
                  </a:schemeClr>
                </a:solidFill>
              </a:rPr>
              <a:t>derivatives in form of microspheres was performed in </a:t>
            </a:r>
            <a:r>
              <a:rPr lang="en-US" sz="2000" dirty="0" smtClean="0">
                <a:solidFill>
                  <a:schemeClr val="tx2">
                    <a:lumMod val="75000"/>
                  </a:schemeClr>
                </a:solidFill>
              </a:rPr>
              <a:t>the</a:t>
            </a:r>
            <a:r>
              <a:rPr lang="pl-PL" sz="2000" dirty="0" smtClean="0">
                <a:solidFill>
                  <a:schemeClr val="tx2">
                    <a:lumMod val="75000"/>
                  </a:schemeClr>
                </a:solidFill>
              </a:rPr>
              <a:t> </a:t>
            </a:r>
            <a:r>
              <a:rPr lang="en-US" sz="2000" dirty="0" smtClean="0">
                <a:solidFill>
                  <a:schemeClr val="tx2">
                    <a:lumMod val="75000"/>
                  </a:schemeClr>
                </a:solidFill>
              </a:rPr>
              <a:t>aqueous </a:t>
            </a:r>
            <a:r>
              <a:rPr lang="en-US" sz="2000" dirty="0">
                <a:solidFill>
                  <a:schemeClr val="tx2">
                    <a:lumMod val="75000"/>
                  </a:schemeClr>
                </a:solidFill>
              </a:rPr>
              <a:t>medium in suspension-emulsion procedure. </a:t>
            </a:r>
            <a:r>
              <a:rPr lang="pl-PL" sz="2000" dirty="0" smtClean="0">
                <a:solidFill>
                  <a:schemeClr val="tx2">
                    <a:lumMod val="75000"/>
                  </a:schemeClr>
                </a:solidFill>
              </a:rPr>
              <a:t> </a:t>
            </a:r>
            <a:r>
              <a:rPr lang="en-US" sz="2000" dirty="0" smtClean="0">
                <a:solidFill>
                  <a:schemeClr val="tx2">
                    <a:lumMod val="75000"/>
                  </a:schemeClr>
                </a:solidFill>
              </a:rPr>
              <a:t>After</a:t>
            </a:r>
            <a:r>
              <a:rPr lang="pl-PL" sz="2000" dirty="0" smtClean="0">
                <a:solidFill>
                  <a:schemeClr val="tx2">
                    <a:lumMod val="75000"/>
                  </a:schemeClr>
                </a:solidFill>
              </a:rPr>
              <a:t> </a:t>
            </a:r>
            <a:r>
              <a:rPr lang="en-US" sz="2000" dirty="0" smtClean="0">
                <a:solidFill>
                  <a:schemeClr val="tx2">
                    <a:lumMod val="75000"/>
                  </a:schemeClr>
                </a:solidFill>
              </a:rPr>
              <a:t>copolymerization </a:t>
            </a:r>
            <a:r>
              <a:rPr lang="en-US" sz="2000" dirty="0">
                <a:solidFill>
                  <a:schemeClr val="tx2">
                    <a:lumMod val="75000"/>
                  </a:schemeClr>
                </a:solidFill>
              </a:rPr>
              <a:t>with vinyl monomers </a:t>
            </a:r>
            <a:r>
              <a:rPr lang="en-US" sz="2000" dirty="0" smtClean="0">
                <a:solidFill>
                  <a:schemeClr val="tx2">
                    <a:lumMod val="75000"/>
                  </a:schemeClr>
                </a:solidFill>
              </a:rPr>
              <a:t>lignin-modified</a:t>
            </a:r>
            <a:r>
              <a:rPr lang="pl-PL" sz="2000" dirty="0" smtClean="0">
                <a:solidFill>
                  <a:schemeClr val="tx2">
                    <a:lumMod val="75000"/>
                  </a:schemeClr>
                </a:solidFill>
              </a:rPr>
              <a:t> </a:t>
            </a:r>
            <a:r>
              <a:rPr lang="en-US" sz="2000" dirty="0" smtClean="0">
                <a:solidFill>
                  <a:schemeClr val="tx2">
                    <a:lumMod val="75000"/>
                  </a:schemeClr>
                </a:solidFill>
              </a:rPr>
              <a:t>microspheres </a:t>
            </a:r>
            <a:r>
              <a:rPr lang="en-US" sz="2000" dirty="0">
                <a:solidFill>
                  <a:schemeClr val="tx2">
                    <a:lumMod val="75000"/>
                  </a:schemeClr>
                </a:solidFill>
              </a:rPr>
              <a:t>possessed high mechanical and thermal resistance</a:t>
            </a:r>
          </a:p>
          <a:p>
            <a:pPr algn="just"/>
            <a:r>
              <a:rPr lang="en-US" sz="2000" dirty="0">
                <a:solidFill>
                  <a:schemeClr val="tx2">
                    <a:lumMod val="75000"/>
                  </a:schemeClr>
                </a:solidFill>
              </a:rPr>
              <a:t>as well as functional groups on the surface.</a:t>
            </a:r>
          </a:p>
        </p:txBody>
      </p:sp>
      <p:graphicFrame>
        <p:nvGraphicFramePr>
          <p:cNvPr id="7" name="Obiekt 6"/>
          <p:cNvGraphicFramePr>
            <a:graphicFrameLocks noChangeAspect="1"/>
          </p:cNvGraphicFramePr>
          <p:nvPr>
            <p:extLst>
              <p:ext uri="{D42A27DB-BD31-4B8C-83A1-F6EECF244321}">
                <p14:modId xmlns:p14="http://schemas.microsoft.com/office/powerpoint/2010/main" xmlns="" val="1969816481"/>
              </p:ext>
            </p:extLst>
          </p:nvPr>
        </p:nvGraphicFramePr>
        <p:xfrm>
          <a:off x="4788024" y="188640"/>
          <a:ext cx="3951411" cy="2390179"/>
        </p:xfrm>
        <a:graphic>
          <a:graphicData uri="http://schemas.openxmlformats.org/presentationml/2006/ole">
            <p:oleObj spid="_x0000_s15439" name="ChemSketch" r:id="rId3" imgW="3907440" imgH="2362320" progId="">
              <p:embed/>
            </p:oleObj>
          </a:graphicData>
        </a:graphic>
      </p:graphicFrame>
      <p:graphicFrame>
        <p:nvGraphicFramePr>
          <p:cNvPr id="8" name="Obiekt 7"/>
          <p:cNvGraphicFramePr>
            <a:graphicFrameLocks noChangeAspect="1"/>
          </p:cNvGraphicFramePr>
          <p:nvPr>
            <p:extLst>
              <p:ext uri="{D42A27DB-BD31-4B8C-83A1-F6EECF244321}">
                <p14:modId xmlns:p14="http://schemas.microsoft.com/office/powerpoint/2010/main" xmlns="" val="1319456889"/>
              </p:ext>
            </p:extLst>
          </p:nvPr>
        </p:nvGraphicFramePr>
        <p:xfrm>
          <a:off x="1259632" y="5129219"/>
          <a:ext cx="957263" cy="1006475"/>
        </p:xfrm>
        <a:graphic>
          <a:graphicData uri="http://schemas.openxmlformats.org/presentationml/2006/ole">
            <p:oleObj spid="_x0000_s15440" name="ChemSketch" r:id="rId4" imgW="957240" imgH="1005840" progId="">
              <p:embed/>
            </p:oleObj>
          </a:graphicData>
        </a:graphic>
      </p:graphicFrame>
      <p:sp>
        <p:nvSpPr>
          <p:cNvPr id="9" name="Strzałka w prawo 8"/>
          <p:cNvSpPr/>
          <p:nvPr/>
        </p:nvSpPr>
        <p:spPr>
          <a:xfrm flipH="1">
            <a:off x="2195736" y="5418588"/>
            <a:ext cx="648072" cy="427738"/>
          </a:xfrm>
          <a:prstGeom prst="rightArrow">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n>
                <a:solidFill>
                  <a:schemeClr val="accent2">
                    <a:lumMod val="75000"/>
                  </a:schemeClr>
                </a:solidFill>
              </a:ln>
            </a:endParaRPr>
          </a:p>
        </p:txBody>
      </p:sp>
      <p:pic>
        <p:nvPicPr>
          <p:cNvPr id="15388" name="Picture 2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19872" y="4612696"/>
            <a:ext cx="5215405" cy="18754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91684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noChangeAspect="1"/>
          </p:cNvGraphicFramePr>
          <p:nvPr>
            <p:ph idx="1"/>
            <p:extLst>
              <p:ext uri="{D42A27DB-BD31-4B8C-83A1-F6EECF244321}">
                <p14:modId xmlns:p14="http://schemas.microsoft.com/office/powerpoint/2010/main" xmlns="" val="3024214701"/>
              </p:ext>
            </p:extLst>
          </p:nvPr>
        </p:nvGraphicFramePr>
        <p:xfrm>
          <a:off x="2555776" y="1412776"/>
          <a:ext cx="4136928" cy="3997424"/>
        </p:xfrm>
        <a:graphic>
          <a:graphicData uri="http://schemas.openxmlformats.org/presentationml/2006/ole">
            <p:oleObj spid="_x0000_s20511" r:id="rId3" imgW="6402324" imgH="6185916" progId="">
              <p:embed/>
            </p:oleObj>
          </a:graphicData>
        </a:graphic>
      </p:graphicFrame>
      <p:sp>
        <p:nvSpPr>
          <p:cNvPr id="5" name="Rectangle 1"/>
          <p:cNvSpPr>
            <a:spLocks noGrp="1" noChangeArrowheads="1"/>
          </p:cNvSpPr>
          <p:nvPr>
            <p:ph type="title"/>
          </p:nvPr>
        </p:nvSpPr>
        <p:spPr bwMode="auto">
          <a:xfrm>
            <a:off x="1547664" y="548680"/>
            <a:ext cx="5512656"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pl-PL" altLang="pl-PL" sz="4000" b="0" i="0" u="none" strike="noStrike" cap="none" normalizeH="0" baseline="0" dirty="0" smtClean="0">
                <a:ln>
                  <a:noFill/>
                </a:ln>
                <a:solidFill>
                  <a:schemeClr val="bg2">
                    <a:lumMod val="25000"/>
                  </a:schemeClr>
                </a:solidFill>
                <a:effectLst/>
                <a:latin typeface="+mj-lt"/>
                <a:ea typeface="Times New Roman" pitchFamily="18" charset="0"/>
                <a:cs typeface="Arial" pitchFamily="34" charset="0"/>
              </a:rPr>
              <a:t>DSC </a:t>
            </a:r>
            <a:r>
              <a:rPr kumimoji="0" lang="pl-PL" altLang="pl-PL" sz="4000" b="0" i="0" u="none" strike="noStrike" cap="none" normalizeH="0" baseline="0" dirty="0" err="1" smtClean="0">
                <a:ln>
                  <a:noFill/>
                </a:ln>
                <a:solidFill>
                  <a:schemeClr val="bg2">
                    <a:lumMod val="25000"/>
                  </a:schemeClr>
                </a:solidFill>
                <a:effectLst/>
                <a:latin typeface="+mj-lt"/>
                <a:ea typeface="Times New Roman" pitchFamily="18" charset="0"/>
                <a:cs typeface="Arial" pitchFamily="34" charset="0"/>
              </a:rPr>
              <a:t>analysis</a:t>
            </a:r>
            <a:endParaRPr kumimoji="0" lang="pl-PL" altLang="pl-PL" sz="4000" b="0" i="0" u="none" strike="noStrike" cap="none" normalizeH="0" baseline="0" dirty="0" smtClean="0">
              <a:ln>
                <a:noFill/>
              </a:ln>
              <a:solidFill>
                <a:schemeClr val="bg2">
                  <a:lumMod val="25000"/>
                </a:schemeClr>
              </a:solidFill>
              <a:effectLst/>
              <a:latin typeface="+mj-lt"/>
              <a:cs typeface="Arial" pitchFamily="34" charset="0"/>
            </a:endParaRPr>
          </a:p>
        </p:txBody>
      </p:sp>
      <p:sp>
        <p:nvSpPr>
          <p:cNvPr id="2" name="Prostokąt 1"/>
          <p:cNvSpPr/>
          <p:nvPr/>
        </p:nvSpPr>
        <p:spPr>
          <a:xfrm>
            <a:off x="2411760" y="5707900"/>
            <a:ext cx="5184576" cy="646331"/>
          </a:xfrm>
          <a:prstGeom prst="rect">
            <a:avLst/>
          </a:prstGeom>
        </p:spPr>
        <p:txBody>
          <a:bodyPr wrap="square">
            <a:spAutoFit/>
          </a:bodyPr>
          <a:lstStyle/>
          <a:p>
            <a:r>
              <a:rPr lang="pl-PL" dirty="0" smtClean="0">
                <a:solidFill>
                  <a:schemeClr val="tx2">
                    <a:lumMod val="50000"/>
                  </a:schemeClr>
                </a:solidFill>
              </a:rPr>
              <a:t>In the </a:t>
            </a:r>
            <a:r>
              <a:rPr lang="pl-PL" dirty="0" err="1" smtClean="0">
                <a:solidFill>
                  <a:schemeClr val="tx2">
                    <a:lumMod val="50000"/>
                  </a:schemeClr>
                </a:solidFill>
              </a:rPr>
              <a:t>figure</a:t>
            </a:r>
            <a:r>
              <a:rPr lang="pl-PL" dirty="0" smtClean="0">
                <a:solidFill>
                  <a:schemeClr val="tx2">
                    <a:lumMod val="50000"/>
                  </a:schemeClr>
                </a:solidFill>
              </a:rPr>
              <a:t> we</a:t>
            </a:r>
            <a:r>
              <a:rPr lang="en-US" dirty="0" smtClean="0">
                <a:solidFill>
                  <a:schemeClr val="tx2">
                    <a:lumMod val="50000"/>
                  </a:schemeClr>
                </a:solidFill>
              </a:rPr>
              <a:t> </a:t>
            </a:r>
            <a:r>
              <a:rPr lang="en-US" dirty="0">
                <a:solidFill>
                  <a:schemeClr val="tx2">
                    <a:lumMod val="50000"/>
                  </a:schemeClr>
                </a:solidFill>
              </a:rPr>
              <a:t>can see clear endothermic </a:t>
            </a:r>
            <a:r>
              <a:rPr lang="en-US" dirty="0" smtClean="0">
                <a:solidFill>
                  <a:schemeClr val="tx2">
                    <a:lumMod val="50000"/>
                  </a:schemeClr>
                </a:solidFill>
              </a:rPr>
              <a:t>effect</a:t>
            </a:r>
            <a:r>
              <a:rPr lang="pl-PL" dirty="0" smtClean="0">
                <a:solidFill>
                  <a:schemeClr val="tx2">
                    <a:lumMod val="50000"/>
                  </a:schemeClr>
                </a:solidFill>
              </a:rPr>
              <a:t>s</a:t>
            </a:r>
            <a:r>
              <a:rPr lang="en-US" dirty="0" smtClean="0">
                <a:solidFill>
                  <a:schemeClr val="tx2">
                    <a:lumMod val="50000"/>
                  </a:schemeClr>
                </a:solidFill>
              </a:rPr>
              <a:t> </a:t>
            </a:r>
            <a:r>
              <a:rPr lang="pl-PL" dirty="0" err="1" smtClean="0">
                <a:solidFill>
                  <a:schemeClr val="tx2">
                    <a:lumMod val="50000"/>
                  </a:schemeClr>
                </a:solidFill>
              </a:rPr>
              <a:t>rela</a:t>
            </a:r>
            <a:r>
              <a:rPr lang="en-US" dirty="0" smtClean="0">
                <a:solidFill>
                  <a:schemeClr val="tx2">
                    <a:lumMod val="50000"/>
                  </a:schemeClr>
                </a:solidFill>
              </a:rPr>
              <a:t>ted </a:t>
            </a:r>
            <a:r>
              <a:rPr lang="en-US" dirty="0">
                <a:solidFill>
                  <a:schemeClr val="tx2">
                    <a:lumMod val="50000"/>
                  </a:schemeClr>
                </a:solidFill>
              </a:rPr>
              <a:t>to the thermal degradation of the samples</a:t>
            </a:r>
            <a:endParaRPr lang="pl-PL" dirty="0">
              <a:solidFill>
                <a:schemeClr val="tx2">
                  <a:lumMod val="50000"/>
                </a:schemeClr>
              </a:solidFill>
            </a:endParaRPr>
          </a:p>
        </p:txBody>
      </p:sp>
      <p:cxnSp>
        <p:nvCxnSpPr>
          <p:cNvPr id="13" name="Łącznik prosty ze strzałką 12"/>
          <p:cNvCxnSpPr/>
          <p:nvPr/>
        </p:nvCxnSpPr>
        <p:spPr>
          <a:xfrm flipV="1">
            <a:off x="3203848" y="1556792"/>
            <a:ext cx="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67297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419872" y="188640"/>
            <a:ext cx="3136392" cy="1143000"/>
          </a:xfrm>
        </p:spPr>
        <p:txBody>
          <a:bodyPr>
            <a:normAutofit fontScale="90000"/>
          </a:bodyPr>
          <a:lstStyle/>
          <a:p>
            <a:r>
              <a:rPr lang="pl-PL" dirty="0" err="1" smtClean="0"/>
              <a:t>Conclusions</a:t>
            </a:r>
            <a:endParaRPr lang="pl-PL" dirty="0"/>
          </a:p>
        </p:txBody>
      </p:sp>
      <p:sp>
        <p:nvSpPr>
          <p:cNvPr id="3" name="Symbol zastępczy zawartości 2"/>
          <p:cNvSpPr>
            <a:spLocks noGrp="1"/>
          </p:cNvSpPr>
          <p:nvPr>
            <p:ph idx="1"/>
          </p:nvPr>
        </p:nvSpPr>
        <p:spPr>
          <a:xfrm>
            <a:off x="1403648" y="1556792"/>
            <a:ext cx="7498080" cy="4800600"/>
          </a:xfrm>
        </p:spPr>
        <p:txBody>
          <a:bodyPr>
            <a:normAutofit fontScale="92500"/>
          </a:bodyPr>
          <a:lstStyle/>
          <a:p>
            <a:pPr algn="just"/>
            <a:r>
              <a:rPr lang="pl-PL" sz="2400" dirty="0" smtClean="0">
                <a:solidFill>
                  <a:schemeClr val="tx2">
                    <a:lumMod val="75000"/>
                  </a:schemeClr>
                </a:solidFill>
              </a:rPr>
              <a:t>a</a:t>
            </a:r>
            <a:r>
              <a:rPr lang="en-US" sz="2400" dirty="0" err="1" smtClean="0">
                <a:solidFill>
                  <a:schemeClr val="tx2">
                    <a:lumMod val="75000"/>
                  </a:schemeClr>
                </a:solidFill>
              </a:rPr>
              <a:t>crylic</a:t>
            </a:r>
            <a:r>
              <a:rPr lang="en-US" sz="2400" dirty="0" smtClean="0">
                <a:solidFill>
                  <a:schemeClr val="tx2">
                    <a:lumMod val="75000"/>
                  </a:schemeClr>
                </a:solidFill>
              </a:rPr>
              <a:t> </a:t>
            </a:r>
            <a:r>
              <a:rPr lang="en-US" sz="2400" dirty="0">
                <a:solidFill>
                  <a:schemeClr val="tx2">
                    <a:lumMod val="75000"/>
                  </a:schemeClr>
                </a:solidFill>
              </a:rPr>
              <a:t>derivatives of lignin were successfully prepared by two methods: reaction with acrylic acid (LA) and a two-step reaction with </a:t>
            </a:r>
            <a:r>
              <a:rPr lang="en-US" sz="2400" dirty="0" err="1">
                <a:solidFill>
                  <a:schemeClr val="tx2">
                    <a:lumMod val="75000"/>
                  </a:schemeClr>
                </a:solidFill>
              </a:rPr>
              <a:t>epichlorohydrin</a:t>
            </a:r>
            <a:r>
              <a:rPr lang="en-US" sz="2400" dirty="0">
                <a:solidFill>
                  <a:schemeClr val="tx2">
                    <a:lumMod val="75000"/>
                  </a:schemeClr>
                </a:solidFill>
              </a:rPr>
              <a:t> and acrylic acid (LEA). The chemical structures of all the new derivatives were confirmed by ATR analysis.  </a:t>
            </a:r>
          </a:p>
          <a:p>
            <a:pPr algn="just"/>
            <a:r>
              <a:rPr lang="pl-PL" sz="2400" dirty="0" smtClean="0">
                <a:solidFill>
                  <a:schemeClr val="tx2">
                    <a:lumMod val="75000"/>
                  </a:schemeClr>
                </a:solidFill>
              </a:rPr>
              <a:t>a</a:t>
            </a:r>
            <a:r>
              <a:rPr lang="en-US" sz="2400" dirty="0" err="1" smtClean="0">
                <a:solidFill>
                  <a:schemeClr val="tx2">
                    <a:lumMod val="75000"/>
                  </a:schemeClr>
                </a:solidFill>
              </a:rPr>
              <a:t>fter</a:t>
            </a:r>
            <a:r>
              <a:rPr lang="pl-PL" sz="2400" dirty="0" smtClean="0">
                <a:solidFill>
                  <a:schemeClr val="tx2">
                    <a:lumMod val="75000"/>
                  </a:schemeClr>
                </a:solidFill>
              </a:rPr>
              <a:t> </a:t>
            </a:r>
            <a:r>
              <a:rPr lang="en-US" sz="2400" dirty="0" smtClean="0">
                <a:solidFill>
                  <a:schemeClr val="tx2">
                    <a:lumMod val="75000"/>
                  </a:schemeClr>
                </a:solidFill>
              </a:rPr>
              <a:t>copolymerization lignin-modified</a:t>
            </a:r>
            <a:r>
              <a:rPr lang="pl-PL" sz="2400" dirty="0" smtClean="0">
                <a:solidFill>
                  <a:schemeClr val="tx2">
                    <a:lumMod val="75000"/>
                  </a:schemeClr>
                </a:solidFill>
              </a:rPr>
              <a:t> </a:t>
            </a:r>
            <a:r>
              <a:rPr lang="en-US" sz="2400" dirty="0" smtClean="0">
                <a:solidFill>
                  <a:schemeClr val="tx2">
                    <a:lumMod val="75000"/>
                  </a:schemeClr>
                </a:solidFill>
              </a:rPr>
              <a:t>microspheres </a:t>
            </a:r>
            <a:r>
              <a:rPr lang="en-US" sz="2400" dirty="0">
                <a:solidFill>
                  <a:schemeClr val="tx2">
                    <a:lumMod val="75000"/>
                  </a:schemeClr>
                </a:solidFill>
              </a:rPr>
              <a:t>possessed high mechanical and thermal </a:t>
            </a:r>
            <a:r>
              <a:rPr lang="en-US" sz="2400" dirty="0" smtClean="0">
                <a:solidFill>
                  <a:schemeClr val="tx2">
                    <a:lumMod val="75000"/>
                  </a:schemeClr>
                </a:solidFill>
              </a:rPr>
              <a:t>resistance</a:t>
            </a:r>
            <a:r>
              <a:rPr lang="pl-PL" sz="2400" dirty="0" smtClean="0">
                <a:solidFill>
                  <a:schemeClr val="tx2">
                    <a:lumMod val="75000"/>
                  </a:schemeClr>
                </a:solidFill>
              </a:rPr>
              <a:t> </a:t>
            </a:r>
            <a:r>
              <a:rPr lang="en-US" sz="2400" dirty="0" smtClean="0">
                <a:solidFill>
                  <a:schemeClr val="tx2">
                    <a:lumMod val="75000"/>
                  </a:schemeClr>
                </a:solidFill>
              </a:rPr>
              <a:t>as </a:t>
            </a:r>
            <a:r>
              <a:rPr lang="en-US" sz="2400" dirty="0">
                <a:solidFill>
                  <a:schemeClr val="tx2">
                    <a:lumMod val="75000"/>
                  </a:schemeClr>
                </a:solidFill>
              </a:rPr>
              <a:t>well as functional groups on the surface.</a:t>
            </a:r>
            <a:endParaRPr lang="pl-PL" sz="2400" dirty="0" smtClean="0">
              <a:solidFill>
                <a:schemeClr val="tx2">
                  <a:lumMod val="75000"/>
                </a:schemeClr>
              </a:solidFill>
            </a:endParaRPr>
          </a:p>
          <a:p>
            <a:pPr algn="just"/>
            <a:r>
              <a:rPr lang="pl-PL" sz="2400" dirty="0" smtClean="0">
                <a:solidFill>
                  <a:schemeClr val="tx2">
                    <a:lumMod val="75000"/>
                  </a:schemeClr>
                </a:solidFill>
              </a:rPr>
              <a:t>t</a:t>
            </a:r>
            <a:r>
              <a:rPr lang="en-US" sz="2400" dirty="0" smtClean="0">
                <a:solidFill>
                  <a:schemeClr val="tx2">
                    <a:lumMod val="75000"/>
                  </a:schemeClr>
                </a:solidFill>
              </a:rPr>
              <a:t>he </a:t>
            </a:r>
            <a:r>
              <a:rPr lang="en-US" sz="2400" dirty="0">
                <a:solidFill>
                  <a:schemeClr val="tx2">
                    <a:lumMod val="75000"/>
                  </a:schemeClr>
                </a:solidFill>
              </a:rPr>
              <a:t>addition of unmodified lignin to </a:t>
            </a:r>
            <a:r>
              <a:rPr lang="pl-PL" sz="2400" dirty="0" smtClean="0">
                <a:solidFill>
                  <a:schemeClr val="tx2">
                    <a:lumMod val="75000"/>
                  </a:schemeClr>
                </a:solidFill>
              </a:rPr>
              <a:t>BPA.DA</a:t>
            </a:r>
            <a:r>
              <a:rPr lang="en-US" sz="2400" dirty="0" smtClean="0">
                <a:solidFill>
                  <a:schemeClr val="tx2">
                    <a:lumMod val="75000"/>
                  </a:schemeClr>
                </a:solidFill>
              </a:rPr>
              <a:t>-</a:t>
            </a:r>
            <a:r>
              <a:rPr lang="pl-PL" sz="2400" dirty="0" err="1" smtClean="0">
                <a:solidFill>
                  <a:schemeClr val="tx2">
                    <a:lumMod val="75000"/>
                  </a:schemeClr>
                </a:solidFill>
              </a:rPr>
              <a:t>St</a:t>
            </a:r>
            <a:r>
              <a:rPr lang="en-US" sz="2400" dirty="0" smtClean="0">
                <a:solidFill>
                  <a:schemeClr val="tx2">
                    <a:lumMod val="75000"/>
                  </a:schemeClr>
                </a:solidFill>
              </a:rPr>
              <a:t> </a:t>
            </a:r>
            <a:r>
              <a:rPr lang="pl-PL" sz="2400" dirty="0" err="1" smtClean="0">
                <a:solidFill>
                  <a:schemeClr val="tx2">
                    <a:lumMod val="75000"/>
                  </a:schemeClr>
                </a:solidFill>
              </a:rPr>
              <a:t>copolymers</a:t>
            </a:r>
            <a:r>
              <a:rPr lang="pl-PL" sz="2400" dirty="0" smtClean="0">
                <a:solidFill>
                  <a:schemeClr val="tx2">
                    <a:lumMod val="75000"/>
                  </a:schemeClr>
                </a:solidFill>
              </a:rPr>
              <a:t> </a:t>
            </a:r>
            <a:r>
              <a:rPr lang="en-US" sz="2400" dirty="0" smtClean="0">
                <a:solidFill>
                  <a:schemeClr val="tx2">
                    <a:lumMod val="75000"/>
                  </a:schemeClr>
                </a:solidFill>
              </a:rPr>
              <a:t>improves </a:t>
            </a:r>
            <a:r>
              <a:rPr lang="en-US" sz="2400" dirty="0">
                <a:solidFill>
                  <a:schemeClr val="tx2">
                    <a:lumMod val="75000"/>
                  </a:schemeClr>
                </a:solidFill>
              </a:rPr>
              <a:t>its thermal stability – the </a:t>
            </a:r>
            <a:r>
              <a:rPr lang="pl-PL" sz="2400" dirty="0" err="1" smtClean="0">
                <a:solidFill>
                  <a:schemeClr val="tx2">
                    <a:lumMod val="75000"/>
                  </a:schemeClr>
                </a:solidFill>
              </a:rPr>
              <a:t>thermal</a:t>
            </a:r>
            <a:r>
              <a:rPr lang="pl-PL" sz="2400" dirty="0" smtClean="0">
                <a:solidFill>
                  <a:schemeClr val="tx2">
                    <a:lumMod val="75000"/>
                  </a:schemeClr>
                </a:solidFill>
              </a:rPr>
              <a:t> </a:t>
            </a:r>
            <a:r>
              <a:rPr lang="pl-PL" sz="2400" dirty="0" err="1" smtClean="0">
                <a:solidFill>
                  <a:schemeClr val="tx2">
                    <a:lumMod val="75000"/>
                  </a:schemeClr>
                </a:solidFill>
              </a:rPr>
              <a:t>degradation</a:t>
            </a:r>
            <a:r>
              <a:rPr lang="pl-PL" sz="2400" dirty="0" smtClean="0">
                <a:solidFill>
                  <a:schemeClr val="tx2">
                    <a:lumMod val="75000"/>
                  </a:schemeClr>
                </a:solidFill>
              </a:rPr>
              <a:t> </a:t>
            </a:r>
            <a:r>
              <a:rPr lang="en-US" sz="2400" dirty="0" smtClean="0">
                <a:solidFill>
                  <a:schemeClr val="tx2">
                    <a:lumMod val="75000"/>
                  </a:schemeClr>
                </a:solidFill>
              </a:rPr>
              <a:t>temperatures increase </a:t>
            </a:r>
            <a:r>
              <a:rPr lang="en-US" sz="2400" dirty="0">
                <a:solidFill>
                  <a:schemeClr val="tx2">
                    <a:lumMod val="75000"/>
                  </a:schemeClr>
                </a:solidFill>
              </a:rPr>
              <a:t>from </a:t>
            </a:r>
            <a:r>
              <a:rPr lang="pl-PL" sz="2400" dirty="0" smtClean="0">
                <a:solidFill>
                  <a:schemeClr val="tx2">
                    <a:lumMod val="75000"/>
                  </a:schemeClr>
                </a:solidFill>
              </a:rPr>
              <a:t>4</a:t>
            </a:r>
            <a:r>
              <a:rPr lang="es-ES" sz="2400" dirty="0" smtClean="0">
                <a:solidFill>
                  <a:schemeClr val="tx2">
                    <a:lumMod val="75000"/>
                  </a:schemeClr>
                </a:solidFill>
              </a:rPr>
              <a:t>15</a:t>
            </a:r>
            <a:r>
              <a:rPr lang="en-US" sz="2400" dirty="0" smtClean="0">
                <a:solidFill>
                  <a:schemeClr val="tx2">
                    <a:lumMod val="75000"/>
                  </a:schemeClr>
                </a:solidFill>
              </a:rPr>
              <a:t> </a:t>
            </a:r>
            <a:r>
              <a:rPr lang="en-US" sz="2400" dirty="0">
                <a:solidFill>
                  <a:schemeClr val="tx2">
                    <a:lumMod val="75000"/>
                  </a:schemeClr>
                </a:solidFill>
              </a:rPr>
              <a:t>to </a:t>
            </a:r>
            <a:r>
              <a:rPr lang="pl-PL" sz="2400" dirty="0" smtClean="0">
                <a:solidFill>
                  <a:schemeClr val="tx2">
                    <a:lumMod val="75000"/>
                  </a:schemeClr>
                </a:solidFill>
              </a:rPr>
              <a:t>4</a:t>
            </a:r>
            <a:r>
              <a:rPr lang="es-ES" sz="2400" dirty="0" smtClean="0">
                <a:solidFill>
                  <a:schemeClr val="tx2">
                    <a:lumMod val="75000"/>
                  </a:schemeClr>
                </a:solidFill>
              </a:rPr>
              <a:t>3</a:t>
            </a:r>
            <a:r>
              <a:rPr lang="en-US" sz="2400" dirty="0" smtClean="0">
                <a:solidFill>
                  <a:schemeClr val="tx2">
                    <a:lumMod val="75000"/>
                  </a:schemeClr>
                </a:solidFill>
              </a:rPr>
              <a:t>0°C</a:t>
            </a:r>
            <a:r>
              <a:rPr lang="en-US" sz="2400" dirty="0">
                <a:solidFill>
                  <a:schemeClr val="tx2">
                    <a:lumMod val="75000"/>
                  </a:schemeClr>
                </a:solidFill>
              </a:rPr>
              <a:t>. </a:t>
            </a:r>
          </a:p>
        </p:txBody>
      </p:sp>
    </p:spTree>
    <p:extLst>
      <p:ext uri="{BB962C8B-B14F-4D97-AF65-F5344CB8AC3E}">
        <p14:creationId xmlns:p14="http://schemas.microsoft.com/office/powerpoint/2010/main" xmlns="" val="3111734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03648" y="620688"/>
            <a:ext cx="7498080" cy="1143000"/>
          </a:xfrm>
        </p:spPr>
        <p:txBody>
          <a:bodyPr>
            <a:noAutofit/>
          </a:bodyPr>
          <a:lstStyle/>
          <a:p>
            <a:r>
              <a:rPr lang="pl-PL" sz="2400" dirty="0" smtClean="0"/>
              <a:t/>
            </a:r>
            <a:br>
              <a:rPr lang="pl-PL" sz="2400" dirty="0" smtClean="0"/>
            </a:br>
            <a:r>
              <a:rPr lang="en-US" sz="2400" dirty="0" smtClean="0"/>
              <a:t>As </a:t>
            </a:r>
            <a:r>
              <a:rPr lang="en-US" sz="2400" dirty="0"/>
              <a:t>a result of </a:t>
            </a:r>
            <a:r>
              <a:rPr lang="en-US" sz="2400" dirty="0" smtClean="0"/>
              <a:t>cooperation </a:t>
            </a:r>
            <a:r>
              <a:rPr lang="en-US" sz="2400" dirty="0"/>
              <a:t>between </a:t>
            </a:r>
            <a:r>
              <a:rPr lang="en-US" sz="2400" dirty="0" smtClean="0"/>
              <a:t>UM</a:t>
            </a:r>
            <a:r>
              <a:rPr lang="pl-PL" sz="2400" dirty="0"/>
              <a:t>C</a:t>
            </a:r>
            <a:r>
              <a:rPr lang="en-US" sz="2400" dirty="0" smtClean="0"/>
              <a:t>S </a:t>
            </a:r>
            <a:r>
              <a:rPr lang="pl-PL" sz="2400" dirty="0" smtClean="0"/>
              <a:t>(</a:t>
            </a:r>
            <a:r>
              <a:rPr lang="en-US" sz="2400" dirty="0" smtClean="0"/>
              <a:t>Poland</a:t>
            </a:r>
            <a:r>
              <a:rPr lang="pl-PL" sz="2400" dirty="0" smtClean="0"/>
              <a:t>)</a:t>
            </a:r>
            <a:r>
              <a:rPr lang="en-US" sz="2400" dirty="0" smtClean="0"/>
              <a:t> </a:t>
            </a:r>
            <a:r>
              <a:rPr lang="en-US" sz="2400" dirty="0"/>
              <a:t>and </a:t>
            </a:r>
            <a:r>
              <a:rPr lang="en-US" sz="2400" dirty="0" smtClean="0"/>
              <a:t>KTH </a:t>
            </a:r>
            <a:r>
              <a:rPr lang="pl-PL" sz="2400" dirty="0" smtClean="0"/>
              <a:t>(</a:t>
            </a:r>
            <a:r>
              <a:rPr lang="en-US" sz="2400" dirty="0" smtClean="0"/>
              <a:t>Sweden</a:t>
            </a:r>
            <a:r>
              <a:rPr lang="pl-PL" sz="2400" dirty="0" smtClean="0"/>
              <a:t>) </a:t>
            </a:r>
            <a:r>
              <a:rPr lang="pl-PL" sz="2400" dirty="0" err="1" smtClean="0"/>
              <a:t>connected</a:t>
            </a:r>
            <a:r>
              <a:rPr lang="en-US" sz="2400" dirty="0" smtClean="0"/>
              <a:t> </a:t>
            </a:r>
            <a:r>
              <a:rPr lang="en-US" sz="2400" dirty="0"/>
              <a:t>with the COST Action </a:t>
            </a:r>
            <a:r>
              <a:rPr lang="pl-PL" sz="2400" dirty="0" smtClean="0"/>
              <a:t>FP </a:t>
            </a:r>
            <a:r>
              <a:rPr lang="en-US" sz="2400" dirty="0" smtClean="0"/>
              <a:t>1105</a:t>
            </a:r>
            <a:r>
              <a:rPr lang="pl-PL" sz="2400" dirty="0" smtClean="0"/>
              <a:t> </a:t>
            </a:r>
            <a:r>
              <a:rPr lang="pl-PL" sz="2400" dirty="0" err="1" smtClean="0"/>
              <a:t>scientific</a:t>
            </a:r>
            <a:r>
              <a:rPr lang="pl-PL" sz="2400" dirty="0" smtClean="0"/>
              <a:t> </a:t>
            </a:r>
            <a:r>
              <a:rPr lang="pl-PL" sz="2400" dirty="0" err="1"/>
              <a:t>paper</a:t>
            </a:r>
            <a:r>
              <a:rPr lang="pl-PL" sz="2400" dirty="0"/>
              <a:t> </a:t>
            </a:r>
            <a:r>
              <a:rPr lang="pl-PL" sz="2400" dirty="0" err="1"/>
              <a:t>is</a:t>
            </a:r>
            <a:r>
              <a:rPr lang="pl-PL" sz="2400" dirty="0"/>
              <a:t> </a:t>
            </a:r>
            <a:r>
              <a:rPr lang="pl-PL" sz="2400" dirty="0" err="1"/>
              <a:t>published</a:t>
            </a:r>
            <a:r>
              <a:rPr lang="pl-PL" sz="2400" dirty="0"/>
              <a:t>:</a:t>
            </a:r>
            <a:br>
              <a:rPr lang="pl-PL" sz="2400" dirty="0"/>
            </a:br>
            <a:endParaRPr lang="pl-PL" sz="2400" dirty="0"/>
          </a:p>
        </p:txBody>
      </p:sp>
      <p:sp>
        <p:nvSpPr>
          <p:cNvPr id="3" name="Symbol zastępczy zawartości 2"/>
          <p:cNvSpPr>
            <a:spLocks noGrp="1"/>
          </p:cNvSpPr>
          <p:nvPr>
            <p:ph idx="1"/>
          </p:nvPr>
        </p:nvSpPr>
        <p:spPr>
          <a:xfrm>
            <a:off x="1403648" y="2132856"/>
            <a:ext cx="7498080" cy="2269232"/>
          </a:xfrm>
        </p:spPr>
        <p:txBody>
          <a:bodyPr>
            <a:normAutofit/>
          </a:bodyPr>
          <a:lstStyle/>
          <a:p>
            <a:pPr marL="82296" indent="0">
              <a:buNone/>
            </a:pPr>
            <a:r>
              <a:rPr lang="pl-PL" sz="2000" dirty="0" smtClean="0">
                <a:solidFill>
                  <a:schemeClr val="tx2">
                    <a:lumMod val="75000"/>
                  </a:schemeClr>
                </a:solidFill>
              </a:rPr>
              <a:t>Podkościelna </a:t>
            </a:r>
            <a:r>
              <a:rPr lang="pl-PL" sz="2000" dirty="0">
                <a:solidFill>
                  <a:schemeClr val="tx2">
                    <a:lumMod val="75000"/>
                  </a:schemeClr>
                </a:solidFill>
              </a:rPr>
              <a:t>B., Sobiesiak M., </a:t>
            </a:r>
            <a:r>
              <a:rPr lang="pl-PL" sz="2000" dirty="0" err="1">
                <a:solidFill>
                  <a:schemeClr val="tx2">
                    <a:lumMod val="75000"/>
                  </a:schemeClr>
                </a:solidFill>
              </a:rPr>
              <a:t>Zhao</a:t>
            </a:r>
            <a:r>
              <a:rPr lang="pl-PL" sz="2000" dirty="0">
                <a:solidFill>
                  <a:schemeClr val="tx2">
                    <a:lumMod val="75000"/>
                  </a:schemeClr>
                </a:solidFill>
              </a:rPr>
              <a:t>, Y</a:t>
            </a:r>
            <a:r>
              <a:rPr lang="pl-PL" sz="2000" dirty="0" smtClean="0">
                <a:solidFill>
                  <a:schemeClr val="tx2">
                    <a:lumMod val="75000"/>
                  </a:schemeClr>
                </a:solidFill>
              </a:rPr>
              <a:t>. Gawdzik, B</a:t>
            </a:r>
            <a:r>
              <a:rPr lang="pl-PL" sz="2000" dirty="0">
                <a:solidFill>
                  <a:schemeClr val="tx2">
                    <a:lumMod val="75000"/>
                  </a:schemeClr>
                </a:solidFill>
              </a:rPr>
              <a:t>., </a:t>
            </a:r>
            <a:r>
              <a:rPr lang="pl-PL" sz="2000" dirty="0" err="1">
                <a:solidFill>
                  <a:schemeClr val="tx2">
                    <a:lumMod val="75000"/>
                  </a:schemeClr>
                </a:solidFill>
              </a:rPr>
              <a:t>Sevastyanova</a:t>
            </a:r>
            <a:r>
              <a:rPr lang="pl-PL" sz="2000" dirty="0">
                <a:solidFill>
                  <a:schemeClr val="tx2">
                    <a:lumMod val="75000"/>
                  </a:schemeClr>
                </a:solidFill>
              </a:rPr>
              <a:t> O. </a:t>
            </a:r>
            <a:r>
              <a:rPr lang="pl-PL" sz="2000" dirty="0" smtClean="0">
                <a:solidFill>
                  <a:schemeClr val="tx2">
                    <a:lumMod val="75000"/>
                  </a:schemeClr>
                </a:solidFill>
              </a:rPr>
              <a:t> </a:t>
            </a:r>
          </a:p>
          <a:p>
            <a:pPr marL="82296" indent="0">
              <a:buNone/>
            </a:pPr>
            <a:r>
              <a:rPr lang="pl-PL" sz="2000" i="1" dirty="0" smtClean="0">
                <a:solidFill>
                  <a:schemeClr val="tx2">
                    <a:lumMod val="75000"/>
                  </a:schemeClr>
                </a:solidFill>
              </a:rPr>
              <a:t>„</a:t>
            </a:r>
            <a:r>
              <a:rPr lang="pl-PL" sz="2000" i="1" dirty="0" err="1" smtClean="0">
                <a:solidFill>
                  <a:schemeClr val="tx2">
                    <a:lumMod val="75000"/>
                  </a:schemeClr>
                </a:solidFill>
              </a:rPr>
              <a:t>Preparation</a:t>
            </a:r>
            <a:r>
              <a:rPr lang="pl-PL" sz="2000" i="1" dirty="0" smtClean="0">
                <a:solidFill>
                  <a:schemeClr val="tx2">
                    <a:lumMod val="75000"/>
                  </a:schemeClr>
                </a:solidFill>
              </a:rPr>
              <a:t> </a:t>
            </a:r>
            <a:r>
              <a:rPr lang="pl-PL" sz="2000" i="1" dirty="0">
                <a:solidFill>
                  <a:schemeClr val="tx2">
                    <a:lumMod val="75000"/>
                  </a:schemeClr>
                </a:solidFill>
              </a:rPr>
              <a:t>of lignin-</a:t>
            </a:r>
            <a:r>
              <a:rPr lang="pl-PL" sz="2000" i="1" dirty="0" err="1">
                <a:solidFill>
                  <a:schemeClr val="tx2">
                    <a:lumMod val="75000"/>
                  </a:schemeClr>
                </a:solidFill>
              </a:rPr>
              <a:t>containing</a:t>
            </a:r>
            <a:r>
              <a:rPr lang="pl-PL" sz="2000" i="1" dirty="0">
                <a:solidFill>
                  <a:schemeClr val="tx2">
                    <a:lumMod val="75000"/>
                  </a:schemeClr>
                </a:solidFill>
              </a:rPr>
              <a:t> </a:t>
            </a:r>
            <a:r>
              <a:rPr lang="pl-PL" sz="2000" i="1" dirty="0" err="1">
                <a:solidFill>
                  <a:schemeClr val="tx2">
                    <a:lumMod val="75000"/>
                  </a:schemeClr>
                </a:solidFill>
              </a:rPr>
              <a:t>porous</a:t>
            </a:r>
            <a:r>
              <a:rPr lang="pl-PL" sz="2000" i="1" dirty="0">
                <a:solidFill>
                  <a:schemeClr val="tx2">
                    <a:lumMod val="75000"/>
                  </a:schemeClr>
                </a:solidFill>
              </a:rPr>
              <a:t> </a:t>
            </a:r>
            <a:r>
              <a:rPr lang="pl-PL" sz="2000" i="1" dirty="0" err="1">
                <a:solidFill>
                  <a:schemeClr val="tx2">
                    <a:lumMod val="75000"/>
                  </a:schemeClr>
                </a:solidFill>
              </a:rPr>
              <a:t>microspheres</a:t>
            </a:r>
            <a:r>
              <a:rPr lang="pl-PL" sz="2000" i="1" dirty="0">
                <a:solidFill>
                  <a:schemeClr val="tx2">
                    <a:lumMod val="75000"/>
                  </a:schemeClr>
                </a:solidFill>
              </a:rPr>
              <a:t> </a:t>
            </a:r>
            <a:r>
              <a:rPr lang="pl-PL" sz="2000" i="1" dirty="0" err="1">
                <a:solidFill>
                  <a:schemeClr val="tx2">
                    <a:lumMod val="75000"/>
                  </a:schemeClr>
                </a:solidFill>
              </a:rPr>
              <a:t>through</a:t>
            </a:r>
            <a:r>
              <a:rPr lang="pl-PL" sz="2000" i="1" dirty="0">
                <a:solidFill>
                  <a:schemeClr val="tx2">
                    <a:lumMod val="75000"/>
                  </a:schemeClr>
                </a:solidFill>
              </a:rPr>
              <a:t> the </a:t>
            </a:r>
            <a:r>
              <a:rPr lang="pl-PL" sz="2000" i="1" dirty="0" err="1">
                <a:solidFill>
                  <a:schemeClr val="tx2">
                    <a:lumMod val="75000"/>
                  </a:schemeClr>
                </a:solidFill>
              </a:rPr>
              <a:t>copolymerization</a:t>
            </a:r>
            <a:r>
              <a:rPr lang="pl-PL" sz="2000" i="1" dirty="0">
                <a:solidFill>
                  <a:schemeClr val="tx2">
                    <a:lumMod val="75000"/>
                  </a:schemeClr>
                </a:solidFill>
              </a:rPr>
              <a:t> of lignin </a:t>
            </a:r>
            <a:r>
              <a:rPr lang="pl-PL" sz="2000" i="1" dirty="0" err="1">
                <a:solidFill>
                  <a:schemeClr val="tx2">
                    <a:lumMod val="75000"/>
                  </a:schemeClr>
                </a:solidFill>
              </a:rPr>
              <a:t>acrylate</a:t>
            </a:r>
            <a:r>
              <a:rPr lang="pl-PL" sz="2000" i="1" dirty="0">
                <a:solidFill>
                  <a:schemeClr val="tx2">
                    <a:lumMod val="75000"/>
                  </a:schemeClr>
                </a:solidFill>
              </a:rPr>
              <a:t> </a:t>
            </a:r>
            <a:r>
              <a:rPr lang="pl-PL" sz="2000" i="1" dirty="0" err="1">
                <a:solidFill>
                  <a:schemeClr val="tx2">
                    <a:lumMod val="75000"/>
                  </a:schemeClr>
                </a:solidFill>
              </a:rPr>
              <a:t>derivatives</a:t>
            </a:r>
            <a:r>
              <a:rPr lang="pl-PL" sz="2000" i="1" dirty="0">
                <a:solidFill>
                  <a:schemeClr val="tx2">
                    <a:lumMod val="75000"/>
                  </a:schemeClr>
                </a:solidFill>
              </a:rPr>
              <a:t> with </a:t>
            </a:r>
            <a:r>
              <a:rPr lang="pl-PL" sz="2000" i="1" dirty="0" err="1">
                <a:solidFill>
                  <a:schemeClr val="tx2">
                    <a:lumMod val="75000"/>
                  </a:schemeClr>
                </a:solidFill>
              </a:rPr>
              <a:t>styrene</a:t>
            </a:r>
            <a:r>
              <a:rPr lang="pl-PL" sz="2000" i="1" dirty="0">
                <a:solidFill>
                  <a:schemeClr val="tx2">
                    <a:lumMod val="75000"/>
                  </a:schemeClr>
                </a:solidFill>
              </a:rPr>
              <a:t> and </a:t>
            </a:r>
            <a:r>
              <a:rPr lang="pl-PL" sz="2000" i="1" dirty="0" err="1" smtClean="0">
                <a:solidFill>
                  <a:schemeClr val="tx2">
                    <a:lumMod val="75000"/>
                  </a:schemeClr>
                </a:solidFill>
              </a:rPr>
              <a:t>divinylbenzene</a:t>
            </a:r>
            <a:r>
              <a:rPr lang="pl-PL" sz="2000" dirty="0" smtClean="0">
                <a:solidFill>
                  <a:schemeClr val="tx2">
                    <a:lumMod val="75000"/>
                  </a:schemeClr>
                </a:solidFill>
              </a:rPr>
              <a:t>”</a:t>
            </a:r>
          </a:p>
          <a:p>
            <a:pPr marL="82296" indent="0">
              <a:buNone/>
            </a:pPr>
            <a:r>
              <a:rPr lang="pl-PL" sz="2000" dirty="0" err="1" smtClean="0">
                <a:solidFill>
                  <a:schemeClr val="tx2">
                    <a:lumMod val="75000"/>
                  </a:schemeClr>
                </a:solidFill>
              </a:rPr>
              <a:t>Holzforschung</a:t>
            </a:r>
            <a:r>
              <a:rPr lang="pl-PL" sz="2000" dirty="0" smtClean="0">
                <a:solidFill>
                  <a:schemeClr val="tx2">
                    <a:lumMod val="75000"/>
                  </a:schemeClr>
                </a:solidFill>
              </a:rPr>
              <a:t>, </a:t>
            </a:r>
            <a:r>
              <a:rPr lang="pl-PL" sz="2000" dirty="0">
                <a:solidFill>
                  <a:schemeClr val="tx2">
                    <a:lumMod val="75000"/>
                  </a:schemeClr>
                </a:solidFill>
              </a:rPr>
              <a:t>2015  </a:t>
            </a:r>
            <a:r>
              <a:rPr lang="pl-PL" sz="1800" dirty="0">
                <a:solidFill>
                  <a:schemeClr val="tx2">
                    <a:lumMod val="75000"/>
                  </a:schemeClr>
                </a:solidFill>
              </a:rPr>
              <a:t>(DOI: </a:t>
            </a:r>
            <a:r>
              <a:rPr lang="pl-PL" sz="1800" dirty="0" smtClean="0">
                <a:solidFill>
                  <a:schemeClr val="tx2">
                    <a:lumMod val="75000"/>
                  </a:schemeClr>
                </a:solidFill>
              </a:rPr>
              <a:t>10.1515/hf-2014-0265)</a:t>
            </a:r>
            <a:endParaRPr lang="pl-PL" sz="1800" dirty="0">
              <a:solidFill>
                <a:schemeClr val="tx2">
                  <a:lumMod val="75000"/>
                </a:schemeClr>
              </a:solidFill>
            </a:endParaRPr>
          </a:p>
        </p:txBody>
      </p:sp>
      <p:pic>
        <p:nvPicPr>
          <p:cNvPr id="21506" name="Picture 2" descr="http://www.degruyter.com/doc/cover/s00183830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80312" y="4005064"/>
            <a:ext cx="1082799" cy="14397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418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Symbol zastępczy zawartości 2"/>
          <p:cNvSpPr txBox="1">
            <a:spLocks/>
          </p:cNvSpPr>
          <p:nvPr/>
        </p:nvSpPr>
        <p:spPr>
          <a:xfrm>
            <a:off x="2655512" y="5733256"/>
            <a:ext cx="6480457" cy="505032"/>
          </a:xfrm>
          <a:prstGeom prst="rect">
            <a:avLst/>
          </a:prstGeom>
          <a:solidFill>
            <a:schemeClr val="accent4">
              <a:lumMod val="60000"/>
              <a:lumOff val="40000"/>
            </a:schemeClr>
          </a:solidFill>
        </p:spPr>
        <p:txBody>
          <a:bodyPr>
            <a:normAutofit fontScale="85000"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Wingdings 2"/>
              <a:buNone/>
            </a:pPr>
            <a:r>
              <a:rPr lang="en-US" dirty="0" smtClean="0">
                <a:solidFill>
                  <a:schemeClr val="tx2">
                    <a:lumMod val="75000"/>
                  </a:schemeClr>
                </a:solidFill>
              </a:rPr>
              <a:t>THANK YOU FOR YOUR ATTENTION</a:t>
            </a:r>
            <a:endParaRPr lang="pl-PL" dirty="0">
              <a:solidFill>
                <a:schemeClr val="tx2">
                  <a:lumMod val="75000"/>
                </a:schemeClr>
              </a:solidFill>
            </a:endParaRPr>
          </a:p>
        </p:txBody>
      </p:sp>
    </p:spTree>
    <p:extLst>
      <p:ext uri="{BB962C8B-B14F-4D97-AF65-F5344CB8AC3E}">
        <p14:creationId xmlns:p14="http://schemas.microsoft.com/office/powerpoint/2010/main" xmlns="" val="14191295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silenie">
  <a:themeElements>
    <a:clrScheme name="Przesileni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Przesileni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rzesileni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138B1BE7FB074492AF0C6B271046C2" ma:contentTypeVersion="1" ma:contentTypeDescription="Create a new document." ma:contentTypeScope="" ma:versionID="ca26226fccd0de549b4b9ceaa2d18ef4">
  <xsd:schema xmlns:xsd="http://www.w3.org/2001/XMLSchema" xmlns:xs="http://www.w3.org/2001/XMLSchema" xmlns:p="http://schemas.microsoft.com/office/2006/metadata/properties" xmlns:ns1="http://schemas.microsoft.com/sharepoint/v3" targetNamespace="http://schemas.microsoft.com/office/2006/metadata/properties" ma:root="true" ma:fieldsID="6e4498ff9b45e04ac682a350253fe18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09B83DF-64CF-4DDE-9FAA-4F68F3F2CC90}"/>
</file>

<file path=customXml/itemProps2.xml><?xml version="1.0" encoding="utf-8"?>
<ds:datastoreItem xmlns:ds="http://schemas.openxmlformats.org/officeDocument/2006/customXml" ds:itemID="{6617D57C-280A-4DFC-9B1B-B0D632358B11}"/>
</file>

<file path=customXml/itemProps3.xml><?xml version="1.0" encoding="utf-8"?>
<ds:datastoreItem xmlns:ds="http://schemas.openxmlformats.org/officeDocument/2006/customXml" ds:itemID="{3F264482-5B5C-44EB-AF73-98D0C59E47D2}"/>
</file>

<file path=docProps/app.xml><?xml version="1.0" encoding="utf-8"?>
<Properties xmlns="http://schemas.openxmlformats.org/officeDocument/2006/extended-properties" xmlns:vt="http://schemas.openxmlformats.org/officeDocument/2006/docPropsVTypes">
  <Template>Solstice</Template>
  <TotalTime>1614</TotalTime>
  <Words>500</Words>
  <Application>Microsoft Office PowerPoint</Application>
  <PresentationFormat>Presentación en pantalla (4:3)</PresentationFormat>
  <Paragraphs>45</Paragraphs>
  <Slides>8</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8</vt:i4>
      </vt:variant>
    </vt:vector>
  </HeadingPairs>
  <TitlesOfParts>
    <vt:vector size="10" baseType="lpstr">
      <vt:lpstr>Przesilenie</vt:lpstr>
      <vt:lpstr>ChemSketch</vt:lpstr>
      <vt:lpstr>POLYMERIC SORBENTS MANUFACTURED BY SYNTHESIS OF LIGNIN ACRYLATES WITH STYRENE AND DIWINYLBENZENE</vt:lpstr>
      <vt:lpstr>The structural features of lignin have a high potential for chemical modifications, which can lead to value added polymeric materials with specific properties. Due to the presence in the lignin structure of phenolic and aliphatic hydroxyl groups (OHphen and OHaliph), its modification are very attractive and prospective (Figure 1). The ratio OHphen/OHaliph varies depending on the origin (hardwood or softwood) of the lignin and on the pulping process (e.g., kraft, alkali, organosolv pulping, etc.). </vt:lpstr>
      <vt:lpstr>Acrylation of lignin for improved reactivity</vt:lpstr>
      <vt:lpstr>Copolymerization</vt:lpstr>
      <vt:lpstr>DSC analysis</vt:lpstr>
      <vt:lpstr>Conclusions</vt:lpstr>
      <vt:lpstr> As a result of cooperation between UMCS (Poland) and KTH (Sweden) connected with the COST Action FP 1105 scientific paper is published: </vt:lpstr>
      <vt:lpstr>Diapositiva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ICom</dc:creator>
  <cp:lastModifiedBy>Administrador</cp:lastModifiedBy>
  <cp:revision>101</cp:revision>
  <cp:lastPrinted>2015-05-20T08:40:07Z</cp:lastPrinted>
  <dcterms:created xsi:type="dcterms:W3CDTF">2014-08-20T07:31:27Z</dcterms:created>
  <dcterms:modified xsi:type="dcterms:W3CDTF">2015-05-26T10:05:21Z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0x01010029138B1BE7FB074492AF0C6B271046C2</vt:lpwstr>
  </property>
</Properties>
</file>