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sldIdLst>
    <p:sldId id="257" r:id="rId3"/>
    <p:sldId id="256" r:id="rId4"/>
    <p:sldId id="258" r:id="rId5"/>
    <p:sldId id="259" r:id="rId6"/>
    <p:sldId id="260" r:id="rId7"/>
    <p:sldId id="271"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24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532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649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7556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A23720DD-5B6D-40BF-8493-A6B52D484E6B}" type="datetimeFigureOut">
              <a:rPr lang="tr-TR" smtClean="0"/>
              <a:pPr/>
              <a:t>26.5.2015</a:t>
            </a:fld>
            <a:endParaRPr lang="tr-TR"/>
          </a:p>
        </p:txBody>
      </p:sp>
      <p:sp>
        <p:nvSpPr>
          <p:cNvPr id="17" name="Altbilgi Yer Tutucusu 16"/>
          <p:cNvSpPr>
            <a:spLocks noGrp="1"/>
          </p:cNvSpPr>
          <p:nvPr>
            <p:ph type="ftr" sz="quarter" idx="11"/>
          </p:nvPr>
        </p:nvSpPr>
        <p:spPr>
          <a:xfrm>
            <a:off x="5410200" y="4205288"/>
            <a:ext cx="1295400" cy="457200"/>
          </a:xfrm>
        </p:spPr>
        <p:txBody>
          <a:bodyPr/>
          <a:lstStyle/>
          <a:p>
            <a:endParaRPr lang="tr-T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02176B-0E47-46AC-8F43-DAB4B8A37D06}"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26.5.2015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26.5.2015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26.5.2015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Veri Yer Tutucusu 25"/>
          <p:cNvSpPr>
            <a:spLocks noGrp="1"/>
          </p:cNvSpPr>
          <p:nvPr>
            <p:ph type="dt" sz="half" idx="10"/>
          </p:nvPr>
        </p:nvSpPr>
        <p:spPr/>
        <p:txBody>
          <a:bodyPr rtlCol="0"/>
          <a:lstStyle/>
          <a:p>
            <a:fld id="{A23720DD-5B6D-40BF-8493-A6B52D484E6B}" type="datetimeFigureOut">
              <a:rPr lang="tr-TR" smtClean="0"/>
              <a:pPr/>
              <a:t>26.5.2015</a:t>
            </a:fld>
            <a:endParaRPr lang="tr-TR"/>
          </a:p>
        </p:txBody>
      </p:sp>
      <p:sp>
        <p:nvSpPr>
          <p:cNvPr id="27" name="Slayt Numarası Yer Tutucusu 26"/>
          <p:cNvSpPr>
            <a:spLocks noGrp="1"/>
          </p:cNvSpPr>
          <p:nvPr>
            <p:ph type="sldNum" sz="quarter" idx="11"/>
          </p:nvPr>
        </p:nvSpPr>
        <p:spPr/>
        <p:txBody>
          <a:bodyPr rtlCol="0"/>
          <a:lstStyle/>
          <a:p>
            <a:fld id="{F302176B-0E47-46AC-8F43-DAB4B8A37D06}" type="slidenum">
              <a:rPr lang="tr-TR" smtClean="0"/>
              <a:pPr/>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A23720DD-5B6D-40BF-8493-A6B52D484E6B}" type="datetimeFigureOut">
              <a:rPr lang="tr-TR" smtClean="0"/>
              <a:pPr/>
              <a:t>26.5.2015</a:t>
            </a:fld>
            <a:endParaRPr lang="tr-TR"/>
          </a:p>
        </p:txBody>
      </p:sp>
      <p:sp>
        <p:nvSpPr>
          <p:cNvPr id="4" name="Altbilgi Yer Tutucusu 3"/>
          <p:cNvSpPr>
            <a:spLocks noGrp="1"/>
          </p:cNvSpPr>
          <p:nvPr>
            <p:ph type="ftr" sz="quarter" idx="11"/>
          </p:nvPr>
        </p:nvSpPr>
        <p:spPr>
          <a:xfrm>
            <a:off x="5257800" y="612648"/>
            <a:ext cx="1325880" cy="457200"/>
          </a:xfrm>
        </p:spPr>
        <p:txBody>
          <a:bodyPr/>
          <a:lstStyle/>
          <a:p>
            <a:endParaRPr lang="tr-TR"/>
          </a:p>
        </p:txBody>
      </p:sp>
      <p:sp>
        <p:nvSpPr>
          <p:cNvPr id="5" name="Slayt Numarası Yer Tutucusu 4"/>
          <p:cNvSpPr>
            <a:spLocks noGrp="1"/>
          </p:cNvSpPr>
          <p:nvPr>
            <p:ph type="sldNum" sz="quarter" idx="12"/>
          </p:nvPr>
        </p:nvSpPr>
        <p:spPr>
          <a:xfrm>
            <a:off x="8174736" y="2272"/>
            <a:ext cx="762000" cy="365760"/>
          </a:xfrm>
        </p:spPr>
        <p:txBody>
          <a:bodyPr/>
          <a:lstStyle/>
          <a:p>
            <a:fld id="{F302176B-0E47-46AC-8F43-DAB4B8A37D06}"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26.5.2015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26.5.2015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1606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26.5.2015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26.5.2015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26.5.2015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809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332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577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2512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919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513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057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5527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6AC614-3F52-4231-95BD-5443C766E168}" type="datetimeFigureOut">
              <a:rPr lang="tr-TR" smtClean="0">
                <a:solidFill>
                  <a:prstClr val="black">
                    <a:tint val="75000"/>
                  </a:prstClr>
                </a:solidFill>
              </a:rPr>
              <a:pPr/>
              <a:t>26.5.2015</a:t>
            </a:fld>
            <a:endParaRPr lang="tr-TR">
              <a:solidFill>
                <a:prstClr val="black">
                  <a:tint val="75000"/>
                </a:prstClr>
              </a:solidFill>
            </a:endParaRP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solidFill>
                <a:prstClr val="black">
                  <a:tint val="75000"/>
                </a:prstClr>
              </a:solidFill>
            </a:endParaRP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459E5AF-E464-4D0D-A857-65B8B8BB008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eerisir@ktu.edu.tr"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908720"/>
            <a:ext cx="9144000" cy="4001095"/>
          </a:xfrm>
          <a:prstGeom prst="rect">
            <a:avLst/>
          </a:prstGeom>
          <a:noFill/>
        </p:spPr>
        <p:txBody>
          <a:bodyPr wrap="square" rtlCol="0">
            <a:spAutoFit/>
          </a:bodyPr>
          <a:lstStyle/>
          <a:p>
            <a:pPr algn="ctr"/>
            <a:r>
              <a:rPr lang="tr-TR" sz="3600" b="1" i="1" dirty="0" smtClean="0">
                <a:solidFill>
                  <a:srgbClr val="00B0F0"/>
                </a:solidFill>
              </a:rPr>
              <a:t>CATIONIC AND ANIONIC NANOFIBRILLATED CELLULOSE FOR PAPERMAKING</a:t>
            </a:r>
          </a:p>
          <a:p>
            <a:pPr algn="ctr"/>
            <a:endParaRPr lang="tr-TR" sz="1600" b="1" dirty="0" smtClean="0">
              <a:solidFill>
                <a:srgbClr val="4F81BD">
                  <a:lumMod val="50000"/>
                </a:srgbClr>
              </a:solidFill>
            </a:endParaRPr>
          </a:p>
          <a:p>
            <a:pPr algn="ctr"/>
            <a:r>
              <a:rPr lang="tr-TR" sz="2000" b="1" dirty="0" smtClean="0">
                <a:solidFill>
                  <a:srgbClr val="4F81BD">
                    <a:lumMod val="50000"/>
                  </a:srgbClr>
                </a:solidFill>
              </a:rPr>
              <a:t>GÜLİZ HOCAOĞLU , SEDAT ONDARAL</a:t>
            </a:r>
          </a:p>
          <a:p>
            <a:pPr algn="ctr"/>
            <a:endParaRPr lang="tr-TR" b="1" dirty="0">
              <a:solidFill>
                <a:srgbClr val="4F81BD">
                  <a:lumMod val="50000"/>
                </a:srgbClr>
              </a:solidFill>
            </a:endParaRPr>
          </a:p>
          <a:p>
            <a:pPr algn="ctr"/>
            <a:r>
              <a:rPr lang="tr-TR" b="1" dirty="0" err="1" smtClean="0">
                <a:solidFill>
                  <a:srgbClr val="4F81BD">
                    <a:lumMod val="50000"/>
                  </a:srgbClr>
                </a:solidFill>
              </a:rPr>
              <a:t>Department</a:t>
            </a:r>
            <a:r>
              <a:rPr lang="tr-TR" b="1" dirty="0" smtClean="0">
                <a:solidFill>
                  <a:srgbClr val="4F81BD">
                    <a:lumMod val="50000"/>
                  </a:srgbClr>
                </a:solidFill>
              </a:rPr>
              <a:t> of </a:t>
            </a:r>
            <a:r>
              <a:rPr lang="tr-TR" b="1" dirty="0" err="1" smtClean="0">
                <a:solidFill>
                  <a:srgbClr val="4F81BD">
                    <a:lumMod val="50000"/>
                  </a:srgbClr>
                </a:solidFill>
              </a:rPr>
              <a:t>Forest</a:t>
            </a:r>
            <a:r>
              <a:rPr lang="tr-TR" b="1" dirty="0" smtClean="0">
                <a:solidFill>
                  <a:srgbClr val="4F81BD">
                    <a:lumMod val="50000"/>
                  </a:srgbClr>
                </a:solidFill>
              </a:rPr>
              <a:t> </a:t>
            </a:r>
            <a:r>
              <a:rPr lang="tr-TR" b="1" dirty="0" err="1" smtClean="0">
                <a:solidFill>
                  <a:srgbClr val="4F81BD">
                    <a:lumMod val="50000"/>
                  </a:srgbClr>
                </a:solidFill>
              </a:rPr>
              <a:t>Industry</a:t>
            </a:r>
            <a:r>
              <a:rPr lang="tr-TR" b="1" dirty="0" smtClean="0">
                <a:solidFill>
                  <a:srgbClr val="4F81BD">
                    <a:lumMod val="50000"/>
                  </a:srgbClr>
                </a:solidFill>
              </a:rPr>
              <a:t> </a:t>
            </a:r>
            <a:r>
              <a:rPr lang="tr-TR" b="1" dirty="0" err="1" smtClean="0">
                <a:solidFill>
                  <a:srgbClr val="4F81BD">
                    <a:lumMod val="50000"/>
                  </a:srgbClr>
                </a:solidFill>
              </a:rPr>
              <a:t>Engineering</a:t>
            </a:r>
            <a:r>
              <a:rPr lang="tr-TR" b="1" dirty="0" smtClean="0">
                <a:solidFill>
                  <a:srgbClr val="4F81BD">
                    <a:lumMod val="50000"/>
                  </a:srgbClr>
                </a:solidFill>
              </a:rPr>
              <a:t>, Karadeniz Technical </a:t>
            </a:r>
            <a:r>
              <a:rPr lang="tr-TR" b="1" dirty="0" err="1" smtClean="0">
                <a:solidFill>
                  <a:srgbClr val="4F81BD">
                    <a:lumMod val="50000"/>
                  </a:srgbClr>
                </a:solidFill>
              </a:rPr>
              <a:t>University</a:t>
            </a:r>
            <a:r>
              <a:rPr lang="tr-TR" b="1" dirty="0" smtClean="0">
                <a:solidFill>
                  <a:srgbClr val="4F81BD">
                    <a:lumMod val="50000"/>
                  </a:srgbClr>
                </a:solidFill>
              </a:rPr>
              <a:t>, Trabzon, TURKEY.</a:t>
            </a:r>
          </a:p>
          <a:p>
            <a:pPr algn="ctr"/>
            <a:endParaRPr lang="tr-TR" dirty="0" smtClean="0">
              <a:solidFill>
                <a:prstClr val="black"/>
              </a:solidFill>
              <a:hlinkClick r:id="rId2"/>
            </a:endParaRPr>
          </a:p>
          <a:p>
            <a:pPr algn="ctr"/>
            <a:r>
              <a:rPr lang="tr-TR" sz="2000" dirty="0" smtClean="0">
                <a:solidFill>
                  <a:prstClr val="black"/>
                </a:solidFill>
              </a:rPr>
              <a:t>gulizhocaoglu@hotmail.com</a:t>
            </a:r>
          </a:p>
          <a:p>
            <a:endParaRPr lang="tr-TR" dirty="0">
              <a:solidFill>
                <a:prstClr val="black"/>
              </a:solidFill>
            </a:endParaRPr>
          </a:p>
          <a:p>
            <a:pPr algn="ctr"/>
            <a:endParaRPr lang="tr-TR" b="1" dirty="0" smtClean="0">
              <a:solidFill>
                <a:srgbClr val="4BACC6">
                  <a:lumMod val="75000"/>
                </a:srgbClr>
              </a:solidFill>
            </a:endParaRPr>
          </a:p>
          <a:p>
            <a:pPr algn="ctr"/>
            <a:r>
              <a:rPr lang="en-US" b="1" dirty="0" smtClean="0">
                <a:solidFill>
                  <a:srgbClr val="4BACC6">
                    <a:lumMod val="75000"/>
                  </a:srgbClr>
                </a:solidFill>
              </a:rPr>
              <a:t>COST FP1</a:t>
            </a:r>
            <a:r>
              <a:rPr lang="tr-TR" b="1" dirty="0" smtClean="0">
                <a:solidFill>
                  <a:srgbClr val="4BACC6">
                    <a:lumMod val="75000"/>
                  </a:srgbClr>
                </a:solidFill>
              </a:rPr>
              <a:t>1</a:t>
            </a:r>
            <a:r>
              <a:rPr lang="en-US" b="1" dirty="0" smtClean="0">
                <a:solidFill>
                  <a:srgbClr val="4BACC6">
                    <a:lumMod val="75000"/>
                  </a:srgbClr>
                </a:solidFill>
              </a:rPr>
              <a:t>05 </a:t>
            </a:r>
            <a:r>
              <a:rPr lang="tr-TR" b="1" dirty="0" smtClean="0">
                <a:solidFill>
                  <a:srgbClr val="4BACC6">
                    <a:lumMod val="75000"/>
                  </a:srgbClr>
                </a:solidFill>
              </a:rPr>
              <a:t> </a:t>
            </a:r>
            <a:r>
              <a:rPr lang="tr-TR" b="1" dirty="0" err="1" smtClean="0">
                <a:solidFill>
                  <a:srgbClr val="4BACC6">
                    <a:lumMod val="75000"/>
                  </a:srgbClr>
                </a:solidFill>
              </a:rPr>
              <a:t>WoodCellNet</a:t>
            </a:r>
            <a:r>
              <a:rPr lang="tr-TR" b="1" dirty="0" smtClean="0">
                <a:solidFill>
                  <a:srgbClr val="4BACC6">
                    <a:lumMod val="75000"/>
                  </a:srgbClr>
                </a:solidFill>
              </a:rPr>
              <a:t> Workshop in San </a:t>
            </a:r>
            <a:r>
              <a:rPr lang="tr-TR" b="1" dirty="0" err="1" smtClean="0">
                <a:solidFill>
                  <a:srgbClr val="4BACC6">
                    <a:lumMod val="75000"/>
                  </a:srgbClr>
                </a:solidFill>
              </a:rPr>
              <a:t>Sebastian</a:t>
            </a:r>
            <a:endParaRPr lang="tr-TR" dirty="0" smtClean="0">
              <a:solidFill>
                <a:prstClr val="black"/>
              </a:solidFill>
              <a:hlinkClick r:id="rId2"/>
            </a:endParaRPr>
          </a:p>
          <a:p>
            <a:endParaRPr lang="tr-TR" dirty="0">
              <a:solidFill>
                <a:prstClr val="black"/>
              </a:solidFill>
            </a:endParaRPr>
          </a:p>
        </p:txBody>
      </p:sp>
      <p:sp>
        <p:nvSpPr>
          <p:cNvPr id="6" name="Dikdörtgen 5"/>
          <p:cNvSpPr/>
          <p:nvPr/>
        </p:nvSpPr>
        <p:spPr>
          <a:xfrm>
            <a:off x="0" y="5373216"/>
            <a:ext cx="9144000" cy="100811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prstClr val="white"/>
              </a:solidFill>
            </a:endParaRPr>
          </a:p>
        </p:txBody>
      </p:sp>
      <p:pic>
        <p:nvPicPr>
          <p:cNvPr id="5" name="Picture 4" descr="http://www.ibra.org.uk/custom/COST%20logo%20high%20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26" y="116632"/>
            <a:ext cx="2116226" cy="599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ktu.edu.tr/images/logo/tr200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104948"/>
            <a:ext cx="803772" cy="80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61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052736"/>
            <a:ext cx="4363191" cy="4324350"/>
          </a:xfrm>
          <a:prstGeom prst="rect">
            <a:avLst/>
          </a:prstGeom>
        </p:spPr>
      </p:pic>
      <p:sp>
        <p:nvSpPr>
          <p:cNvPr id="5" name="Dikdörtgen 4"/>
          <p:cNvSpPr/>
          <p:nvPr/>
        </p:nvSpPr>
        <p:spPr>
          <a:xfrm>
            <a:off x="2411760" y="5589239"/>
            <a:ext cx="4572000" cy="646331"/>
          </a:xfrm>
          <a:prstGeom prst="rect">
            <a:avLst/>
          </a:prstGeom>
        </p:spPr>
        <p:txBody>
          <a:bodyPr>
            <a:spAutoFit/>
          </a:bodyPr>
          <a:lstStyle/>
          <a:p>
            <a:r>
              <a:rPr lang="en-US" dirty="0" smtClean="0"/>
              <a:t>AFM </a:t>
            </a:r>
            <a:r>
              <a:rPr lang="en-US" dirty="0"/>
              <a:t>images of ANFC and CNFC (Image size:1µm x1µm)</a:t>
            </a:r>
            <a:endParaRPr lang="tr-TR" dirty="0"/>
          </a:p>
        </p:txBody>
      </p:sp>
    </p:spTree>
    <p:extLst>
      <p:ext uri="{BB962C8B-B14F-4D97-AF65-F5344CB8AC3E}">
        <p14:creationId xmlns:p14="http://schemas.microsoft.com/office/powerpoint/2010/main" val="213480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i="1" dirty="0"/>
              <a:t>Adsorption on silicon oxide surface</a:t>
            </a:r>
            <a:r>
              <a:rPr lang="tr-TR" dirty="0"/>
              <a:t/>
            </a:r>
            <a:br>
              <a:rPr lang="tr-TR" dirty="0"/>
            </a:br>
            <a:endParaRPr lang="tr-TR" dirty="0"/>
          </a:p>
        </p:txBody>
      </p:sp>
      <p:sp>
        <p:nvSpPr>
          <p:cNvPr id="3" name="İçerik Yer Tutucusu 2"/>
          <p:cNvSpPr>
            <a:spLocks noGrp="1"/>
          </p:cNvSpPr>
          <p:nvPr>
            <p:ph idx="1"/>
          </p:nvPr>
        </p:nvSpPr>
        <p:spPr/>
        <p:txBody>
          <a:bodyPr>
            <a:normAutofit fontScale="85000" lnSpcReduction="10000"/>
          </a:bodyPr>
          <a:lstStyle/>
          <a:p>
            <a:r>
              <a:rPr lang="en-GB" dirty="0" smtClean="0"/>
              <a:t>Adsorption </a:t>
            </a:r>
            <a:r>
              <a:rPr lang="en-GB" dirty="0"/>
              <a:t>properties of </a:t>
            </a:r>
            <a:r>
              <a:rPr lang="en-GB" dirty="0" err="1"/>
              <a:t>nanofibrillated</a:t>
            </a:r>
            <a:r>
              <a:rPr lang="en-GB" dirty="0"/>
              <a:t> celluloses are important for many application especially for papermaking industry as well as packaging applications in which specific barrier properties are needed. QCM-D studies showed that frequency decreased significantly (-40 Hz at 3</a:t>
            </a:r>
            <a:r>
              <a:rPr lang="en-GB" baseline="30000" dirty="0"/>
              <a:t>rd</a:t>
            </a:r>
            <a:r>
              <a:rPr lang="en-GB" dirty="0"/>
              <a:t> overtone) due to the CNFC adsorption to the negatively charged SiO</a:t>
            </a:r>
            <a:r>
              <a:rPr lang="en-GB" baseline="-25000" dirty="0"/>
              <a:t>2</a:t>
            </a:r>
            <a:r>
              <a:rPr lang="en-GB" dirty="0"/>
              <a:t> surface. Electrostatic interaction between CNFC and surface was dominating interaction for this adsorption.  During rinsing surface with water (10</a:t>
            </a:r>
            <a:r>
              <a:rPr lang="en-GB" baseline="30000" dirty="0"/>
              <a:t>-2</a:t>
            </a:r>
            <a:r>
              <a:rPr lang="en-GB" dirty="0"/>
              <a:t> M </a:t>
            </a:r>
            <a:r>
              <a:rPr lang="en-GB" dirty="0" err="1"/>
              <a:t>NaCl</a:t>
            </a:r>
            <a:r>
              <a:rPr lang="en-GB" dirty="0"/>
              <a:t>) at pH 7, frequency increased slightly. It can be due to removing surrounding and entangled </a:t>
            </a:r>
            <a:r>
              <a:rPr lang="en-GB" dirty="0" err="1"/>
              <a:t>nanofibrils</a:t>
            </a:r>
            <a:r>
              <a:rPr lang="en-GB" dirty="0"/>
              <a:t> from the adsorbed layer of </a:t>
            </a:r>
            <a:r>
              <a:rPr lang="en-GB" dirty="0" smtClean="0"/>
              <a:t>CNFC</a:t>
            </a:r>
            <a:r>
              <a:rPr lang="tr-TR" dirty="0" smtClean="0"/>
              <a:t>.</a:t>
            </a:r>
            <a:endParaRPr lang="tr-TR" dirty="0"/>
          </a:p>
        </p:txBody>
      </p:sp>
    </p:spTree>
    <p:extLst>
      <p:ext uri="{BB962C8B-B14F-4D97-AF65-F5344CB8AC3E}">
        <p14:creationId xmlns:p14="http://schemas.microsoft.com/office/powerpoint/2010/main" val="366370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836712"/>
            <a:ext cx="2736304" cy="4608511"/>
          </a:xfrm>
          <a:prstGeom prst="rect">
            <a:avLst/>
          </a:prstGeom>
        </p:spPr>
      </p:pic>
      <p:sp>
        <p:nvSpPr>
          <p:cNvPr id="5" name="Dikdörtgen 4"/>
          <p:cNvSpPr/>
          <p:nvPr/>
        </p:nvSpPr>
        <p:spPr>
          <a:xfrm>
            <a:off x="2286000" y="5589240"/>
            <a:ext cx="4572000" cy="923330"/>
          </a:xfrm>
          <a:prstGeom prst="rect">
            <a:avLst/>
          </a:prstGeom>
        </p:spPr>
        <p:txBody>
          <a:bodyPr>
            <a:spAutoFit/>
          </a:bodyPr>
          <a:lstStyle/>
          <a:p>
            <a:r>
              <a:rPr lang="en-GB" dirty="0" smtClean="0"/>
              <a:t>QCM-D </a:t>
            </a:r>
            <a:r>
              <a:rPr lang="en-GB" dirty="0"/>
              <a:t>data obtained during adsorption </a:t>
            </a:r>
            <a:r>
              <a:rPr lang="en-GB" dirty="0" err="1"/>
              <a:t>nanofibrils</a:t>
            </a:r>
            <a:r>
              <a:rPr lang="en-GB" dirty="0"/>
              <a:t> (concentration of fibrils are 0.1 g/l, pH 7 and </a:t>
            </a:r>
            <a:r>
              <a:rPr lang="en-GB" dirty="0" err="1"/>
              <a:t>NaCl</a:t>
            </a:r>
            <a:r>
              <a:rPr lang="en-GB" dirty="0"/>
              <a:t> concentration 10-2 M).</a:t>
            </a:r>
            <a:endParaRPr lang="tr-TR" dirty="0"/>
          </a:p>
        </p:txBody>
      </p:sp>
    </p:spTree>
    <p:extLst>
      <p:ext uri="{BB962C8B-B14F-4D97-AF65-F5344CB8AC3E}">
        <p14:creationId xmlns:p14="http://schemas.microsoft.com/office/powerpoint/2010/main" val="851278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i="1" dirty="0"/>
              <a:t>Dry strength of paper</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en-GB" dirty="0" smtClean="0"/>
              <a:t>The </a:t>
            </a:r>
            <a:r>
              <a:rPr lang="en-GB" dirty="0" err="1"/>
              <a:t>nanofibrillated</a:t>
            </a:r>
            <a:r>
              <a:rPr lang="en-GB" dirty="0"/>
              <a:t> celluloses with cationic and anionic charges were also used to enhance dry strength of paper. CNFC was added to fibre solution alone because it has an electrostatic affinity to pulp fibres which have carboxyl groups of pulp fibres. On the other hand, ANFC was added into fibre suspension after treating fibres with CNFC giving cationic charge on the surface for anchoring </a:t>
            </a:r>
            <a:r>
              <a:rPr lang="en-GB" dirty="0" smtClean="0"/>
              <a:t>ANFC</a:t>
            </a:r>
            <a:r>
              <a:rPr lang="tr-TR" dirty="0" smtClean="0"/>
              <a:t>.</a:t>
            </a:r>
            <a:endParaRPr lang="tr-TR" dirty="0"/>
          </a:p>
        </p:txBody>
      </p:sp>
    </p:spTree>
    <p:extLst>
      <p:ext uri="{BB962C8B-B14F-4D97-AF65-F5344CB8AC3E}">
        <p14:creationId xmlns:p14="http://schemas.microsoft.com/office/powerpoint/2010/main" val="278446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196752"/>
            <a:ext cx="3528392" cy="3888432"/>
          </a:xfrm>
          <a:prstGeom prst="rect">
            <a:avLst/>
          </a:prstGeom>
        </p:spPr>
      </p:pic>
    </p:spTree>
    <p:extLst>
      <p:ext uri="{BB962C8B-B14F-4D97-AF65-F5344CB8AC3E}">
        <p14:creationId xmlns:p14="http://schemas.microsoft.com/office/powerpoint/2010/main" val="163457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Conclusion</a:t>
            </a:r>
            <a:r>
              <a:rPr lang="tr-TR" dirty="0" smtClean="0"/>
              <a:t/>
            </a:r>
            <a:br>
              <a:rPr lang="tr-TR" dirty="0" smtClean="0"/>
            </a:br>
            <a:endParaRPr lang="tr-TR" dirty="0"/>
          </a:p>
        </p:txBody>
      </p:sp>
      <p:sp>
        <p:nvSpPr>
          <p:cNvPr id="3" name="İçerik Yer Tutucusu 2"/>
          <p:cNvSpPr>
            <a:spLocks noGrp="1"/>
          </p:cNvSpPr>
          <p:nvPr>
            <p:ph idx="1"/>
          </p:nvPr>
        </p:nvSpPr>
        <p:spPr/>
        <p:txBody>
          <a:bodyPr>
            <a:normAutofit fontScale="70000" lnSpcReduction="20000"/>
          </a:bodyPr>
          <a:lstStyle/>
          <a:p>
            <a:r>
              <a:rPr lang="en-GB" dirty="0" smtClean="0"/>
              <a:t> </a:t>
            </a:r>
            <a:r>
              <a:rPr lang="en-GB" dirty="0"/>
              <a:t>AFM images of showed that CNFC produced GTMAC modification had bigger size than ANFC produce by TEMPO oxidation</a:t>
            </a:r>
            <a:r>
              <a:rPr lang="en-GB" dirty="0" smtClean="0"/>
              <a:t>.</a:t>
            </a:r>
            <a:endParaRPr lang="tr-TR" dirty="0" smtClean="0"/>
          </a:p>
          <a:p>
            <a:r>
              <a:rPr lang="en-GB" dirty="0" smtClean="0"/>
              <a:t> </a:t>
            </a:r>
            <a:r>
              <a:rPr lang="en-GB" dirty="0"/>
              <a:t>The charged groups of CNFC didn’t reached the same level with that of ANFC which promotes the highly disintegration of </a:t>
            </a:r>
            <a:r>
              <a:rPr lang="en-GB" dirty="0" err="1"/>
              <a:t>fibers</a:t>
            </a:r>
            <a:r>
              <a:rPr lang="en-GB" dirty="0"/>
              <a:t> to </a:t>
            </a:r>
            <a:r>
              <a:rPr lang="en-GB" dirty="0" err="1"/>
              <a:t>nanofibrils</a:t>
            </a:r>
            <a:r>
              <a:rPr lang="en-GB" dirty="0"/>
              <a:t>. Therefore, the repulsion between </a:t>
            </a:r>
            <a:r>
              <a:rPr lang="en-GB" dirty="0" err="1"/>
              <a:t>nanofibril</a:t>
            </a:r>
            <a:r>
              <a:rPr lang="en-GB" dirty="0"/>
              <a:t> segments was not enough higher and also slightly amphoteric structure can also decrease this repulsion</a:t>
            </a:r>
            <a:r>
              <a:rPr lang="en-GB" dirty="0" smtClean="0"/>
              <a:t>.</a:t>
            </a:r>
            <a:endParaRPr lang="tr-TR" dirty="0" smtClean="0"/>
          </a:p>
          <a:p>
            <a:r>
              <a:rPr lang="en-GB" dirty="0" smtClean="0"/>
              <a:t> </a:t>
            </a:r>
            <a:r>
              <a:rPr lang="en-GB" dirty="0"/>
              <a:t>It was found from QCM-D data that CNFC formed thicker layer than ANFC because of bigger size and lower charge density. These </a:t>
            </a:r>
            <a:r>
              <a:rPr lang="en-GB" dirty="0" err="1"/>
              <a:t>nanofibril</a:t>
            </a:r>
            <a:r>
              <a:rPr lang="en-GB" dirty="0"/>
              <a:t> were also used for enhancing dry strength of paper. </a:t>
            </a:r>
            <a:endParaRPr lang="tr-TR" dirty="0" smtClean="0"/>
          </a:p>
          <a:p>
            <a:r>
              <a:rPr lang="en-GB" dirty="0" smtClean="0"/>
              <a:t>The </a:t>
            </a:r>
            <a:r>
              <a:rPr lang="en-GB" dirty="0"/>
              <a:t>tensile index of paper produced by sequentially addition of CNFC and ANFC was higher comparing with single addition of CNFC to fibre suspension. Addition to increase in molecular contact area, </a:t>
            </a:r>
            <a:r>
              <a:rPr lang="en-GB" dirty="0" err="1"/>
              <a:t>interdiffusion</a:t>
            </a:r>
            <a:r>
              <a:rPr lang="en-GB" dirty="0"/>
              <a:t> and interlocking </a:t>
            </a:r>
            <a:r>
              <a:rPr lang="en-GB" dirty="0" err="1"/>
              <a:t>nanofibrils</a:t>
            </a:r>
            <a:r>
              <a:rPr lang="en-GB" dirty="0"/>
              <a:t> were also possible responsible mechanisms for increase of paper strength. </a:t>
            </a:r>
            <a:endParaRPr lang="tr-TR" dirty="0"/>
          </a:p>
        </p:txBody>
      </p:sp>
    </p:spTree>
    <p:extLst>
      <p:ext uri="{BB962C8B-B14F-4D97-AF65-F5344CB8AC3E}">
        <p14:creationId xmlns:p14="http://schemas.microsoft.com/office/powerpoint/2010/main" val="254705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THANK YOU FOR YOUR ATTENTION…</a:t>
            </a:r>
            <a:endParaRPr lang="tr-TR" dirty="0"/>
          </a:p>
        </p:txBody>
      </p:sp>
      <p:sp>
        <p:nvSpPr>
          <p:cNvPr id="3" name="İçerik Yer Tutucusu 2"/>
          <p:cNvSpPr>
            <a:spLocks noGrp="1"/>
          </p:cNvSpPr>
          <p:nvPr>
            <p:ph idx="1"/>
          </p:nvPr>
        </p:nvSpPr>
        <p:spPr/>
        <p:txBody>
          <a:bodyPr/>
          <a:lstStyle/>
          <a:p>
            <a:pPr lvl="1"/>
            <a:r>
              <a:rPr lang="tr-TR" altLang="tr-TR" b="1" dirty="0" err="1"/>
              <a:t>Assoc</a:t>
            </a:r>
            <a:r>
              <a:rPr lang="tr-TR" altLang="tr-TR" b="1" dirty="0"/>
              <a:t>. Prof. Sedat ONDARAL</a:t>
            </a:r>
            <a:endParaRPr lang="tr-TR" altLang="tr-TR" sz="1800" b="1" dirty="0"/>
          </a:p>
          <a:p>
            <a:pPr lvl="1"/>
            <a:r>
              <a:rPr lang="tr-TR" altLang="tr-TR" b="1" dirty="0" err="1" smtClean="0"/>
              <a:t>MSc</a:t>
            </a:r>
            <a:r>
              <a:rPr lang="tr-TR" altLang="tr-TR" b="1" dirty="0"/>
              <a:t>. </a:t>
            </a:r>
            <a:r>
              <a:rPr lang="tr-TR" altLang="tr-TR" b="1" dirty="0" smtClean="0"/>
              <a:t>Güliz HOCAOĞLU</a:t>
            </a:r>
          </a:p>
          <a:p>
            <a:pPr lvl="1"/>
            <a:endParaRPr lang="tr-TR" dirty="0"/>
          </a:p>
        </p:txBody>
      </p:sp>
      <p:pic>
        <p:nvPicPr>
          <p:cNvPr id="4" name="Picture 2" descr="http://www.ktu.edu.tr/images/logo/tr200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93305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balikesirbilsem.meb.gov.tr/ekolojiden-biyoteknolojiye-bitkiler/images/tubit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813" y="976464"/>
            <a:ext cx="2756137" cy="3369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balikesirbilsem.meb.gov.tr/ekolojiden-biyoteknolojiye-bitkiler/images/tubita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2800" y="3937422"/>
            <a:ext cx="9388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ibra.org.uk/custom/COST%20logo%20high%20r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4123977"/>
            <a:ext cx="2116226" cy="59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25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2000" dirty="0" smtClean="0"/>
              <a:t/>
            </a:r>
            <a:br>
              <a:rPr lang="tr-TR" sz="2000" dirty="0" smtClean="0"/>
            </a:br>
            <a:r>
              <a:rPr lang="tr-TR" sz="2000" dirty="0"/>
              <a:t/>
            </a:r>
            <a:br>
              <a:rPr lang="tr-TR" sz="2000" dirty="0"/>
            </a:br>
            <a:endParaRPr lang="tr-TR" sz="2000" dirty="0"/>
          </a:p>
        </p:txBody>
      </p:sp>
      <p:sp>
        <p:nvSpPr>
          <p:cNvPr id="3" name="Alt Başlık 2"/>
          <p:cNvSpPr>
            <a:spLocks noGrp="1"/>
          </p:cNvSpPr>
          <p:nvPr>
            <p:ph type="subTitle" idx="1"/>
          </p:nvPr>
        </p:nvSpPr>
        <p:spPr>
          <a:xfrm>
            <a:off x="1187624" y="260648"/>
            <a:ext cx="5712179" cy="3631822"/>
          </a:xfrm>
        </p:spPr>
        <p:txBody>
          <a:bodyPr>
            <a:normAutofit/>
          </a:bodyPr>
          <a:lstStyle/>
          <a:p>
            <a:r>
              <a:rPr lang="tr-TR" sz="4000" b="1" dirty="0" smtClean="0">
                <a:solidFill>
                  <a:srgbClr val="FF0000"/>
                </a:solidFill>
              </a:rPr>
              <a:t>CONTEX</a:t>
            </a:r>
          </a:p>
          <a:p>
            <a:pPr marL="342900" indent="-342900">
              <a:buFont typeface="Wingdings" panose="05000000000000000000" pitchFamily="2" charset="2"/>
              <a:buChar char="ü"/>
            </a:pPr>
            <a:r>
              <a:rPr lang="tr-TR" b="1" dirty="0" smtClean="0">
                <a:solidFill>
                  <a:srgbClr val="00B0F0"/>
                </a:solidFill>
              </a:rPr>
              <a:t>TEMPO-</a:t>
            </a:r>
            <a:r>
              <a:rPr lang="tr-TR" b="1" dirty="0" err="1" smtClean="0">
                <a:solidFill>
                  <a:srgbClr val="00B0F0"/>
                </a:solidFill>
              </a:rPr>
              <a:t>oxidation</a:t>
            </a:r>
            <a:endParaRPr lang="tr-TR" b="1" dirty="0" smtClean="0">
              <a:solidFill>
                <a:srgbClr val="00B0F0"/>
              </a:solidFill>
            </a:endParaRPr>
          </a:p>
          <a:p>
            <a:pPr marL="342900" indent="-342900">
              <a:buFont typeface="Wingdings" panose="05000000000000000000" pitchFamily="2" charset="2"/>
              <a:buChar char="ü"/>
            </a:pPr>
            <a:r>
              <a:rPr lang="tr-TR" b="1" dirty="0" err="1" smtClean="0">
                <a:solidFill>
                  <a:srgbClr val="00B0F0"/>
                </a:solidFill>
              </a:rPr>
              <a:t>Cationic</a:t>
            </a:r>
            <a:r>
              <a:rPr lang="tr-TR" b="1" dirty="0" smtClean="0">
                <a:solidFill>
                  <a:srgbClr val="00B0F0"/>
                </a:solidFill>
              </a:rPr>
              <a:t> </a:t>
            </a:r>
            <a:r>
              <a:rPr lang="tr-TR" b="1" dirty="0" err="1" smtClean="0">
                <a:solidFill>
                  <a:srgbClr val="00B0F0"/>
                </a:solidFill>
              </a:rPr>
              <a:t>nanofibrillated</a:t>
            </a:r>
            <a:r>
              <a:rPr lang="tr-TR" b="1" dirty="0" smtClean="0">
                <a:solidFill>
                  <a:srgbClr val="00B0F0"/>
                </a:solidFill>
              </a:rPr>
              <a:t> </a:t>
            </a:r>
            <a:r>
              <a:rPr lang="tr-TR" b="1" dirty="0" err="1" smtClean="0">
                <a:solidFill>
                  <a:srgbClr val="00B0F0"/>
                </a:solidFill>
              </a:rPr>
              <a:t>cellulose</a:t>
            </a:r>
            <a:endParaRPr lang="tr-TR" b="1" dirty="0" smtClean="0">
              <a:solidFill>
                <a:srgbClr val="00B0F0"/>
              </a:solidFill>
            </a:endParaRPr>
          </a:p>
          <a:p>
            <a:pPr marL="342900" indent="-342900">
              <a:buFont typeface="Wingdings" panose="05000000000000000000" pitchFamily="2" charset="2"/>
              <a:buChar char="ü"/>
            </a:pPr>
            <a:r>
              <a:rPr lang="tr-TR" b="1" dirty="0" smtClean="0">
                <a:solidFill>
                  <a:srgbClr val="00B0F0"/>
                </a:solidFill>
              </a:rPr>
              <a:t>QCM-D data</a:t>
            </a:r>
          </a:p>
          <a:p>
            <a:pPr marL="342900" indent="-342900">
              <a:buFont typeface="Wingdings" panose="05000000000000000000" pitchFamily="2" charset="2"/>
              <a:buChar char="ü"/>
            </a:pPr>
            <a:r>
              <a:rPr lang="tr-TR" b="1" dirty="0" err="1" smtClean="0">
                <a:solidFill>
                  <a:srgbClr val="00B0F0"/>
                </a:solidFill>
              </a:rPr>
              <a:t>Characterization</a:t>
            </a:r>
            <a:endParaRPr lang="tr-TR" b="1" dirty="0" smtClean="0">
              <a:solidFill>
                <a:srgbClr val="00B0F0"/>
              </a:solidFill>
            </a:endParaRPr>
          </a:p>
          <a:p>
            <a:endParaRPr lang="tr-TR" b="1" dirty="0" smtClean="0">
              <a:solidFill>
                <a:srgbClr val="00B0F0"/>
              </a:solidFill>
            </a:endParaRPr>
          </a:p>
        </p:txBody>
      </p:sp>
    </p:spTree>
    <p:extLst>
      <p:ext uri="{BB962C8B-B14F-4D97-AF65-F5344CB8AC3E}">
        <p14:creationId xmlns:p14="http://schemas.microsoft.com/office/powerpoint/2010/main" val="1966434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377784"/>
          </a:xfrm>
        </p:spPr>
        <p:txBody>
          <a:bodyPr/>
          <a:lstStyle/>
          <a:p>
            <a:r>
              <a:rPr lang="tr-TR" smtClean="0"/>
              <a:t>NANOFİBRİLLATED CELLULOSE</a:t>
            </a:r>
            <a:endParaRPr lang="tr-TR" dirty="0"/>
          </a:p>
        </p:txBody>
      </p:sp>
      <p:pic>
        <p:nvPicPr>
          <p:cNvPr id="1026" name="Picture 2" descr="C:\Users\Emir Erişir\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132856"/>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mir Erişir\Desktop\imagesJGTFG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395" y="230906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mir Erişir\Desktop\220px-Papier_-_various_papers_in_d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8236" y="3909268"/>
            <a:ext cx="2794000" cy="269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5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What</a:t>
            </a:r>
            <a:r>
              <a:rPr lang="tr-TR" dirty="0" smtClean="0"/>
              <a:t> is </a:t>
            </a:r>
            <a:r>
              <a:rPr lang="tr-TR" dirty="0" err="1" smtClean="0"/>
              <a:t>aim</a:t>
            </a:r>
            <a:r>
              <a:rPr lang="tr-TR" dirty="0" smtClean="0"/>
              <a:t> of?</a:t>
            </a:r>
            <a:endParaRPr lang="tr-TR" dirty="0"/>
          </a:p>
        </p:txBody>
      </p:sp>
      <p:sp>
        <p:nvSpPr>
          <p:cNvPr id="3" name="İçerik Yer Tutucusu 2"/>
          <p:cNvSpPr>
            <a:spLocks noGrp="1"/>
          </p:cNvSpPr>
          <p:nvPr>
            <p:ph idx="1"/>
          </p:nvPr>
        </p:nvSpPr>
        <p:spPr/>
        <p:txBody>
          <a:bodyPr/>
          <a:lstStyle/>
          <a:p>
            <a:r>
              <a:rPr lang="en-GB" dirty="0"/>
              <a:t>In this study, cationic and anionic </a:t>
            </a:r>
            <a:r>
              <a:rPr lang="en-GB" dirty="0" err="1"/>
              <a:t>nanofibrilated</a:t>
            </a:r>
            <a:r>
              <a:rPr lang="en-GB" dirty="0"/>
              <a:t> celluloses were prepared by using a bleached sulphite pulp and their adsorption properties and effects on paper strength were investigated. </a:t>
            </a:r>
            <a:endParaRPr lang="tr-TR" dirty="0"/>
          </a:p>
        </p:txBody>
      </p:sp>
    </p:spTree>
    <p:extLst>
      <p:ext uri="{BB962C8B-B14F-4D97-AF65-F5344CB8AC3E}">
        <p14:creationId xmlns:p14="http://schemas.microsoft.com/office/powerpoint/2010/main" val="1644394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11960" y="980728"/>
            <a:ext cx="4408496" cy="5688632"/>
          </a:xfrm>
        </p:spPr>
        <p:txBody>
          <a:bodyPr>
            <a:normAutofit fontScale="77500" lnSpcReduction="20000"/>
          </a:bodyPr>
          <a:lstStyle/>
          <a:p>
            <a:r>
              <a:rPr lang="en-GB" dirty="0"/>
              <a:t>The cationic </a:t>
            </a:r>
            <a:r>
              <a:rPr lang="en-GB" dirty="0" err="1"/>
              <a:t>nanofibrilated</a:t>
            </a:r>
            <a:r>
              <a:rPr lang="en-GB" dirty="0"/>
              <a:t> cellulose (CNFC) was produced by homogenization of pulp fibres after cationic modification </a:t>
            </a:r>
            <a:r>
              <a:rPr lang="en-GB" dirty="0" smtClean="0"/>
              <a:t>with</a:t>
            </a:r>
            <a:r>
              <a:rPr lang="tr-TR" dirty="0" smtClean="0"/>
              <a:t> </a:t>
            </a:r>
            <a:r>
              <a:rPr lang="tr-TR" dirty="0" err="1" smtClean="0"/>
              <a:t>glycidyltrimethylammonium</a:t>
            </a:r>
            <a:r>
              <a:rPr lang="tr-TR" dirty="0" smtClean="0"/>
              <a:t> </a:t>
            </a:r>
            <a:r>
              <a:rPr lang="tr-TR" dirty="0" err="1" smtClean="0"/>
              <a:t>chloride</a:t>
            </a:r>
            <a:r>
              <a:rPr lang="tr-TR" dirty="0" smtClean="0"/>
              <a:t> (GTMAC) </a:t>
            </a:r>
          </a:p>
          <a:p>
            <a:r>
              <a:rPr lang="en-GB" dirty="0" smtClean="0"/>
              <a:t>The </a:t>
            </a:r>
            <a:r>
              <a:rPr lang="en-GB" dirty="0"/>
              <a:t>anionic </a:t>
            </a:r>
            <a:r>
              <a:rPr lang="en-GB" dirty="0" err="1"/>
              <a:t>nanofibrilated</a:t>
            </a:r>
            <a:r>
              <a:rPr lang="en-GB" dirty="0"/>
              <a:t> cellulose (ANFC) was produced with treating fibres with 2,2,6,6-Tetramethylpiperidin-1-oxyl (TEMPO) oxidation and then, homogenization process with high pressure homogenizer was used for final disintegration of fibres to </a:t>
            </a:r>
            <a:r>
              <a:rPr lang="en-GB" dirty="0" err="1"/>
              <a:t>nanofibrils</a:t>
            </a:r>
            <a:r>
              <a:rPr lang="en-GB" dirty="0"/>
              <a:t>. </a:t>
            </a:r>
            <a:endParaRPr lang="tr-TR" dirty="0"/>
          </a:p>
        </p:txBody>
      </p:sp>
      <p:pic>
        <p:nvPicPr>
          <p:cNvPr id="4" name="Picture 2" descr="F:\IMG_67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849" y="692696"/>
            <a:ext cx="3093064"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Emir Erişir\Desktop\imagesY339V4B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848" y="3717032"/>
            <a:ext cx="3093065" cy="244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4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67744" y="2420888"/>
            <a:ext cx="8229600" cy="1066800"/>
          </a:xfrm>
        </p:spPr>
        <p:txBody>
          <a:bodyPr>
            <a:normAutofit/>
          </a:bodyPr>
          <a:lstStyle/>
          <a:p>
            <a:r>
              <a:rPr lang="tr-TR" dirty="0" smtClean="0"/>
              <a:t>CHARACTERIZATIONS</a:t>
            </a:r>
            <a:endParaRPr lang="tr-TR" dirty="0"/>
          </a:p>
        </p:txBody>
      </p:sp>
    </p:spTree>
    <p:extLst>
      <p:ext uri="{BB962C8B-B14F-4D97-AF65-F5344CB8AC3E}">
        <p14:creationId xmlns:p14="http://schemas.microsoft.com/office/powerpoint/2010/main" val="310497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i="1" dirty="0"/>
              <a:t>Determination of charge density </a:t>
            </a:r>
            <a:r>
              <a:rPr lang="tr-TR" dirty="0"/>
              <a:t/>
            </a:r>
            <a:br>
              <a:rPr lang="tr-TR" dirty="0"/>
            </a:br>
            <a:endParaRPr lang="tr-TR" dirty="0"/>
          </a:p>
        </p:txBody>
      </p:sp>
      <p:sp>
        <p:nvSpPr>
          <p:cNvPr id="3" name="İçerik Yer Tutucusu 2"/>
          <p:cNvSpPr>
            <a:spLocks noGrp="1"/>
          </p:cNvSpPr>
          <p:nvPr>
            <p:ph idx="1"/>
          </p:nvPr>
        </p:nvSpPr>
        <p:spPr>
          <a:xfrm>
            <a:off x="395536" y="1916832"/>
            <a:ext cx="8291264" cy="4657704"/>
          </a:xfrm>
        </p:spPr>
        <p:txBody>
          <a:bodyPr>
            <a:norm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pic>
        <p:nvPicPr>
          <p:cNvPr id="3074" name="Picture 2" descr="C:\Users\Emir Erişir\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50915"/>
            <a:ext cx="3193003" cy="33502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Dikdörtgen 3"/>
              <p:cNvSpPr/>
              <p:nvPr/>
            </p:nvSpPr>
            <p:spPr>
              <a:xfrm>
                <a:off x="3995936" y="1950915"/>
                <a:ext cx="4283968" cy="2978636"/>
              </a:xfrm>
              <a:prstGeom prst="rect">
                <a:avLst/>
              </a:prstGeom>
            </p:spPr>
            <p:txBody>
              <a:bodyPr wrap="square">
                <a:spAutoFit/>
              </a:bodyPr>
              <a:lstStyle/>
              <a:p>
                <a:r>
                  <a:rPr lang="en-GB" dirty="0"/>
                  <a:t>the charge density (q) was calculated by following formulation:</a:t>
                </a:r>
                <a:endParaRPr lang="tr-TR" dirty="0"/>
              </a:p>
              <a:p>
                <a:r>
                  <a:rPr lang="en-GB" dirty="0"/>
                  <a:t>         </a:t>
                </a:r>
                <a:endParaRPr lang="tr-TR" dirty="0"/>
              </a:p>
              <a:p>
                <a:r>
                  <a:rPr lang="en-GB" dirty="0"/>
                  <a:t>    </a:t>
                </a:r>
                <a14:m>
                  <m:oMath xmlns:m="http://schemas.openxmlformats.org/officeDocument/2006/math">
                    <m:r>
                      <a:rPr lang="en-GB" i="1">
                        <a:latin typeface="Cambria Math"/>
                      </a:rPr>
                      <m:t>𝑞</m:t>
                    </m:r>
                    <m:r>
                      <a:rPr lang="en-GB" i="1">
                        <a:latin typeface="Cambria Math"/>
                      </a:rPr>
                      <m:t>=</m:t>
                    </m:r>
                    <m:f>
                      <m:fPr>
                        <m:ctrlPr>
                          <a:rPr lang="tr-TR" i="1">
                            <a:latin typeface="Cambria Math" panose="02040503050406030204" pitchFamily="18" charset="0"/>
                          </a:rPr>
                        </m:ctrlPr>
                      </m:fPr>
                      <m:num>
                        <m:r>
                          <a:rPr lang="en-GB" i="1">
                            <a:latin typeface="Cambria Math"/>
                          </a:rPr>
                          <m:t>𝑉</m:t>
                        </m:r>
                        <m:r>
                          <a:rPr lang="en-GB" i="1">
                            <a:latin typeface="Cambria Math"/>
                          </a:rPr>
                          <m:t>.</m:t>
                        </m:r>
                        <m:r>
                          <a:rPr lang="en-GB" i="1">
                            <a:latin typeface="Cambria Math"/>
                          </a:rPr>
                          <m:t>𝑛</m:t>
                        </m:r>
                      </m:num>
                      <m:den>
                        <m:r>
                          <a:rPr lang="en-GB" i="1">
                            <a:latin typeface="Cambria Math"/>
                          </a:rPr>
                          <m:t>𝑚</m:t>
                        </m:r>
                      </m:den>
                    </m:f>
                  </m:oMath>
                </a14:m>
                <a:r>
                  <a:rPr lang="en-GB" dirty="0"/>
                  <a:t>                                                                                                            </a:t>
                </a:r>
                <a:endParaRPr lang="tr-TR" dirty="0"/>
              </a:p>
              <a:p>
                <a:endParaRPr lang="tr-TR" dirty="0"/>
              </a:p>
              <a:p>
                <a:r>
                  <a:rPr lang="en-GB" dirty="0" smtClean="0"/>
                  <a:t>Charge </a:t>
                </a:r>
                <a:r>
                  <a:rPr lang="en-GB" dirty="0"/>
                  <a:t>density was calculated in </a:t>
                </a:r>
                <a:r>
                  <a:rPr lang="en-GB" dirty="0" err="1"/>
                  <a:t>meq</a:t>
                </a:r>
                <a:r>
                  <a:rPr lang="en-GB" dirty="0"/>
                  <a:t>/g. P-DADMAC and </a:t>
                </a:r>
                <a:r>
                  <a:rPr lang="en-GB" dirty="0" err="1"/>
                  <a:t>polyethylenesulphonate</a:t>
                </a:r>
                <a:r>
                  <a:rPr lang="en-GB" dirty="0"/>
                  <a:t> sodium salt (PES-Na) were used as a cationic titrant and an anionic titrant, respectively. </a:t>
                </a:r>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3995936" y="1950915"/>
                <a:ext cx="4283968" cy="2978636"/>
              </a:xfrm>
              <a:prstGeom prst="rect">
                <a:avLst/>
              </a:prstGeom>
              <a:blipFill rotWithShape="1">
                <a:blip r:embed="rId3" cstate="print"/>
                <a:stretch>
                  <a:fillRect l="-1282" t="-1022" r="-1709" b="-2249"/>
                </a:stretch>
              </a:blipFill>
            </p:spPr>
            <p:txBody>
              <a:bodyPr/>
              <a:lstStyle/>
              <a:p>
                <a:r>
                  <a:rPr lang="tr-TR">
                    <a:noFill/>
                  </a:rPr>
                  <a:t> </a:t>
                </a:r>
              </a:p>
            </p:txBody>
          </p:sp>
        </mc:Fallback>
      </mc:AlternateContent>
    </p:spTree>
    <p:extLst>
      <p:ext uri="{BB962C8B-B14F-4D97-AF65-F5344CB8AC3E}">
        <p14:creationId xmlns:p14="http://schemas.microsoft.com/office/powerpoint/2010/main" val="3850581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i="1" dirty="0" err="1"/>
              <a:t>Conductometric</a:t>
            </a:r>
            <a:r>
              <a:rPr lang="en-GB" i="1" dirty="0"/>
              <a:t> titration</a:t>
            </a:r>
            <a:r>
              <a:rPr lang="tr-TR" dirty="0"/>
              <a:t/>
            </a:r>
            <a:br>
              <a:rPr lang="tr-TR" dirty="0"/>
            </a:br>
            <a:endParaRPr lang="tr-TR" dirty="0"/>
          </a:p>
        </p:txBody>
      </p:sp>
      <p:sp>
        <p:nvSpPr>
          <p:cNvPr id="3" name="İçerik Yer Tutucusu 2"/>
          <p:cNvSpPr>
            <a:spLocks noGrp="1"/>
          </p:cNvSpPr>
          <p:nvPr>
            <p:ph idx="1"/>
          </p:nvPr>
        </p:nvSpPr>
        <p:spPr/>
        <p:txBody>
          <a:bodyPr/>
          <a:lstStyle/>
          <a:p>
            <a:r>
              <a:rPr lang="en-GB" dirty="0" smtClean="0"/>
              <a:t>The </a:t>
            </a:r>
            <a:r>
              <a:rPr lang="en-GB" dirty="0"/>
              <a:t>carboxyl content of ANFC was determined by </a:t>
            </a:r>
            <a:r>
              <a:rPr lang="en-GB" dirty="0" err="1"/>
              <a:t>conductometric</a:t>
            </a:r>
            <a:r>
              <a:rPr lang="en-GB" dirty="0"/>
              <a:t> titration. </a:t>
            </a:r>
            <a:r>
              <a:rPr lang="en-GB" dirty="0" err="1"/>
              <a:t>Nanofibrils</a:t>
            </a:r>
            <a:r>
              <a:rPr lang="en-GB" dirty="0"/>
              <a:t> (50 mg) was added in 250 ml of deionized water. After 15 ml of  0.01 M </a:t>
            </a:r>
            <a:r>
              <a:rPr lang="en-GB" dirty="0" err="1"/>
              <a:t>HCl</a:t>
            </a:r>
            <a:r>
              <a:rPr lang="en-GB" dirty="0"/>
              <a:t> addition, suspension was stirred </a:t>
            </a:r>
            <a:r>
              <a:rPr lang="en-GB" dirty="0" smtClean="0"/>
              <a:t>for</a:t>
            </a:r>
            <a:r>
              <a:rPr lang="tr-TR" dirty="0" smtClean="0"/>
              <a:t>  </a:t>
            </a:r>
            <a:r>
              <a:rPr lang="en-GB" dirty="0" smtClean="0"/>
              <a:t>10 </a:t>
            </a:r>
            <a:r>
              <a:rPr lang="en-GB" dirty="0"/>
              <a:t>minute. ANFC suspension was then titrated with 0.01 M </a:t>
            </a:r>
            <a:r>
              <a:rPr lang="en-GB" dirty="0" err="1"/>
              <a:t>NaOH</a:t>
            </a:r>
            <a:r>
              <a:rPr lang="en-GB" dirty="0"/>
              <a:t>. The carboxyl content was calculated from the weak acid curve obtained during titration</a:t>
            </a:r>
            <a:endParaRPr lang="tr-TR" dirty="0"/>
          </a:p>
        </p:txBody>
      </p:sp>
    </p:spTree>
    <p:extLst>
      <p:ext uri="{BB962C8B-B14F-4D97-AF65-F5344CB8AC3E}">
        <p14:creationId xmlns:p14="http://schemas.microsoft.com/office/powerpoint/2010/main" val="2338039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i="1" dirty="0"/>
              <a:t>Imaging with Atomic Force Microscopy</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r>
              <a:rPr lang="en-US" dirty="0" smtClean="0"/>
              <a:t>The </a:t>
            </a:r>
            <a:r>
              <a:rPr lang="en-US" dirty="0"/>
              <a:t>structures of CNFC  and ANFC on SiO</a:t>
            </a:r>
            <a:r>
              <a:rPr lang="en-US" baseline="-25000" dirty="0"/>
              <a:t>2</a:t>
            </a:r>
            <a:r>
              <a:rPr lang="en-US" dirty="0"/>
              <a:t> surface was studied by means of Atomic Force Microscopy with tapping mode (</a:t>
            </a:r>
            <a:r>
              <a:rPr lang="en-US" dirty="0" err="1"/>
              <a:t>Nanoscope</a:t>
            </a:r>
            <a:r>
              <a:rPr lang="en-US" dirty="0"/>
              <a:t> IV, Multimode SPM, </a:t>
            </a:r>
            <a:r>
              <a:rPr lang="en-US" dirty="0" err="1"/>
              <a:t>Veeco</a:t>
            </a:r>
            <a:r>
              <a:rPr lang="en-US" dirty="0"/>
              <a:t> Inc., USA). All experiments in which standard rectangular non-contact silicon cantilevers (RTESP, </a:t>
            </a:r>
            <a:r>
              <a:rPr lang="en-US" dirty="0" err="1"/>
              <a:t>Veeco</a:t>
            </a:r>
            <a:r>
              <a:rPr lang="en-US" dirty="0"/>
              <a:t> Instruments Inc., USA) were used were conducted under ambient conditions (23ºC and 50% relative humidity). CNFC sample was prepared giving CNFC directly on SiO</a:t>
            </a:r>
            <a:r>
              <a:rPr lang="en-US" baseline="-25000" dirty="0"/>
              <a:t>2</a:t>
            </a:r>
            <a:r>
              <a:rPr lang="en-US" dirty="0"/>
              <a:t> crystal</a:t>
            </a:r>
            <a:r>
              <a:rPr lang="en-US" dirty="0" smtClean="0"/>
              <a:t>. The </a:t>
            </a:r>
            <a:r>
              <a:rPr lang="en-US" dirty="0"/>
              <a:t>wet samples were then dried with N</a:t>
            </a:r>
            <a:r>
              <a:rPr lang="en-US" baseline="-25000" dirty="0"/>
              <a:t>2</a:t>
            </a:r>
            <a:r>
              <a:rPr lang="en-US" dirty="0"/>
              <a:t> gas.</a:t>
            </a:r>
            <a:endParaRPr lang="tr-TR" dirty="0"/>
          </a:p>
          <a:p>
            <a:endParaRPr lang="tr-TR" dirty="0"/>
          </a:p>
        </p:txBody>
      </p:sp>
    </p:spTree>
    <p:extLst>
      <p:ext uri="{BB962C8B-B14F-4D97-AF65-F5344CB8AC3E}">
        <p14:creationId xmlns:p14="http://schemas.microsoft.com/office/powerpoint/2010/main" val="256174401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138B1BE7FB074492AF0C6B271046C2" ma:contentTypeVersion="1" ma:contentTypeDescription="Create a new document." ma:contentTypeScope="" ma:versionID="ca26226fccd0de549b4b9ceaa2d18ef4">
  <xsd:schema xmlns:xsd="http://www.w3.org/2001/XMLSchema" xmlns:xs="http://www.w3.org/2001/XMLSchema" xmlns:p="http://schemas.microsoft.com/office/2006/metadata/properties" xmlns:ns1="http://schemas.microsoft.com/sharepoint/v3" targetNamespace="http://schemas.microsoft.com/office/2006/metadata/properties" ma:root="true" ma:fieldsID="6e4498ff9b45e04ac682a350253fe18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94A6C8F-2EC1-48F8-8322-334155DB9D99}"/>
</file>

<file path=customXml/itemProps2.xml><?xml version="1.0" encoding="utf-8"?>
<ds:datastoreItem xmlns:ds="http://schemas.openxmlformats.org/officeDocument/2006/customXml" ds:itemID="{9705C0A1-F973-4204-B1AC-F546792DC4CC}"/>
</file>

<file path=customXml/itemProps3.xml><?xml version="1.0" encoding="utf-8"?>
<ds:datastoreItem xmlns:ds="http://schemas.openxmlformats.org/officeDocument/2006/customXml" ds:itemID="{6D56F036-09C9-4238-B99D-A1F1525CE3F9}"/>
</file>

<file path=docProps/app.xml><?xml version="1.0" encoding="utf-8"?>
<Properties xmlns="http://schemas.openxmlformats.org/officeDocument/2006/extended-properties" xmlns:vt="http://schemas.openxmlformats.org/officeDocument/2006/docPropsVTypes">
  <TotalTime>271</TotalTime>
  <Words>696</Words>
  <Application>Microsoft Office PowerPoint</Application>
  <PresentationFormat>Ekran Gösterisi (4:3)</PresentationFormat>
  <Paragraphs>52</Paragraphs>
  <Slides>16</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16</vt:i4>
      </vt:variant>
    </vt:vector>
  </HeadingPairs>
  <TitlesOfParts>
    <vt:vector size="25" baseType="lpstr">
      <vt:lpstr>Arial</vt:lpstr>
      <vt:lpstr>Calibri</vt:lpstr>
      <vt:lpstr>Cambria Math</vt:lpstr>
      <vt:lpstr>Georgia</vt:lpstr>
      <vt:lpstr>Trebuchet MS</vt:lpstr>
      <vt:lpstr>Wingdings</vt:lpstr>
      <vt:lpstr>Wingdings 2</vt:lpstr>
      <vt:lpstr>1_Ofis Teması</vt:lpstr>
      <vt:lpstr>Kentsel</vt:lpstr>
      <vt:lpstr>PowerPoint Sunusu</vt:lpstr>
      <vt:lpstr>  </vt:lpstr>
      <vt:lpstr>PowerPoint Sunusu</vt:lpstr>
      <vt:lpstr>What is aim of?</vt:lpstr>
      <vt:lpstr>PowerPoint Sunusu</vt:lpstr>
      <vt:lpstr>CHARACTERIZATIONS</vt:lpstr>
      <vt:lpstr>Determination of charge density  </vt:lpstr>
      <vt:lpstr>Conductometric titration </vt:lpstr>
      <vt:lpstr>Imaging with Atomic Force Microscopy </vt:lpstr>
      <vt:lpstr>PowerPoint Sunusu</vt:lpstr>
      <vt:lpstr>Adsorption on silicon oxide surface </vt:lpstr>
      <vt:lpstr>PowerPoint Sunusu</vt:lpstr>
      <vt:lpstr>Dry strength of paper </vt:lpstr>
      <vt:lpstr>PowerPoint Sunusu</vt:lpstr>
      <vt:lpstr>Conclusion </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Emir Erisir</dc:creator>
  <cp:lastModifiedBy>sedat ondaral</cp:lastModifiedBy>
  <cp:revision>26</cp:revision>
  <dcterms:created xsi:type="dcterms:W3CDTF">2015-04-07T20:38:30Z</dcterms:created>
  <dcterms:modified xsi:type="dcterms:W3CDTF">2015-05-26T06:51:58Z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0x01010029138B1BE7FB074492AF0C6B271046C2</vt:lpwstr>
  </property>
</Properties>
</file>