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1" r:id="rId5"/>
    <p:sldId id="263" r:id="rId6"/>
  </p:sldIdLst>
  <p:sldSz cx="7620000" cy="5715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7" userDrawn="1">
          <p15:clr>
            <a:srgbClr val="A4A3A4"/>
          </p15:clr>
        </p15:guide>
        <p15:guide id="2" orient="horz" pos="3070" userDrawn="1">
          <p15:clr>
            <a:srgbClr val="A4A3A4"/>
          </p15:clr>
        </p15:guide>
        <p15:guide id="3" pos="246" userDrawn="1">
          <p15:clr>
            <a:srgbClr val="A4A3A4"/>
          </p15:clr>
        </p15:guide>
        <p15:guide id="4" pos="455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FFFFFF"/>
    <a:srgbClr val="EF3340"/>
    <a:srgbClr val="FFCD00"/>
    <a:srgbClr val="005EB8"/>
    <a:srgbClr val="FFCDB8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Objects="1">
      <p:cViewPr varScale="1">
        <p:scale>
          <a:sx n="89" d="100"/>
          <a:sy n="89" d="100"/>
        </p:scale>
        <p:origin x="1170" y="78"/>
      </p:cViewPr>
      <p:guideLst>
        <p:guide orient="horz" pos="167"/>
        <p:guide orient="horz" pos="3070"/>
        <p:guide pos="246"/>
        <p:guide pos="45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Cell%20Assembly\Hannes.mittaukset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Cell%20Assembly\CellAssembly-polymeerit_blokkau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93230303015977"/>
          <c:y val="0.18311731653279326"/>
          <c:w val="0.60354575793615417"/>
          <c:h val="0.56598217466475365"/>
        </c:manualLayout>
      </c:layout>
      <c:barChart>
        <c:barDir val="col"/>
        <c:grouping val="stacked"/>
        <c:varyColors val="0"/>
        <c:ser>
          <c:idx val="0"/>
          <c:order val="0"/>
          <c:tx>
            <c:v>PDMAEMA</c:v>
          </c:tx>
          <c:spPr>
            <a:solidFill>
              <a:srgbClr val="FF0000"/>
            </a:solidFill>
          </c:spPr>
          <c:invertIfNegative val="0"/>
          <c:cat>
            <c:strRef>
              <c:f>Block!$X$12:$X$19</c:f>
              <c:strCache>
                <c:ptCount val="8"/>
                <c:pt idx="0">
                  <c:v>D33-EGMA52</c:v>
                </c:pt>
                <c:pt idx="1">
                  <c:v>D33-EGMA137</c:v>
                </c:pt>
                <c:pt idx="3">
                  <c:v>D58-EGMA10</c:v>
                </c:pt>
                <c:pt idx="4">
                  <c:v>D58-EGMA118</c:v>
                </c:pt>
                <c:pt idx="6">
                  <c:v>D74-EGMA17</c:v>
                </c:pt>
                <c:pt idx="7">
                  <c:v>D74-EGMA118</c:v>
                </c:pt>
              </c:strCache>
            </c:strRef>
          </c:cat>
          <c:val>
            <c:numRef>
              <c:f>Block!$Z$12:$Z$19</c:f>
              <c:numCache>
                <c:formatCode>General</c:formatCode>
                <c:ptCount val="8"/>
                <c:pt idx="0">
                  <c:v>33</c:v>
                </c:pt>
                <c:pt idx="1">
                  <c:v>33</c:v>
                </c:pt>
                <c:pt idx="3">
                  <c:v>58</c:v>
                </c:pt>
                <c:pt idx="4">
                  <c:v>58</c:v>
                </c:pt>
                <c:pt idx="6">
                  <c:v>74</c:v>
                </c:pt>
                <c:pt idx="7">
                  <c:v>74</c:v>
                </c:pt>
              </c:numCache>
            </c:numRef>
          </c:val>
        </c:ser>
        <c:ser>
          <c:idx val="1"/>
          <c:order val="1"/>
          <c:tx>
            <c:v>POEGMA</c:v>
          </c:tx>
          <c:spPr>
            <a:solidFill>
              <a:srgbClr val="00B050"/>
            </a:solidFill>
          </c:spPr>
          <c:invertIfNegative val="0"/>
          <c:cat>
            <c:strRef>
              <c:f>Block!$X$12:$X$19</c:f>
              <c:strCache>
                <c:ptCount val="8"/>
                <c:pt idx="0">
                  <c:v>D33-EGMA52</c:v>
                </c:pt>
                <c:pt idx="1">
                  <c:v>D33-EGMA137</c:v>
                </c:pt>
                <c:pt idx="3">
                  <c:v>D58-EGMA10</c:v>
                </c:pt>
                <c:pt idx="4">
                  <c:v>D58-EGMA118</c:v>
                </c:pt>
                <c:pt idx="6">
                  <c:v>D74-EGMA17</c:v>
                </c:pt>
                <c:pt idx="7">
                  <c:v>D74-EGMA118</c:v>
                </c:pt>
              </c:strCache>
            </c:strRef>
          </c:cat>
          <c:val>
            <c:numRef>
              <c:f>Block!$AA$12:$AA$19</c:f>
              <c:numCache>
                <c:formatCode>General</c:formatCode>
                <c:ptCount val="8"/>
                <c:pt idx="0">
                  <c:v>52</c:v>
                </c:pt>
                <c:pt idx="1">
                  <c:v>137</c:v>
                </c:pt>
                <c:pt idx="3">
                  <c:v>10</c:v>
                </c:pt>
                <c:pt idx="4">
                  <c:v>118</c:v>
                </c:pt>
                <c:pt idx="6">
                  <c:v>17</c:v>
                </c:pt>
                <c:pt idx="7">
                  <c:v>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3"/>
        <c:overlap val="100"/>
        <c:axId val="1642835968"/>
        <c:axId val="1642840320"/>
      </c:barChart>
      <c:catAx>
        <c:axId val="16428359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 rot="-1440000"/>
          <a:lstStyle/>
          <a:p>
            <a:pPr>
              <a:defRPr/>
            </a:pPr>
            <a:endParaRPr lang="en-US"/>
          </a:p>
        </c:txPr>
        <c:crossAx val="1642840320"/>
        <c:crosses val="autoZero"/>
        <c:auto val="1"/>
        <c:lblAlgn val="ctr"/>
        <c:lblOffset val="100"/>
        <c:noMultiLvlLbl val="0"/>
      </c:catAx>
      <c:valAx>
        <c:axId val="1642840320"/>
        <c:scaling>
          <c:orientation val="minMax"/>
          <c:max val="2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Monomers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42835968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846504718736249"/>
          <c:y val="0.3627628412037987"/>
          <c:w val="0.21013569433089133"/>
          <c:h val="0.23139185198628826"/>
        </c:manualLayout>
      </c:layout>
      <c:overlay val="1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b="1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734663813286398"/>
          <c:y val="6.2114285714285712E-2"/>
          <c:w val="0.85148934390938347"/>
          <c:h val="0.81634523809523818"/>
        </c:manualLayout>
      </c:layout>
      <c:barChart>
        <c:barDir val="col"/>
        <c:grouping val="clustered"/>
        <c:varyColors val="0"/>
        <c:ser>
          <c:idx val="1"/>
          <c:order val="0"/>
          <c:tx>
            <c:v>lyhyt</c:v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</c:spPr>
          <c:invertIfNegative val="0"/>
          <c:errBars>
            <c:errBarType val="both"/>
            <c:errValType val="cust"/>
            <c:noEndCap val="0"/>
            <c:plus>
              <c:numRef>
                <c:f>Sheet1!$DM$24:$DM$30</c:f>
                <c:numCache>
                  <c:formatCode>General</c:formatCode>
                  <c:ptCount val="7"/>
                  <c:pt idx="0">
                    <c:v>0.50589411700234654</c:v>
                  </c:pt>
                  <c:pt idx="1">
                    <c:v>0.15929678577963816</c:v>
                  </c:pt>
                  <c:pt idx="2">
                    <c:v>0.39397048553158559</c:v>
                  </c:pt>
                  <c:pt idx="3">
                    <c:v>0.33182465500625596</c:v>
                  </c:pt>
                  <c:pt idx="4">
                    <c:v>0.13941083426300849</c:v>
                  </c:pt>
                  <c:pt idx="5">
                    <c:v>0.31972489487962014</c:v>
                  </c:pt>
                  <c:pt idx="6">
                    <c:v>3.4674358271545386E-2</c:v>
                  </c:pt>
                </c:numCache>
              </c:numRef>
            </c:plus>
            <c:minus>
              <c:numRef>
                <c:f>Sheet1!$DM$24:$DM$30</c:f>
                <c:numCache>
                  <c:formatCode>General</c:formatCode>
                  <c:ptCount val="7"/>
                  <c:pt idx="0">
                    <c:v>0.50589411700234654</c:v>
                  </c:pt>
                  <c:pt idx="1">
                    <c:v>0.15929678577963816</c:v>
                  </c:pt>
                  <c:pt idx="2">
                    <c:v>0.39397048553158559</c:v>
                  </c:pt>
                  <c:pt idx="3">
                    <c:v>0.33182465500625596</c:v>
                  </c:pt>
                  <c:pt idx="4">
                    <c:v>0.13941083426300849</c:v>
                  </c:pt>
                  <c:pt idx="5">
                    <c:v>0.31972489487962014</c:v>
                  </c:pt>
                  <c:pt idx="6">
                    <c:v>3.4674358271545386E-2</c:v>
                  </c:pt>
                </c:numCache>
              </c:numRef>
            </c:minus>
          </c:errBars>
          <c:cat>
            <c:numRef>
              <c:f>Sheet1!$DO$24:$DO$30</c:f>
              <c:numCache>
                <c:formatCode>General</c:formatCode>
                <c:ptCount val="7"/>
                <c:pt idx="4" formatCode="0.00">
                  <c:v>0.55206707374138964</c:v>
                </c:pt>
                <c:pt idx="5" formatCode="0.00">
                  <c:v>0.3650713606247708</c:v>
                </c:pt>
                <c:pt idx="6" formatCode="0.00">
                  <c:v>0.19156904831276153</c:v>
                </c:pt>
              </c:numCache>
            </c:numRef>
          </c:cat>
          <c:val>
            <c:numRef>
              <c:f>Sheet1!$DL$24:$DL$30</c:f>
              <c:numCache>
                <c:formatCode>0.00</c:formatCode>
                <c:ptCount val="7"/>
                <c:pt idx="0">
                  <c:v>12.455900599094116</c:v>
                </c:pt>
                <c:pt idx="1">
                  <c:v>10.639556013603725</c:v>
                </c:pt>
                <c:pt idx="2">
                  <c:v>9.5646636300848247</c:v>
                </c:pt>
                <c:pt idx="3">
                  <c:v>3.1185572947339537</c:v>
                </c:pt>
                <c:pt idx="4">
                  <c:v>0.54509607705898155</c:v>
                </c:pt>
                <c:pt idx="5">
                  <c:v>1.4954937284743912</c:v>
                </c:pt>
                <c:pt idx="6">
                  <c:v>1.9308639381110806</c:v>
                </c:pt>
              </c:numCache>
            </c:numRef>
          </c:val>
        </c:ser>
        <c:ser>
          <c:idx val="0"/>
          <c:order val="1"/>
          <c:tx>
            <c:v>pitkä</c:v>
          </c:tx>
          <c:spPr>
            <a:solidFill>
              <a:srgbClr val="0000FF"/>
            </a:solidFill>
            <a:scene3d>
              <a:camera prst="orthographicFront"/>
              <a:lightRig rig="threePt" dir="t"/>
            </a:scene3d>
          </c:spPr>
          <c:invertIfNegative val="0"/>
          <c:errBars>
            <c:errBarType val="both"/>
            <c:errValType val="cust"/>
            <c:noEndCap val="0"/>
            <c:plus>
              <c:numRef>
                <c:f>Sheet1!$DO$24:$DO$30</c:f>
                <c:numCache>
                  <c:formatCode>General</c:formatCode>
                  <c:ptCount val="7"/>
                  <c:pt idx="4">
                    <c:v>0.55206707374138964</c:v>
                  </c:pt>
                  <c:pt idx="5">
                    <c:v>0.3650713606247708</c:v>
                  </c:pt>
                  <c:pt idx="6">
                    <c:v>0.19156904831276153</c:v>
                  </c:pt>
                </c:numCache>
              </c:numRef>
            </c:plus>
            <c:minus>
              <c:numRef>
                <c:f>Sheet1!$DO$24:$DO$30</c:f>
                <c:numCache>
                  <c:formatCode>General</c:formatCode>
                  <c:ptCount val="7"/>
                  <c:pt idx="4">
                    <c:v>0.55206707374138964</c:v>
                  </c:pt>
                  <c:pt idx="5">
                    <c:v>0.3650713606247708</c:v>
                  </c:pt>
                  <c:pt idx="6">
                    <c:v>0.19156904831276153</c:v>
                  </c:pt>
                </c:numCache>
              </c:numRef>
            </c:minus>
          </c:errBars>
          <c:cat>
            <c:numRef>
              <c:f>Sheet1!$DO$24:$DO$30</c:f>
              <c:numCache>
                <c:formatCode>General</c:formatCode>
                <c:ptCount val="7"/>
                <c:pt idx="4" formatCode="0.00">
                  <c:v>0.55206707374138964</c:v>
                </c:pt>
                <c:pt idx="5" formatCode="0.00">
                  <c:v>0.3650713606247708</c:v>
                </c:pt>
                <c:pt idx="6" formatCode="0.00">
                  <c:v>0.19156904831276153</c:v>
                </c:pt>
              </c:numCache>
            </c:numRef>
          </c:cat>
          <c:val>
            <c:numRef>
              <c:f>Sheet1!$DN$24:$DN$30</c:f>
              <c:numCache>
                <c:formatCode>General</c:formatCode>
                <c:ptCount val="7"/>
                <c:pt idx="4" formatCode="0.00">
                  <c:v>-0.23266245378835312</c:v>
                </c:pt>
                <c:pt idx="5" formatCode="0.00">
                  <c:v>0.47837539274118723</c:v>
                </c:pt>
                <c:pt idx="6" formatCode="0.00">
                  <c:v>0.54092158126312351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axId val="1642829440"/>
        <c:axId val="1642828896"/>
      </c:barChart>
      <c:catAx>
        <c:axId val="164282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txPr>
          <a:bodyPr rot="-5400000" vert="horz"/>
          <a:lstStyle/>
          <a:p>
            <a:pPr>
              <a:defRPr sz="1200" b="1"/>
            </a:pPr>
            <a:endParaRPr lang="en-US"/>
          </a:p>
        </c:txPr>
        <c:crossAx val="1642828896"/>
        <c:crosses val="autoZero"/>
        <c:auto val="1"/>
        <c:lblAlgn val="ctr"/>
        <c:lblOffset val="100"/>
        <c:noMultiLvlLbl val="0"/>
      </c:catAx>
      <c:valAx>
        <c:axId val="1642828896"/>
        <c:scaling>
          <c:orientation val="minMax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 sz="1400"/>
                </a:pPr>
                <a:r>
                  <a:rPr lang="fi-FI" sz="1400" b="1" i="0" baseline="0">
                    <a:effectLst/>
                  </a:rPr>
                  <a:t>Adsorbed hIgG (mg/m²)</a:t>
                </a:r>
                <a:endParaRPr lang="en-US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7.5687002710623933E-3"/>
              <c:y val="0.17571798135239344"/>
            </c:manualLayout>
          </c:layout>
          <c:overlay val="0"/>
        </c:title>
        <c:numFmt formatCode="0.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642829440"/>
        <c:crosses val="autoZero"/>
        <c:crossBetween val="between"/>
        <c:majorUnit val="2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0.0373</cdr:x>
      <cdr:y>0.77387</cdr:y>
    </cdr:from>
    <cdr:to>
      <cdr:x>0.76564</cdr:x>
      <cdr:y>0.97741</cdr:y>
    </cdr:to>
    <cdr:sp macro="" textlink="">
      <cdr:nvSpPr>
        <cdr:cNvPr id="3" name="Rectangle 2"/>
        <cdr:cNvSpPr/>
      </cdr:nvSpPr>
      <cdr:spPr>
        <a:xfrm xmlns:a="http://schemas.openxmlformats.org/drawingml/2006/main">
          <a:off x="226687" y="2189992"/>
          <a:ext cx="4426097" cy="576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3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0.01401</cdr:x>
      <cdr:y>0.85013</cdr:y>
    </cdr:from>
    <cdr:to>
      <cdr:x>0.05876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8219" y="2004829"/>
          <a:ext cx="249955" cy="353439"/>
        </a:xfrm>
        <a:prstGeom xmlns:a="http://schemas.openxmlformats.org/drawingml/2006/main" prst="rect">
          <a:avLst/>
        </a:prstGeom>
        <a:solidFill xmlns:a="http://schemas.openxmlformats.org/drawingml/2006/main">
          <a:srgbClr val="FFFFFF"/>
        </a:solidFill>
      </cdr:spPr>
      <cdr:txBody>
        <a:bodyPr xmlns:a="http://schemas.openxmlformats.org/drawingml/2006/main" vertOverflow="clip" wrap="square" lIns="0" tIns="0" rIns="0" bIns="0" rtlCol="0">
          <a:spAutoFit/>
        </a:bodyPr>
        <a:lstStyle xmlns:a="http://schemas.openxmlformats.org/drawingml/2006/main"/>
        <a:p xmlns:a="http://schemas.openxmlformats.org/drawingml/2006/main">
          <a:endParaRPr lang="en-US" sz="20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5/26/2015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26.5.2015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Cellulose</a:t>
            </a:r>
            <a:r>
              <a:rPr lang="en-US" baseline="0" dirty="0" smtClean="0"/>
              <a:t> is hydrophilic, biodegradable, biocompatible, available etc.</a:t>
            </a:r>
          </a:p>
          <a:p>
            <a:pPr marL="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rPr>
              <a:t>ELISA based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rPr>
              <a:t>biassays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+mn-cs"/>
              </a:rPr>
              <a:t>, microfluidic devices, rapid tests</a:t>
            </a:r>
            <a:endParaRPr lang="en-US" dirty="0" smtClean="0"/>
          </a:p>
          <a:p>
            <a:r>
              <a:rPr lang="en-US" dirty="0" smtClean="0"/>
              <a:t>Target </a:t>
            </a:r>
            <a:r>
              <a:rPr lang="en-US" dirty="0" err="1" smtClean="0"/>
              <a:t>analyte</a:t>
            </a:r>
            <a:r>
              <a:rPr lang="en-US" dirty="0" smtClean="0"/>
              <a:t> should react specifically with the capture agent not the whole substrate</a:t>
            </a:r>
          </a:p>
          <a:p>
            <a:r>
              <a:rPr lang="en-US" dirty="0" smtClean="0"/>
              <a:t>Here we present a method to create low fouling TEMPO-CNF surface</a:t>
            </a:r>
            <a:r>
              <a:rPr lang="en-US" baseline="0" dirty="0" smtClean="0"/>
              <a:t> with block copolymer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5616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316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0889F7-7C3B-BA40-BE46-7E19F6C05879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4400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8201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90261" y="1417342"/>
            <a:ext cx="6839479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90262" y="4429748"/>
            <a:ext cx="4579517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" y="2"/>
            <a:ext cx="1521354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90261" y="1417636"/>
            <a:ext cx="6839479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390262" y="4429748"/>
            <a:ext cx="4579517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" y="2"/>
            <a:ext cx="1521354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390260" y="1418400"/>
            <a:ext cx="6840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90262" y="4429748"/>
            <a:ext cx="4490373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5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" y="1"/>
            <a:ext cx="1521354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390261" y="1657740"/>
            <a:ext cx="2766231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5000" b="1" spc="-167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390261" y="4531740"/>
            <a:ext cx="2766231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333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624385" y="150000"/>
            <a:ext cx="3858077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 smtClean="0"/>
              <a:t>Click icon to add picture</a:t>
            </a:r>
            <a:endParaRPr lang="fi-FI" noProof="0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1" y="1"/>
            <a:ext cx="1521354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390261" y="1593556"/>
            <a:ext cx="6839479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167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390261" y="4873625"/>
            <a:ext cx="6839479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0" y="4712400"/>
            <a:ext cx="1880137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261" y="265113"/>
            <a:ext cx="683947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390262" y="1261611"/>
            <a:ext cx="6839478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4C2C6-7CC2-46A9-877A-D5BEE651642F}" type="datetime1">
              <a:rPr lang="fi-FI" smtClean="0"/>
              <a:t>26.5.2015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390261" y="4873007"/>
            <a:ext cx="6839479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0" y="4712400"/>
            <a:ext cx="1880136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386090" y="265113"/>
            <a:ext cx="684365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6091" y="1261611"/>
            <a:ext cx="332339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3906341" y="1261611"/>
            <a:ext cx="332339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47555-27A8-4CC0-BC16-DC57D10B4183}" type="datetime1">
              <a:rPr lang="fi-FI" smtClean="0"/>
              <a:t>26.5.2015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390261" y="4873007"/>
            <a:ext cx="6839479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0" y="4712400"/>
            <a:ext cx="1880136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49792" y="4804833"/>
            <a:ext cx="6737615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50002" y="317500"/>
            <a:ext cx="6737999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000" b="1" spc="-83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50002" y="1404731"/>
            <a:ext cx="6737999" cy="3192964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750" b="1">
                <a:latin typeface="+mj-lt"/>
              </a:defRPr>
            </a:lvl1pPr>
            <a:lvl2pPr marL="197992" indent="-176993">
              <a:buFont typeface="Arial"/>
              <a:buChar char="•"/>
              <a:defRPr sz="1667">
                <a:latin typeface="Georgia"/>
              </a:defRPr>
            </a:lvl2pPr>
            <a:lvl3pPr marL="383985" indent="-191992">
              <a:buFont typeface="Lucida Grande"/>
              <a:buChar char="-"/>
              <a:defRPr sz="1333" i="1">
                <a:latin typeface="Georgia"/>
                <a:cs typeface="Georgia"/>
              </a:defRPr>
            </a:lvl3pPr>
            <a:lvl4pPr marL="659974" indent="-161994">
              <a:buFont typeface="Arial"/>
              <a:buChar char="•"/>
              <a:defRPr sz="1167" baseline="0">
                <a:latin typeface="Georgia"/>
              </a:defRPr>
            </a:lvl4pPr>
            <a:lvl5pPr marL="905964" indent="-190492">
              <a:buFont typeface="Courier New"/>
              <a:buChar char="o"/>
              <a:defRPr sz="1083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935D4D-2BDA-4A85-ACA3-C9CEE55F150D}" type="datetime1">
              <a:rPr lang="fi-FI" smtClean="0">
                <a:solidFill>
                  <a:prstClr val="black">
                    <a:tint val="75000"/>
                  </a:prstClr>
                </a:solidFill>
              </a:rPr>
              <a:t>26.5.2015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76" y="4695494"/>
            <a:ext cx="2206309" cy="93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905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214130" y="5017740"/>
            <a:ext cx="301625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214130" y="5150032"/>
            <a:ext cx="301625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E977FF5-6AB4-4A32-8CBE-1243DDF0980E}" type="datetime1">
              <a:rPr lang="fi-FI" smtClean="0"/>
              <a:t>26.5.2015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214130" y="5304814"/>
            <a:ext cx="301625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  <p:sldLayoutId id="2147484766" r:id="rId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380985" rtl="0" eaLnBrk="1" fontAlgn="base" hangingPunct="1">
        <a:spcBef>
          <a:spcPct val="0"/>
        </a:spcBef>
        <a:spcAft>
          <a:spcPct val="0"/>
        </a:spcAft>
        <a:defRPr sz="3667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380985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761970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142954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523939" algn="ctr" defTabSz="380985" rtl="0" eaLnBrk="1" fontAlgn="base" hangingPunct="1">
        <a:spcBef>
          <a:spcPct val="0"/>
        </a:spcBef>
        <a:spcAft>
          <a:spcPct val="0"/>
        </a:spcAft>
        <a:defRPr sz="3667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285739" indent="-285739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67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619100" indent="-238115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333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952462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333447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67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1714431" indent="-190492" algn="l" defTabSz="380985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67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09541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380985" rtl="0" eaLnBrk="1" latinLnBrk="0" hangingPunct="1">
        <a:spcBef>
          <a:spcPct val="20000"/>
        </a:spcBef>
        <a:buFont typeface="Arial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38098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0261" y="985293"/>
            <a:ext cx="6839479" cy="2952327"/>
          </a:xfrm>
        </p:spPr>
        <p:txBody>
          <a:bodyPr/>
          <a:lstStyle/>
          <a:p>
            <a:r>
              <a:rPr lang="en-US" sz="3600" dirty="0"/>
              <a:t>Control of protein affinity in bioactive </a:t>
            </a:r>
            <a:r>
              <a:rPr lang="en-US" sz="3600" dirty="0" err="1"/>
              <a:t>nanocellulose</a:t>
            </a:r>
            <a:r>
              <a:rPr lang="en-US" sz="3600" dirty="0"/>
              <a:t> by passivation with PDMAEMA-block-POEGMA copolymers and false positive </a:t>
            </a:r>
            <a:r>
              <a:rPr lang="en-US" sz="3600" dirty="0" smtClean="0"/>
              <a:t>response</a:t>
            </a:r>
            <a:endParaRPr lang="fi-FI" sz="3600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62136" y="3937620"/>
            <a:ext cx="6767604" cy="792000"/>
          </a:xfrm>
        </p:spPr>
        <p:txBody>
          <a:bodyPr>
            <a:normAutofit/>
          </a:bodyPr>
          <a:lstStyle/>
          <a:p>
            <a:pPr defTabSz="2848095"/>
            <a:r>
              <a:rPr lang="en-GB" altLang="zh-CN" sz="1400" u="sng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Maija Vuoriluoto</a:t>
            </a:r>
            <a:r>
              <a:rPr lang="en-GB" altLang="zh-CN" sz="1400" u="sng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1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Hannes Orelma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1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Leena-Sisko Johansson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1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Baolei Zhu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2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Mikko Poutanen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3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Andreas Walther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2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Janne Laine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1</a:t>
            </a:r>
            <a:r>
              <a:rPr lang="en-GB" altLang="zh-CN" sz="14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, Orlando J. Rojas</a:t>
            </a:r>
            <a:r>
              <a:rPr lang="en-GB" altLang="zh-CN" sz="14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1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91171" y="4656948"/>
            <a:ext cx="6741078" cy="1061674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 defTabSz="457200" rtl="0" eaLnBrk="1" fontAlgn="base" hangingPunct="1">
              <a:spcBef>
                <a:spcPts val="0"/>
              </a:spcBef>
              <a:spcAft>
                <a:spcPct val="0"/>
              </a:spcAft>
              <a:buFont typeface="Arial" charset="0"/>
              <a:buNone/>
              <a:defRPr sz="1600" i="1" kern="1200">
                <a:solidFill>
                  <a:schemeClr val="bg1"/>
                </a:solidFill>
                <a:latin typeface="Georgia"/>
                <a:ea typeface="ＭＳ Ｐゴシック" charset="0"/>
                <a:cs typeface="Georgia"/>
              </a:defRPr>
            </a:lvl1pPr>
            <a:lvl2pPr marL="4572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9144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3716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1828800" indent="0" algn="ctr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000" baseline="30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1</a:t>
            </a:r>
            <a:r>
              <a:rPr lang="en-GB" sz="1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Bio-based Colloids and Materials (</a:t>
            </a:r>
            <a:r>
              <a:rPr lang="en-GB" sz="1000" dirty="0" err="1">
                <a:solidFill>
                  <a:srgbClr val="FFFFFF"/>
                </a:solidFill>
                <a:latin typeface="Arial" charset="0"/>
                <a:ea typeface="SimSun" pitchFamily="2" charset="-122"/>
              </a:rPr>
              <a:t>BiCMat</a:t>
            </a:r>
            <a:r>
              <a:rPr lang="en-GB" sz="1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), Department of Forest Products Technology, Aalto University, </a:t>
            </a:r>
            <a:r>
              <a:rPr lang="en-GB" altLang="zh-CN" sz="1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School of Chemical Technology, Espoo, </a:t>
            </a:r>
            <a:r>
              <a:rPr lang="en-GB" altLang="zh-CN" sz="1000" dirty="0" smtClean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Finland</a:t>
            </a:r>
          </a:p>
          <a:p>
            <a:r>
              <a:rPr lang="en-GB" altLang="zh-CN" sz="1000" baseline="30000" dirty="0" smtClean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2</a:t>
            </a:r>
            <a:r>
              <a:rPr lang="en-GB" altLang="zh-CN" sz="1000" dirty="0" smtClean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DWI </a:t>
            </a:r>
            <a:r>
              <a:rPr lang="en-GB" altLang="zh-CN" sz="1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− Leibniz-Institute for Interactive Materials Research, Aachen, </a:t>
            </a:r>
            <a:r>
              <a:rPr lang="en-GB" altLang="zh-CN" sz="1000" dirty="0" smtClean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Germany</a:t>
            </a:r>
          </a:p>
          <a:p>
            <a:r>
              <a:rPr lang="en-US" altLang="zh-CN" sz="1000" baseline="30000" dirty="0" smtClean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3</a:t>
            </a:r>
            <a:r>
              <a:rPr lang="en-US" altLang="zh-CN" sz="1000" dirty="0" smtClean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Department </a:t>
            </a:r>
            <a:r>
              <a:rPr lang="en-US" altLang="zh-CN" sz="1000" dirty="0">
                <a:solidFill>
                  <a:srgbClr val="FFFFFF"/>
                </a:solidFill>
                <a:latin typeface="Arial" charset="0"/>
                <a:ea typeface="SimSun" pitchFamily="2" charset="-122"/>
              </a:rPr>
              <a:t>of Applied Physics, School of Science, Aalto University, Espoo, Finland</a:t>
            </a:r>
            <a:endParaRPr lang="en-US" sz="1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94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>
          <a:xfrm>
            <a:off x="450002" y="1297327"/>
            <a:ext cx="4640787" cy="2589314"/>
          </a:xfrm>
        </p:spPr>
        <p:txBody>
          <a:bodyPr/>
          <a:lstStyle/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/>
              <a:t>Non-specific protein adsorption limits the accuracy and selectivity of biosensors</a:t>
            </a:r>
          </a:p>
          <a:p>
            <a:pPr marL="483731" lvl="1" indent="-285739">
              <a:buFont typeface="Georgia" panose="02040502050405020303" pitchFamily="18" charset="0"/>
              <a:buChar char="–"/>
            </a:pPr>
            <a:endParaRPr lang="en-US" dirty="0"/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 smtClean="0"/>
              <a:t>Multifunctional polymers containing poly(ethylene </a:t>
            </a:r>
            <a:r>
              <a:rPr lang="en-US" dirty="0"/>
              <a:t>glycol) (PEG) </a:t>
            </a:r>
            <a:r>
              <a:rPr lang="en-US" dirty="0" smtClean="0"/>
              <a:t>molecules effective in preventing </a:t>
            </a:r>
            <a:r>
              <a:rPr lang="en-US" dirty="0"/>
              <a:t>non-specific surface protein </a:t>
            </a:r>
            <a:r>
              <a:rPr lang="en-US" dirty="0" smtClean="0"/>
              <a:t>adsorption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endParaRPr lang="en-US" dirty="0"/>
          </a:p>
          <a:p>
            <a:pPr marL="285739" indent="-285739">
              <a:buFont typeface="Arial" panose="020B0604020202020204" pitchFamily="34" charset="0"/>
              <a:buChar char="•"/>
            </a:pPr>
            <a:r>
              <a:rPr lang="en-US" dirty="0"/>
              <a:t>Cellulosic materials are appealing substrates for biomedical applications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7914" y="2157263"/>
            <a:ext cx="1484313" cy="2468563"/>
          </a:xfrm>
          <a:prstGeom prst="rect">
            <a:avLst/>
          </a:prstGeom>
        </p:spPr>
      </p:pic>
      <p:pic>
        <p:nvPicPr>
          <p:cNvPr id="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0789" y="70657"/>
            <a:ext cx="2438566" cy="185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2193938" y="4902800"/>
            <a:ext cx="3632286" cy="5029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7" dirty="0"/>
              <a:t>http://technologyinscience.blogspot.fi/2012/12/rapid-diagnostic-tests-types-strength.html</a:t>
            </a:r>
          </a:p>
          <a:p>
            <a:r>
              <a:rPr lang="en-US" sz="667" dirty="0" smtClean="0"/>
              <a:t>http</a:t>
            </a:r>
            <a:r>
              <a:rPr lang="en-US" sz="667" dirty="0"/>
              <a:t>://</a:t>
            </a:r>
            <a:r>
              <a:rPr lang="en-US" sz="667" dirty="0" smtClean="0"/>
              <a:t>www.early-pregnancy-tests.com/inpregtesstr.html</a:t>
            </a:r>
          </a:p>
          <a:p>
            <a:r>
              <a:rPr lang="en-US" sz="667" dirty="0"/>
              <a:t>http://uk.clearblue.com/clearblue-pregnancy-tests-range/clearblue-plus-pregnancy-test</a:t>
            </a:r>
          </a:p>
          <a:p>
            <a:endParaRPr lang="en-US" sz="667" dirty="0"/>
          </a:p>
        </p:txBody>
      </p:sp>
      <p:pic>
        <p:nvPicPr>
          <p:cNvPr id="1026" name="Picture 2" descr="http://cdn.clearblue.com/sites/default/files/styles/product_picture/public/cb11_main_01.png?itok=cUvlWQt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871" y="8449"/>
            <a:ext cx="2348355" cy="1118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9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835217" y="5124979"/>
            <a:ext cx="6067035" cy="256545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endParaRPr lang="en-GB" sz="1667" b="1" dirty="0"/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824863"/>
              </p:ext>
            </p:extLst>
          </p:nvPr>
        </p:nvGraphicFramePr>
        <p:xfrm>
          <a:off x="673514" y="3299986"/>
          <a:ext cx="5584758" cy="23582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8270" y="3261212"/>
            <a:ext cx="6140187" cy="239704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Structure of </a:t>
            </a:r>
            <a:r>
              <a:rPr lang="en-US" dirty="0" smtClean="0"/>
              <a:t>PDMAEMA-block-POEGMA copolymers analyzed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450002" y="1260058"/>
            <a:ext cx="5460232" cy="2052836"/>
          </a:xfrm>
        </p:spPr>
        <p:txBody>
          <a:bodyPr/>
          <a:lstStyle/>
          <a:p>
            <a:r>
              <a:rPr lang="en-US" sz="1667" dirty="0"/>
              <a:t>RAFT polymerization of:</a:t>
            </a:r>
          </a:p>
          <a:p>
            <a:r>
              <a:rPr lang="en-US" sz="1667" dirty="0">
                <a:solidFill>
                  <a:srgbClr val="FF0000"/>
                </a:solidFill>
              </a:rPr>
              <a:t>PDMAEMA</a:t>
            </a:r>
            <a:r>
              <a:rPr lang="en-US" sz="1667" dirty="0">
                <a:solidFill>
                  <a:prstClr val="black"/>
                </a:solidFill>
              </a:rPr>
              <a:t> = poly(2-(</a:t>
            </a:r>
            <a:r>
              <a:rPr lang="en-US" sz="1667" dirty="0" err="1">
                <a:solidFill>
                  <a:prstClr val="black"/>
                </a:solidFill>
              </a:rPr>
              <a:t>dimethylamino</a:t>
            </a:r>
            <a:r>
              <a:rPr lang="en-US" sz="1667" dirty="0">
                <a:solidFill>
                  <a:prstClr val="black"/>
                </a:solidFill>
              </a:rPr>
              <a:t>)ethyl methacrylate)</a:t>
            </a:r>
          </a:p>
          <a:p>
            <a:pPr marL="483731" lvl="1" indent="-285739">
              <a:buFont typeface="Arial" panose="020B0604020202020204" pitchFamily="34" charset="0"/>
              <a:buChar char="•"/>
            </a:pPr>
            <a:r>
              <a:rPr lang="en-US" sz="1583" dirty="0" err="1">
                <a:solidFill>
                  <a:prstClr val="black"/>
                </a:solidFill>
                <a:latin typeface="+mn-lt"/>
              </a:rPr>
              <a:t>Quaternized</a:t>
            </a:r>
            <a:r>
              <a:rPr lang="en-US" sz="1583" dirty="0">
                <a:solidFill>
                  <a:prstClr val="black"/>
                </a:solidFill>
                <a:latin typeface="+mn-lt"/>
              </a:rPr>
              <a:t> by methyl iodide</a:t>
            </a:r>
          </a:p>
          <a:p>
            <a:pPr marL="483731" lvl="1" indent="-285739">
              <a:buFont typeface="Arial" panose="020B0604020202020204" pitchFamily="34" charset="0"/>
              <a:buChar char="•"/>
            </a:pPr>
            <a:endParaRPr lang="en-US" sz="917" dirty="0">
              <a:solidFill>
                <a:prstClr val="black"/>
              </a:solidFill>
              <a:latin typeface="+mn-lt"/>
            </a:endParaRPr>
          </a:p>
          <a:p>
            <a:r>
              <a:rPr lang="en-US" sz="1667" dirty="0">
                <a:solidFill>
                  <a:srgbClr val="00B050"/>
                </a:solidFill>
              </a:rPr>
              <a:t>POEGMA</a:t>
            </a:r>
            <a:r>
              <a:rPr lang="en-US" sz="1667" dirty="0">
                <a:solidFill>
                  <a:prstClr val="black"/>
                </a:solidFill>
              </a:rPr>
              <a:t> = poly(</a:t>
            </a:r>
            <a:r>
              <a:rPr lang="en-US" sz="1667" dirty="0" err="1">
                <a:solidFill>
                  <a:prstClr val="black"/>
                </a:solidFill>
              </a:rPr>
              <a:t>oligo</a:t>
            </a:r>
            <a:r>
              <a:rPr lang="en-US" sz="1667" dirty="0">
                <a:solidFill>
                  <a:prstClr val="black"/>
                </a:solidFill>
              </a:rPr>
              <a:t>(ethylene glycol)methyl ether methacrylate)</a:t>
            </a:r>
          </a:p>
          <a:p>
            <a:pPr marL="483731" lvl="1" indent="-285739">
              <a:buFont typeface="Arial" panose="020B0604020202020204" pitchFamily="34" charset="0"/>
              <a:buChar char="•"/>
            </a:pPr>
            <a:r>
              <a:rPr lang="en-US" sz="1583" dirty="0">
                <a:solidFill>
                  <a:prstClr val="black"/>
                </a:solidFill>
                <a:latin typeface="+mn-lt"/>
              </a:rPr>
              <a:t>Highly hydrophilic due to PEG units</a:t>
            </a:r>
          </a:p>
          <a:p>
            <a:pPr marL="285739" indent="-285739">
              <a:buFont typeface="Arial" panose="020B0604020202020204" pitchFamily="34" charset="0"/>
              <a:buChar char="•"/>
            </a:pPr>
            <a:endParaRPr lang="en-US" sz="1667" dirty="0">
              <a:solidFill>
                <a:prstClr val="black"/>
              </a:solidFill>
            </a:endParaRPr>
          </a:p>
          <a:p>
            <a:pPr marL="285739" indent="-285739">
              <a:buFont typeface="Arial" panose="020B0604020202020204" pitchFamily="34" charset="0"/>
              <a:buChar char="•"/>
            </a:pPr>
            <a:endParaRPr lang="en-US" sz="1667" dirty="0">
              <a:solidFill>
                <a:prstClr val="black"/>
              </a:solidFill>
            </a:endParaRPr>
          </a:p>
          <a:p>
            <a:endParaRPr lang="en-US" sz="1667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</a:t>
            </a:fld>
            <a:endParaRPr lang="fi-FI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9800000">
            <a:off x="852530" y="5238537"/>
            <a:ext cx="71333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33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00B050"/>
                </a:solidFill>
              </a:rPr>
              <a:t>EGMA</a:t>
            </a:r>
            <a:r>
              <a:rPr lang="en-US" sz="1000" b="1" baseline="-25000" dirty="0">
                <a:solidFill>
                  <a:srgbClr val="00B050"/>
                </a:solidFill>
              </a:rPr>
              <a:t>52</a:t>
            </a:r>
          </a:p>
        </p:txBody>
      </p:sp>
      <p:sp>
        <p:nvSpPr>
          <p:cNvPr id="11" name="TextBox 10"/>
          <p:cNvSpPr txBox="1"/>
          <p:nvPr/>
        </p:nvSpPr>
        <p:spPr>
          <a:xfrm rot="19800000">
            <a:off x="1294488" y="5250559"/>
            <a:ext cx="7614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33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00B050"/>
                </a:solidFill>
              </a:rPr>
              <a:t>EGMA</a:t>
            </a:r>
            <a:r>
              <a:rPr lang="en-US" sz="1000" b="1" baseline="-25000" dirty="0">
                <a:solidFill>
                  <a:srgbClr val="00B050"/>
                </a:solidFill>
              </a:rPr>
              <a:t>137</a:t>
            </a:r>
          </a:p>
        </p:txBody>
      </p:sp>
      <p:sp>
        <p:nvSpPr>
          <p:cNvPr id="14" name="TextBox 13"/>
          <p:cNvSpPr txBox="1"/>
          <p:nvPr/>
        </p:nvSpPr>
        <p:spPr>
          <a:xfrm rot="19800000">
            <a:off x="2586137" y="5235340"/>
            <a:ext cx="7614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58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00B050"/>
                </a:solidFill>
              </a:rPr>
              <a:t>EGMA</a:t>
            </a:r>
            <a:r>
              <a:rPr lang="en-US" sz="1000" b="1" baseline="-25000" dirty="0">
                <a:solidFill>
                  <a:srgbClr val="00B050"/>
                </a:solidFill>
              </a:rPr>
              <a:t>118</a:t>
            </a:r>
          </a:p>
        </p:txBody>
      </p:sp>
      <p:sp>
        <p:nvSpPr>
          <p:cNvPr id="15" name="TextBox 14"/>
          <p:cNvSpPr txBox="1"/>
          <p:nvPr/>
        </p:nvSpPr>
        <p:spPr>
          <a:xfrm rot="19800000">
            <a:off x="2168776" y="5214437"/>
            <a:ext cx="71333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58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00B050"/>
                </a:solidFill>
              </a:rPr>
              <a:t>EGMA</a:t>
            </a:r>
            <a:r>
              <a:rPr lang="en-US" sz="1000" b="1" baseline="-25000" dirty="0">
                <a:solidFill>
                  <a:srgbClr val="00B050"/>
                </a:solidFill>
              </a:rPr>
              <a:t>10</a:t>
            </a:r>
          </a:p>
        </p:txBody>
      </p:sp>
      <p:sp>
        <p:nvSpPr>
          <p:cNvPr id="17" name="TextBox 16"/>
          <p:cNvSpPr txBox="1"/>
          <p:nvPr/>
        </p:nvSpPr>
        <p:spPr>
          <a:xfrm rot="19800000">
            <a:off x="3464339" y="5235341"/>
            <a:ext cx="71333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74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00B050"/>
                </a:solidFill>
              </a:rPr>
              <a:t>EGMA</a:t>
            </a:r>
            <a:r>
              <a:rPr lang="en-US" sz="1000" b="1" baseline="-25000" dirty="0">
                <a:solidFill>
                  <a:srgbClr val="00B050"/>
                </a:solidFill>
              </a:rPr>
              <a:t>17</a:t>
            </a:r>
          </a:p>
        </p:txBody>
      </p:sp>
      <p:sp>
        <p:nvSpPr>
          <p:cNvPr id="19" name="TextBox 18"/>
          <p:cNvSpPr txBox="1"/>
          <p:nvPr/>
        </p:nvSpPr>
        <p:spPr>
          <a:xfrm rot="19800000">
            <a:off x="3871247" y="5224494"/>
            <a:ext cx="7614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74</a:t>
            </a:r>
            <a:r>
              <a:rPr lang="en-US" sz="1000" b="1" dirty="0">
                <a:solidFill>
                  <a:srgbClr val="FF0000"/>
                </a:solidFill>
              </a:rPr>
              <a:t>-</a:t>
            </a:r>
            <a:r>
              <a:rPr lang="en-US" sz="1000" b="1" dirty="0">
                <a:solidFill>
                  <a:srgbClr val="00B050"/>
                </a:solidFill>
              </a:rPr>
              <a:t>EGMA</a:t>
            </a:r>
            <a:r>
              <a:rPr lang="en-US" sz="1000" b="1" baseline="-25000" dirty="0">
                <a:solidFill>
                  <a:srgbClr val="00B050"/>
                </a:solidFill>
              </a:rPr>
              <a:t>118</a:t>
            </a: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6" t="3811" r="63863" b="57390"/>
          <a:stretch/>
        </p:blipFill>
        <p:spPr bwMode="auto">
          <a:xfrm>
            <a:off x="5737638" y="842191"/>
            <a:ext cx="1842675" cy="2063794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1003020" y="3685067"/>
            <a:ext cx="2661036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4" b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PDMAEMA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15620" y="3983143"/>
            <a:ext cx="2661036" cy="3361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84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POEGMA</a:t>
            </a:r>
          </a:p>
        </p:txBody>
      </p:sp>
    </p:spTree>
    <p:extLst>
      <p:ext uri="{BB962C8B-B14F-4D97-AF65-F5344CB8AC3E}">
        <p14:creationId xmlns:p14="http://schemas.microsoft.com/office/powerpoint/2010/main" val="2898441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2" grpId="0">
        <p:bldAsOne/>
      </p:bldGraphic>
      <p:bldP spid="12" grpId="0"/>
      <p:bldP spid="11" grpId="0"/>
      <p:bldP spid="14" grpId="0"/>
      <p:bldP spid="15" grpId="0"/>
      <p:bldP spid="17" grpId="0"/>
      <p:bldP spid="19" grpId="0"/>
      <p:bldP spid="18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Reduction in human IgG adsorption on TEMPO-CNF with </a:t>
            </a:r>
            <a:r>
              <a:rPr lang="en-GB" dirty="0"/>
              <a:t>blocking </a:t>
            </a:r>
            <a:r>
              <a:rPr lang="en-GB" dirty="0" smtClean="0"/>
              <a:t>agents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fi-FI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681423"/>
              </p:ext>
            </p:extLst>
          </p:nvPr>
        </p:nvGraphicFramePr>
        <p:xfrm>
          <a:off x="184727" y="1518859"/>
          <a:ext cx="6756378" cy="2556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 rot="19800000">
            <a:off x="680550" y="3989854"/>
            <a:ext cx="76302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/>
              <a:t>TEMPO-CNF</a:t>
            </a:r>
          </a:p>
          <a:p>
            <a:pPr algn="ctr"/>
            <a:r>
              <a:rPr lang="en-US" sz="1000" b="1" dirty="0"/>
              <a:t>(REF)</a:t>
            </a:r>
          </a:p>
        </p:txBody>
      </p:sp>
      <p:sp>
        <p:nvSpPr>
          <p:cNvPr id="9" name="TextBox 8"/>
          <p:cNvSpPr txBox="1"/>
          <p:nvPr/>
        </p:nvSpPr>
        <p:spPr>
          <a:xfrm rot="19800000">
            <a:off x="3937647" y="3939794"/>
            <a:ext cx="71333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33</a:t>
            </a:r>
            <a:r>
              <a:rPr lang="en-US" sz="1000" b="1" dirty="0"/>
              <a:t>-</a:t>
            </a:r>
            <a:r>
              <a:rPr lang="en-US" sz="1000" b="1" dirty="0">
                <a:solidFill>
                  <a:schemeClr val="accent1"/>
                </a:solidFill>
              </a:rPr>
              <a:t>EGMA</a:t>
            </a:r>
            <a:r>
              <a:rPr lang="en-US" sz="1000" b="1" baseline="-25000" dirty="0">
                <a:solidFill>
                  <a:schemeClr val="accent1"/>
                </a:solidFill>
              </a:rPr>
              <a:t>52</a:t>
            </a:r>
          </a:p>
        </p:txBody>
      </p:sp>
      <p:sp>
        <p:nvSpPr>
          <p:cNvPr id="10" name="TextBox 9"/>
          <p:cNvSpPr txBox="1"/>
          <p:nvPr/>
        </p:nvSpPr>
        <p:spPr>
          <a:xfrm rot="19800000">
            <a:off x="4223317" y="3928713"/>
            <a:ext cx="7614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33</a:t>
            </a:r>
            <a:r>
              <a:rPr lang="en-US" sz="1000" b="1" dirty="0"/>
              <a:t>-</a:t>
            </a:r>
            <a:r>
              <a:rPr lang="en-US" sz="1000" b="1" dirty="0">
                <a:solidFill>
                  <a:schemeClr val="accent1"/>
                </a:solidFill>
              </a:rPr>
              <a:t>EGMA</a:t>
            </a:r>
            <a:r>
              <a:rPr lang="en-US" sz="1000" b="1" baseline="-25000" dirty="0">
                <a:solidFill>
                  <a:schemeClr val="accent1"/>
                </a:solidFill>
              </a:rPr>
              <a:t>137</a:t>
            </a:r>
          </a:p>
        </p:txBody>
      </p:sp>
      <p:sp>
        <p:nvSpPr>
          <p:cNvPr id="11" name="TextBox 10"/>
          <p:cNvSpPr txBox="1"/>
          <p:nvPr/>
        </p:nvSpPr>
        <p:spPr>
          <a:xfrm rot="19800000">
            <a:off x="4851063" y="3928714"/>
            <a:ext cx="71333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58</a:t>
            </a:r>
            <a:r>
              <a:rPr lang="en-US" sz="1000" b="1" dirty="0"/>
              <a:t>-</a:t>
            </a:r>
            <a:r>
              <a:rPr lang="en-US" sz="1000" b="1" dirty="0">
                <a:solidFill>
                  <a:schemeClr val="accent1"/>
                </a:solidFill>
              </a:rPr>
              <a:t>EGMA</a:t>
            </a:r>
            <a:r>
              <a:rPr lang="en-US" sz="1000" b="1" baseline="-25000" dirty="0">
                <a:solidFill>
                  <a:schemeClr val="accent1"/>
                </a:solidFill>
              </a:rPr>
              <a:t>10</a:t>
            </a:r>
          </a:p>
        </p:txBody>
      </p:sp>
      <p:sp>
        <p:nvSpPr>
          <p:cNvPr id="12" name="TextBox 11"/>
          <p:cNvSpPr txBox="1"/>
          <p:nvPr/>
        </p:nvSpPr>
        <p:spPr>
          <a:xfrm rot="19800000">
            <a:off x="5099665" y="3939793"/>
            <a:ext cx="7614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58</a:t>
            </a:r>
            <a:r>
              <a:rPr lang="en-US" sz="1000" b="1" dirty="0"/>
              <a:t>-</a:t>
            </a:r>
            <a:r>
              <a:rPr lang="en-US" sz="1000" b="1" dirty="0">
                <a:solidFill>
                  <a:schemeClr val="accent1"/>
                </a:solidFill>
              </a:rPr>
              <a:t>EGMA</a:t>
            </a:r>
            <a:r>
              <a:rPr lang="en-US" sz="1000" b="1" baseline="-25000" dirty="0">
                <a:solidFill>
                  <a:schemeClr val="accent1"/>
                </a:solidFill>
              </a:rPr>
              <a:t>118</a:t>
            </a:r>
          </a:p>
        </p:txBody>
      </p:sp>
      <p:sp>
        <p:nvSpPr>
          <p:cNvPr id="13" name="TextBox 12"/>
          <p:cNvSpPr txBox="1"/>
          <p:nvPr/>
        </p:nvSpPr>
        <p:spPr>
          <a:xfrm rot="19800000">
            <a:off x="5624695" y="3939793"/>
            <a:ext cx="71333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74</a:t>
            </a:r>
            <a:r>
              <a:rPr lang="en-US" sz="1000" b="1" dirty="0"/>
              <a:t>-</a:t>
            </a:r>
            <a:r>
              <a:rPr lang="en-US" sz="1000" b="1" dirty="0">
                <a:solidFill>
                  <a:schemeClr val="accent1"/>
                </a:solidFill>
              </a:rPr>
              <a:t>EGMA</a:t>
            </a:r>
            <a:r>
              <a:rPr lang="en-US" sz="1000" b="1" baseline="-25000" dirty="0">
                <a:solidFill>
                  <a:schemeClr val="accent1"/>
                </a:solidFill>
              </a:rPr>
              <a:t>17</a:t>
            </a:r>
          </a:p>
        </p:txBody>
      </p:sp>
      <p:sp>
        <p:nvSpPr>
          <p:cNvPr id="14" name="TextBox 13"/>
          <p:cNvSpPr txBox="1"/>
          <p:nvPr/>
        </p:nvSpPr>
        <p:spPr>
          <a:xfrm rot="19800000">
            <a:off x="5893495" y="3928714"/>
            <a:ext cx="76142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srgbClr val="FF0000"/>
                </a:solidFill>
              </a:rPr>
              <a:t>D</a:t>
            </a:r>
            <a:r>
              <a:rPr lang="en-US" sz="1000" b="1" baseline="-25000" dirty="0">
                <a:solidFill>
                  <a:srgbClr val="FF0000"/>
                </a:solidFill>
              </a:rPr>
              <a:t>74</a:t>
            </a:r>
            <a:r>
              <a:rPr lang="en-US" sz="1000" b="1" dirty="0"/>
              <a:t>-</a:t>
            </a:r>
            <a:r>
              <a:rPr lang="en-US" sz="1000" b="1" dirty="0">
                <a:solidFill>
                  <a:schemeClr val="accent1"/>
                </a:solidFill>
              </a:rPr>
              <a:t>EGMA</a:t>
            </a:r>
            <a:r>
              <a:rPr lang="en-US" sz="1000" b="1" baseline="-25000" dirty="0">
                <a:solidFill>
                  <a:schemeClr val="accent1"/>
                </a:solidFill>
              </a:rPr>
              <a:t>118</a:t>
            </a:r>
          </a:p>
        </p:txBody>
      </p:sp>
      <p:sp>
        <p:nvSpPr>
          <p:cNvPr id="15" name="TextBox 14"/>
          <p:cNvSpPr txBox="1"/>
          <p:nvPr/>
        </p:nvSpPr>
        <p:spPr>
          <a:xfrm rot="19800000">
            <a:off x="1501914" y="3984482"/>
            <a:ext cx="710131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 err="1"/>
              <a:t>SuperBlock</a:t>
            </a:r>
            <a:endParaRPr lang="en-US" sz="1000" b="1" dirty="0"/>
          </a:p>
        </p:txBody>
      </p:sp>
      <p:sp>
        <p:nvSpPr>
          <p:cNvPr id="16" name="TextBox 15"/>
          <p:cNvSpPr txBox="1"/>
          <p:nvPr/>
        </p:nvSpPr>
        <p:spPr>
          <a:xfrm rot="19800000">
            <a:off x="2753535" y="3876931"/>
            <a:ext cx="270908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/>
              <a:t>BSA</a:t>
            </a:r>
          </a:p>
        </p:txBody>
      </p:sp>
      <p:sp>
        <p:nvSpPr>
          <p:cNvPr id="17" name="TextBox 16"/>
          <p:cNvSpPr txBox="1"/>
          <p:nvPr/>
        </p:nvSpPr>
        <p:spPr>
          <a:xfrm rot="19800000">
            <a:off x="3192192" y="3928713"/>
            <a:ext cx="681277" cy="15388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US" sz="1000" b="1" dirty="0"/>
              <a:t>PEG-amine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63564" y="1715779"/>
            <a:ext cx="2191306" cy="25654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67" b="1" dirty="0">
                <a:solidFill>
                  <a:prstClr val="black"/>
                </a:solidFill>
              </a:rPr>
              <a:t>Blocking efficiency %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641735" y="3448380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96 %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766998" y="3544481"/>
            <a:ext cx="424796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100 %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43857" y="3435367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96 %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00839" y="3306928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88 %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157822" y="3261909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85 %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474687" y="3476804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96 %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033439" y="1917407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15 %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857561" y="2083618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23 %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697142" y="3064723"/>
            <a:ext cx="341440" cy="1796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167" b="1" dirty="0">
                <a:solidFill>
                  <a:prstClr val="black"/>
                </a:solidFill>
              </a:rPr>
              <a:t>75 %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83798" y="4505052"/>
            <a:ext cx="3362145" cy="3077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000" b="1" dirty="0">
                <a:solidFill>
                  <a:prstClr val="black"/>
                </a:solidFill>
                <a:latin typeface="+mn-lt"/>
              </a:rPr>
              <a:t>Adsorbed amount </a:t>
            </a:r>
          </a:p>
          <a:p>
            <a:pPr algn="ctr"/>
            <a:r>
              <a:rPr lang="en-US" sz="1000" b="1" dirty="0">
                <a:solidFill>
                  <a:prstClr val="black"/>
                </a:solidFill>
                <a:latin typeface="+mn-lt"/>
              </a:rPr>
              <a:t>after blocking with</a:t>
            </a:r>
          </a:p>
        </p:txBody>
      </p:sp>
      <p:sp>
        <p:nvSpPr>
          <p:cNvPr id="35" name="Right Bracket 34"/>
          <p:cNvSpPr/>
          <p:nvPr/>
        </p:nvSpPr>
        <p:spPr>
          <a:xfrm rot="16200000" flipH="1">
            <a:off x="3817550" y="1402361"/>
            <a:ext cx="638882" cy="5356672"/>
          </a:xfrm>
          <a:prstGeom prst="rightBracket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74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Thank you!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26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alto University">
  <a:themeElements>
    <a:clrScheme name="Aalto-kemia">
      <a:dk1>
        <a:sysClr val="windowText" lastClr="000000"/>
      </a:dk1>
      <a:lt1>
        <a:sysClr val="window" lastClr="FFFFFF"/>
      </a:lt1>
      <a:dk2>
        <a:srgbClr val="00965E"/>
      </a:dk2>
      <a:lt2>
        <a:srgbClr val="8C857B"/>
      </a:lt2>
      <a:accent1>
        <a:srgbClr val="00965E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1" id="{3831A0D4-C82C-4F97-A7F3-D405C75F7A67}" vid="{A22F0877-4378-4A06-9DB5-5E5F3A0D04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138B1BE7FB074492AF0C6B271046C2" ma:contentTypeVersion="1" ma:contentTypeDescription="Create a new document." ma:contentTypeScope="" ma:versionID="ca26226fccd0de549b4b9ceaa2d18ef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e4498ff9b45e04ac682a350253fe18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301874F7-E1F2-4EFC-8C33-97A93FBF9494}"/>
</file>

<file path=customXml/itemProps2.xml><?xml version="1.0" encoding="utf-8"?>
<ds:datastoreItem xmlns:ds="http://schemas.openxmlformats.org/officeDocument/2006/customXml" ds:itemID="{1ACC114E-BED9-4DE8-BD7F-BD128EC980C5}"/>
</file>

<file path=customXml/itemProps3.xml><?xml version="1.0" encoding="utf-8"?>
<ds:datastoreItem xmlns:ds="http://schemas.openxmlformats.org/officeDocument/2006/customXml" ds:itemID="{2A825244-12FD-40CE-94DC-EFA4B5985B34}"/>
</file>

<file path=docProps/app.xml><?xml version="1.0" encoding="utf-8"?>
<Properties xmlns="http://schemas.openxmlformats.org/officeDocument/2006/extended-properties" xmlns:vt="http://schemas.openxmlformats.org/officeDocument/2006/docPropsVTypes">
  <Template>CHEM_EN</Template>
  <TotalTime>195</TotalTime>
  <Words>289</Words>
  <Application>Microsoft Office PowerPoint</Application>
  <PresentationFormat>Custom</PresentationFormat>
  <Paragraphs>69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MS PGothic</vt:lpstr>
      <vt:lpstr>MS PGothic</vt:lpstr>
      <vt:lpstr>SimSun</vt:lpstr>
      <vt:lpstr>Arial</vt:lpstr>
      <vt:lpstr>Calibri</vt:lpstr>
      <vt:lpstr>Courier New</vt:lpstr>
      <vt:lpstr>Georgia</vt:lpstr>
      <vt:lpstr>Lucida Grande</vt:lpstr>
      <vt:lpstr>ヒラギノ角ゴ Pro W3</vt:lpstr>
      <vt:lpstr>Aalto University</vt:lpstr>
      <vt:lpstr>Control of protein affinity in bioactive nanocellulose by passivation with PDMAEMA-block-POEGMA copolymers and false positive response</vt:lpstr>
      <vt:lpstr>Motivation</vt:lpstr>
      <vt:lpstr>Structure of PDMAEMA-block-POEGMA copolymers analyzed</vt:lpstr>
      <vt:lpstr>Reduction in human IgG adsorption on TEMPO-CNF with blocking agents</vt:lpstr>
      <vt:lpstr>Thank you!</vt:lpstr>
    </vt:vector>
  </TitlesOfParts>
  <Company>Aalto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Vuoriluoto Maija</dc:creator>
  <cp:lastModifiedBy>Maija Vuoriluoto</cp:lastModifiedBy>
  <cp:revision>8</cp:revision>
  <cp:lastPrinted>2012-10-17T07:14:15Z</cp:lastPrinted>
  <dcterms:created xsi:type="dcterms:W3CDTF">2015-05-22T09:19:52Z</dcterms:created>
  <dcterms:modified xsi:type="dcterms:W3CDTF">2015-05-25T21:29:46Z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0x01010029138B1BE7FB074492AF0C6B271046C2</vt:lpwstr>
  </property>
</Properties>
</file>