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26.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3" r:id="rId1"/>
    <p:sldMasterId id="2147484314" r:id="rId2"/>
    <p:sldMasterId id="2147484352" r:id="rId3"/>
  </p:sldMasterIdLst>
  <p:notesMasterIdLst>
    <p:notesMasterId r:id="rId13"/>
  </p:notesMasterIdLst>
  <p:sldIdLst>
    <p:sldId id="256" r:id="rId4"/>
    <p:sldId id="305" r:id="rId5"/>
    <p:sldId id="371" r:id="rId6"/>
    <p:sldId id="389" r:id="rId7"/>
    <p:sldId id="406" r:id="rId8"/>
    <p:sldId id="409" r:id="rId9"/>
    <p:sldId id="410" r:id="rId10"/>
    <p:sldId id="411" r:id="rId11"/>
    <p:sldId id="356" r:id="rId12"/>
  </p:sldIdLst>
  <p:sldSz cx="9144000" cy="6858000" type="screen4x3"/>
  <p:notesSz cx="6858000" cy="9144000"/>
  <p:defaultTextStyle>
    <a:defPPr>
      <a:defRPr lang="lv-LV"/>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6600"/>
    <a:srgbClr val="0B5B2B"/>
    <a:srgbClr val="0033CC"/>
    <a:srgbClr val="0C5A10"/>
    <a:srgbClr val="CCFFCC"/>
    <a:srgbClr val="FFFFCC"/>
    <a:srgbClr val="EAEAEA"/>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3" autoAdjust="0"/>
    <p:restoredTop sz="92963" autoAdjust="0"/>
  </p:normalViewPr>
  <p:slideViewPr>
    <p:cSldViewPr>
      <p:cViewPr>
        <p:scale>
          <a:sx n="80" d="100"/>
          <a:sy n="80" d="100"/>
        </p:scale>
        <p:origin x="-9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uma vietturi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1FAE371-35B2-4210-B295-67D570E7592E}" type="datetimeFigureOut">
              <a:rPr lang="en-US"/>
              <a:pPr>
                <a:defRPr/>
              </a:pPr>
              <a:t>5/26/2015</a:t>
            </a:fld>
            <a:endParaRPr lang="en-US"/>
          </a:p>
        </p:txBody>
      </p:sp>
      <p:sp>
        <p:nvSpPr>
          <p:cNvPr id="4" name="Slaida attēla vietturi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Piezīmju vietturi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v-LV" noProof="0" smtClean="0"/>
              <a:t>Noklikšķiniet, lai rediģētu šablona teksta stilus</a:t>
            </a:r>
          </a:p>
          <a:p>
            <a:pPr lvl="1"/>
            <a:r>
              <a:rPr lang="lv-LV" noProof="0" smtClean="0"/>
              <a:t>Otrais līmenis</a:t>
            </a:r>
          </a:p>
          <a:p>
            <a:pPr lvl="2"/>
            <a:r>
              <a:rPr lang="lv-LV" noProof="0" smtClean="0"/>
              <a:t>Trešais līmenis</a:t>
            </a:r>
          </a:p>
          <a:p>
            <a:pPr lvl="3"/>
            <a:r>
              <a:rPr lang="lv-LV" noProof="0" smtClean="0"/>
              <a:t>Ceturtais līmenis</a:t>
            </a:r>
          </a:p>
          <a:p>
            <a:pPr lvl="4"/>
            <a:r>
              <a:rPr lang="lv-LV" noProof="0" smtClean="0"/>
              <a:t>Piektais līmenis</a:t>
            </a:r>
            <a:endParaRPr lang="en-US" noProof="0"/>
          </a:p>
        </p:txBody>
      </p:sp>
      <p:sp>
        <p:nvSpPr>
          <p:cNvPr id="6" name="Kājenes vietturi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aida numura vietturi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9C45091-BF4E-46D2-A2B5-D314A1C76DDD}" type="slidenum">
              <a:rPr lang="en-US"/>
              <a:pPr>
                <a:defRPr/>
              </a:pPr>
              <a:t>‹#›</a:t>
            </a:fld>
            <a:endParaRPr lang="en-US"/>
          </a:p>
        </p:txBody>
      </p:sp>
    </p:spTree>
    <p:extLst>
      <p:ext uri="{BB962C8B-B14F-4D97-AF65-F5344CB8AC3E}">
        <p14:creationId xmlns="" xmlns:p14="http://schemas.microsoft.com/office/powerpoint/2010/main" val="1458241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present work describes the searching of structure - antioxidant activity relationship (SAR) for technical </a:t>
            </a:r>
            <a:r>
              <a:rPr lang="en-GB" sz="1200" kern="1200" dirty="0" err="1" smtClean="0">
                <a:solidFill>
                  <a:schemeClr val="tx1"/>
                </a:solidFill>
                <a:effectLst/>
                <a:latin typeface="+mn-lt"/>
                <a:ea typeface="+mn-ea"/>
                <a:cs typeface="+mn-cs"/>
              </a:rPr>
              <a:t>lignins</a:t>
            </a:r>
            <a:r>
              <a:rPr lang="en-GB" sz="1200" kern="1200" dirty="0" smtClean="0">
                <a:solidFill>
                  <a:schemeClr val="tx1"/>
                </a:solidFill>
                <a:effectLst/>
                <a:latin typeface="+mn-lt"/>
                <a:ea typeface="+mn-ea"/>
                <a:cs typeface="+mn-cs"/>
              </a:rPr>
              <a:t> for future development of a theoretic basis for their effective application as antioxidants for variety of substrates.</a:t>
            </a:r>
            <a:endParaRPr lang="en-GB" dirty="0"/>
          </a:p>
        </p:txBody>
      </p:sp>
      <p:sp>
        <p:nvSpPr>
          <p:cNvPr id="4" name="Slide Number Placeholder 3"/>
          <p:cNvSpPr>
            <a:spLocks noGrp="1"/>
          </p:cNvSpPr>
          <p:nvPr>
            <p:ph type="sldNum" sz="quarter" idx="10"/>
          </p:nvPr>
        </p:nvSpPr>
        <p:spPr/>
        <p:txBody>
          <a:bodyPr/>
          <a:lstStyle/>
          <a:p>
            <a:pPr>
              <a:defRPr/>
            </a:pPr>
            <a:fld id="{49C45091-BF4E-46D2-A2B5-D314A1C76DDD}" type="slidenum">
              <a:rPr lang="en-US" smtClean="0"/>
              <a:pPr>
                <a:defRPr/>
              </a:pPr>
              <a:t>1</a:t>
            </a:fld>
            <a:endParaRPr lang="en-US"/>
          </a:p>
        </p:txBody>
      </p:sp>
    </p:spTree>
    <p:extLst>
      <p:ext uri="{BB962C8B-B14F-4D97-AF65-F5344CB8AC3E}">
        <p14:creationId xmlns="" xmlns:p14="http://schemas.microsoft.com/office/powerpoint/2010/main" val="304231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 on 2013. </a:t>
            </a:r>
            <a:r>
              <a:rPr lang="en-US" sz="1200" dirty="0" smtClean="0">
                <a:latin typeface="Times New Roman" pitchFamily="18" charset="0"/>
                <a:cs typeface="Times New Roman" pitchFamily="18" charset="0"/>
              </a:rPr>
              <a:t>Demand for natural antioxidants is constantly increasing, primarily due to the doubtful safety of synthetic antioxidants and the rise of technical standards for industrial materials.</a:t>
            </a:r>
            <a:r>
              <a:rPr lang="en-GB" sz="1200" dirty="0" smtClean="0">
                <a:solidFill>
                  <a:srgbClr val="444444"/>
                </a:solidFill>
                <a:latin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tx2"/>
                </a:solidFill>
              </a:rPr>
              <a:t>For example, </a:t>
            </a:r>
            <a:r>
              <a:rPr lang="en-US" sz="1200" dirty="0" err="1" smtClean="0">
                <a:solidFill>
                  <a:schemeClr val="tx2"/>
                </a:solidFill>
              </a:rPr>
              <a:t>lignins</a:t>
            </a:r>
            <a:r>
              <a:rPr lang="en-US" sz="1200" dirty="0" smtClean="0">
                <a:solidFill>
                  <a:schemeClr val="tx2"/>
                </a:solidFill>
              </a:rPr>
              <a:t>, comparing to </a:t>
            </a:r>
            <a:r>
              <a:rPr lang="en-US" sz="1200" dirty="0" err="1" smtClean="0">
                <a:solidFill>
                  <a:schemeClr val="tx2"/>
                </a:solidFill>
              </a:rPr>
              <a:t>flavanoids</a:t>
            </a:r>
            <a:r>
              <a:rPr lang="en-US" sz="1200" dirty="0" smtClean="0">
                <a:solidFill>
                  <a:schemeClr val="tx2"/>
                </a:solidFill>
              </a:rPr>
              <a:t>, have longer circulation time in human and animal organisms and are much less toxic. </a:t>
            </a:r>
            <a:endParaRPr lang="ru-RU" sz="1200" dirty="0" smtClean="0">
              <a:solidFill>
                <a:schemeClr val="tx2"/>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dirty="0" smtClean="0">
                <a:solidFill>
                  <a:srgbClr val="0070C0"/>
                </a:solidFill>
                <a:latin typeface="Times New Roman" pitchFamily="18" charset="0"/>
                <a:cs typeface="Times New Roman" pitchFamily="18" charset="0"/>
              </a:rPr>
              <a:t>, these high-molecular polyphenols </a:t>
            </a:r>
            <a:r>
              <a:rPr lang="en-US" sz="1200" dirty="0" smtClean="0">
                <a:solidFill>
                  <a:schemeClr val="tx2"/>
                </a:solidFill>
              </a:rPr>
              <a:t>due to their higher compatibility with polymeric systems, low volatility and lesser toxicity can be successfully applied in those fields in which the employment of a single polyphenol is inefficient. B</a:t>
            </a:r>
            <a:r>
              <a:rPr lang="en-GB" sz="1200" dirty="0" err="1" smtClean="0"/>
              <a:t>io</a:t>
            </a:r>
            <a:r>
              <a:rPr lang="en-GB" sz="1200" dirty="0" smtClean="0"/>
              <a:t>-renewable   polymeric polyphenol lignin is a suitable natural antioxidant for use in polymers due to its lower sensitivity to high temperatures  and higher molecular mass in comparison with the low molecular weight natural antioxidants which are proposed for the stabilization of polymeric materials, e.g.,  -</a:t>
            </a:r>
            <a:r>
              <a:rPr lang="en-GB" sz="1200" dirty="0" err="1" smtClean="0"/>
              <a:t>tocopherol</a:t>
            </a:r>
            <a:r>
              <a:rPr lang="en-GB" sz="1200" dirty="0" smtClean="0"/>
              <a:t>.  </a:t>
            </a:r>
            <a:endParaRPr lang="en-US" sz="1200" dirty="0" smtClean="0">
              <a:solidFill>
                <a:schemeClr val="tx2"/>
              </a:solidFill>
            </a:endParaRPr>
          </a:p>
          <a:p>
            <a:r>
              <a:rPr lang="en-GB" sz="1200" b="0" i="0" kern="1200" dirty="0" smtClean="0">
                <a:solidFill>
                  <a:schemeClr val="tx1"/>
                </a:solidFill>
                <a:effectLst/>
                <a:latin typeface="+mn-lt"/>
                <a:ea typeface="+mn-ea"/>
                <a:cs typeface="+mn-cs"/>
              </a:rPr>
              <a:t>/ˈ</a:t>
            </a:r>
            <a:r>
              <a:rPr lang="en-GB" sz="1200" b="0" i="0" kern="1200" dirty="0" err="1" smtClean="0">
                <a:solidFill>
                  <a:schemeClr val="tx1"/>
                </a:solidFill>
                <a:effectLst/>
                <a:latin typeface="+mn-lt"/>
                <a:ea typeface="+mn-ea"/>
                <a:cs typeface="+mn-cs"/>
              </a:rPr>
              <a:t>kruːʃl</a:t>
            </a:r>
            <a:r>
              <a:rPr lang="en-GB" sz="1200" b="0" i="0" kern="1200" dirty="0" smtClean="0">
                <a:solidFill>
                  <a:schemeClr val="tx1"/>
                </a:solidFill>
                <a:effectLst/>
                <a:latin typeface="+mn-lt"/>
                <a:ea typeface="+mn-ea"/>
                <a:cs typeface="+mn-cs"/>
              </a:rPr>
              <a:t>/</a:t>
            </a:r>
          </a:p>
          <a:p>
            <a:r>
              <a:rPr lang="en-US" sz="1200" b="1" dirty="0" smtClean="0">
                <a:solidFill>
                  <a:srgbClr val="0070C0"/>
                </a:solidFill>
                <a:latin typeface="Times New Roman" pitchFamily="18" charset="0"/>
                <a:cs typeface="Times New Roman" pitchFamily="18" charset="0"/>
              </a:rPr>
              <a:t>T</a:t>
            </a:r>
            <a:r>
              <a:rPr lang="en-GB" sz="1200" dirty="0" smtClean="0"/>
              <a:t>he absence of rationalized conceptions about lignin structural features and physical–chemical properties influencing its antioxidant activity hinders the realization of lignin potential in the area of stabilization of materials and food/feed  products against oxidative damage</a:t>
            </a:r>
            <a:endParaRPr lang="en-GB" dirty="0"/>
          </a:p>
        </p:txBody>
      </p:sp>
      <p:sp>
        <p:nvSpPr>
          <p:cNvPr id="4" name="Slide Number Placeholder 3"/>
          <p:cNvSpPr>
            <a:spLocks noGrp="1"/>
          </p:cNvSpPr>
          <p:nvPr>
            <p:ph type="sldNum" sz="quarter" idx="10"/>
          </p:nvPr>
        </p:nvSpPr>
        <p:spPr/>
        <p:txBody>
          <a:bodyPr/>
          <a:lstStyle/>
          <a:p>
            <a:pPr>
              <a:defRPr/>
            </a:pPr>
            <a:fld id="{49C45091-BF4E-46D2-A2B5-D314A1C76DDD}" type="slidenum">
              <a:rPr lang="en-US" smtClean="0"/>
              <a:pPr>
                <a:defRPr/>
              </a:pPr>
              <a:t>2</a:t>
            </a:fld>
            <a:endParaRPr lang="en-US"/>
          </a:p>
        </p:txBody>
      </p:sp>
    </p:spTree>
    <p:extLst>
      <p:ext uri="{BB962C8B-B14F-4D97-AF65-F5344CB8AC3E}">
        <p14:creationId xmlns="" xmlns:p14="http://schemas.microsoft.com/office/powerpoint/2010/main" val="205028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7"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z="1200" b="0" i="0" u="none" strike="noStrike" kern="1200" baseline="0" dirty="0" smtClean="0">
                <a:solidFill>
                  <a:schemeClr val="tx1"/>
                </a:solidFill>
                <a:latin typeface="+mn-lt"/>
                <a:ea typeface="+mn-ea"/>
                <a:cs typeface="+mn-cs"/>
              </a:rPr>
              <a:t>The chosen structural properties, together with the number of the samples, allowed to join all </a:t>
            </a:r>
            <a:r>
              <a:rPr lang="en-GB" sz="1200" b="0" i="0" u="none" strike="noStrike" kern="1200" baseline="0" dirty="0" err="1" smtClean="0">
                <a:solidFill>
                  <a:schemeClr val="tx1"/>
                </a:solidFill>
                <a:latin typeface="+mn-lt"/>
                <a:ea typeface="+mn-ea"/>
                <a:cs typeface="+mn-cs"/>
              </a:rPr>
              <a:t>lignins</a:t>
            </a:r>
            <a:r>
              <a:rPr lang="en-GB" sz="1200" b="0" i="0" u="none" strike="noStrike" kern="1200" baseline="0" dirty="0" smtClean="0">
                <a:solidFill>
                  <a:schemeClr val="tx1"/>
                </a:solidFill>
                <a:latin typeface="+mn-lt"/>
                <a:ea typeface="+mn-ea"/>
                <a:cs typeface="+mn-cs"/>
              </a:rPr>
              <a:t> in one group, without dividing them into clusters, depending on the botanical origin and/or the processing method. This is true not only for the 1</a:t>
            </a:r>
            <a:r>
              <a:rPr lang="en-GB" sz="1200" b="0" i="0" u="none" strike="noStrike" kern="1200" baseline="30000" dirty="0" smtClean="0">
                <a:solidFill>
                  <a:schemeClr val="tx1"/>
                </a:solidFill>
                <a:latin typeface="+mn-lt"/>
                <a:ea typeface="+mn-ea"/>
                <a:cs typeface="+mn-cs"/>
              </a:rPr>
              <a:t>st</a:t>
            </a:r>
            <a:r>
              <a:rPr lang="en-GB" sz="1200" b="0" i="0" u="none" strike="noStrike" kern="1200" baseline="0" dirty="0" smtClean="0">
                <a:solidFill>
                  <a:schemeClr val="tx1"/>
                </a:solidFill>
                <a:latin typeface="+mn-lt"/>
                <a:ea typeface="+mn-ea"/>
                <a:cs typeface="+mn-cs"/>
              </a:rPr>
              <a:t> and 2</a:t>
            </a:r>
            <a:r>
              <a:rPr lang="en-GB" sz="1200" b="0" i="0" u="none" strike="noStrike" kern="1200" baseline="30000" dirty="0" smtClean="0">
                <a:solidFill>
                  <a:schemeClr val="tx1"/>
                </a:solidFill>
                <a:latin typeface="+mn-lt"/>
                <a:ea typeface="+mn-ea"/>
                <a:cs typeface="+mn-cs"/>
              </a:rPr>
              <a:t>nd</a:t>
            </a:r>
            <a:r>
              <a:rPr lang="en-GB" sz="1200" b="0" i="0" u="none" strike="noStrike" kern="1200" baseline="0" dirty="0" smtClean="0">
                <a:solidFill>
                  <a:schemeClr val="tx1"/>
                </a:solidFill>
                <a:latin typeface="+mn-lt"/>
                <a:ea typeface="+mn-ea"/>
                <a:cs typeface="+mn-cs"/>
              </a:rPr>
              <a:t> coordinates but loadings of the data to further principal components’ </a:t>
            </a:r>
            <a:r>
              <a:rPr lang="en-GB" sz="1200" b="0" i="0" u="none" strike="noStrike" kern="1200" baseline="0" dirty="0" err="1" smtClean="0">
                <a:solidFill>
                  <a:schemeClr val="tx1"/>
                </a:solidFill>
                <a:latin typeface="+mn-lt"/>
                <a:ea typeface="+mn-ea"/>
                <a:cs typeface="+mn-cs"/>
              </a:rPr>
              <a:t>coorinates</a:t>
            </a:r>
            <a:r>
              <a:rPr lang="en-GB" sz="1200" b="0" i="0" u="none" strike="noStrike" kern="1200" baseline="0" dirty="0" smtClean="0">
                <a:solidFill>
                  <a:schemeClr val="tx1"/>
                </a:solidFill>
                <a:latin typeface="+mn-lt"/>
                <a:ea typeface="+mn-ea"/>
                <a:cs typeface="+mn-cs"/>
              </a:rPr>
              <a:t> also did not allow separating them in several groups. </a:t>
            </a:r>
            <a:r>
              <a:rPr lang="en-GB" sz="1200" b="0" i="1" u="none" strike="noStrike" kern="1200" baseline="0" dirty="0" smtClean="0">
                <a:solidFill>
                  <a:srgbClr val="FFFF00"/>
                </a:solidFill>
                <a:latin typeface="+mn-lt"/>
                <a:ea typeface="+mn-ea"/>
                <a:cs typeface="+mn-cs"/>
              </a:rPr>
              <a:t>The sample L 10, which significantly differs from other samples, is the insoluble fraction (F-X) of the black alder alkaline lignin, which was obtained after the extraction by organic solvents. This sample is characterized by a high content of carbohydrates, as well as by a molecular mass, which is untypically high for alkaline </a:t>
            </a:r>
            <a:r>
              <a:rPr lang="en-GB" sz="1200" b="0" i="1" u="none" strike="noStrike" kern="1200" baseline="0" dirty="0" err="1" smtClean="0">
                <a:solidFill>
                  <a:srgbClr val="FFFF00"/>
                </a:solidFill>
                <a:latin typeface="+mn-lt"/>
                <a:ea typeface="+mn-ea"/>
                <a:cs typeface="+mn-cs"/>
              </a:rPr>
              <a:t>lignins</a:t>
            </a:r>
            <a:r>
              <a:rPr lang="en-GB" sz="1200" b="0" i="1" u="none" strike="noStrike" kern="1200" baseline="0" dirty="0" smtClean="0">
                <a:solidFill>
                  <a:srgbClr val="FFFF00"/>
                </a:solidFill>
                <a:latin typeface="+mn-lt"/>
                <a:ea typeface="+mn-ea"/>
                <a:cs typeface="+mn-cs"/>
              </a:rPr>
              <a:t>. </a:t>
            </a:r>
          </a:p>
          <a:p>
            <a:pPr algn="l" eaLnBrk="1" hangingPunct="1">
              <a:spcBef>
                <a:spcPct val="0"/>
              </a:spcBef>
              <a:buFont typeface="Arial" pitchFamily="34" charset="0"/>
              <a:buNone/>
              <a:defRPr/>
            </a:pPr>
            <a:endParaRPr lang="lv-LV" altLang="lv-LV" sz="1200" b="1" cap="all" dirty="0" smtClean="0">
              <a:solidFill>
                <a:schemeClr val="accent2"/>
              </a:solidFill>
              <a:latin typeface="Times New Roman" pitchFamily="18" charset="0"/>
              <a:cs typeface="Times New Roman" pitchFamily="18" charset="0"/>
            </a:endParaRPr>
          </a:p>
          <a:p>
            <a:pPr eaLnBrk="1" hangingPunct="1">
              <a:spcBef>
                <a:spcPct val="0"/>
              </a:spcBef>
            </a:pPr>
            <a:endParaRPr lang="en-US" dirty="0" smtClean="0"/>
          </a:p>
        </p:txBody>
      </p:sp>
      <p:sp>
        <p:nvSpPr>
          <p:cNvPr id="41988"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219FD8C-8D15-4A28-BD5D-37838E42196F}" type="slidenum">
              <a:rPr lang="en-US" sz="1200" smtClean="0"/>
              <a:pPr eaLnBrk="1" hangingPunct="1"/>
              <a:t>3</a:t>
            </a:fld>
            <a:endParaRPr lang="en-US" sz="1200" smtClean="0"/>
          </a:p>
        </p:txBody>
      </p:sp>
    </p:spTree>
    <p:extLst>
      <p:ext uri="{BB962C8B-B14F-4D97-AF65-F5344CB8AC3E}">
        <p14:creationId xmlns="" xmlns:p14="http://schemas.microsoft.com/office/powerpoint/2010/main" val="194724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eaLnBrk="0" hangingPunct="0">
              <a:lnSpc>
                <a:spcPct val="120000"/>
              </a:lnSpc>
            </a:pPr>
            <a:r>
              <a:rPr lang="en-US" altLang="lv-LV" sz="1200" i="1" dirty="0" smtClean="0">
                <a:latin typeface="Times New Roman" pitchFamily="18" charset="0"/>
                <a:cs typeface="Times New Roman" pitchFamily="18" charset="0"/>
              </a:rPr>
              <a:t>The process</a:t>
            </a:r>
            <a:r>
              <a:rPr lang="en-US" altLang="lv-LV" sz="1200" i="1" baseline="0" dirty="0" smtClean="0">
                <a:latin typeface="Times New Roman" pitchFamily="18" charset="0"/>
                <a:cs typeface="Times New Roman" pitchFamily="18" charset="0"/>
              </a:rPr>
              <a:t> by PCET mechanisms are governed by </a:t>
            </a:r>
            <a:r>
              <a:rPr lang="lv-LV" altLang="lv-LV" sz="1200" i="1" dirty="0" smtClean="0">
                <a:latin typeface="Times New Roman" pitchFamily="18" charset="0"/>
                <a:cs typeface="Times New Roman" pitchFamily="18" charset="0"/>
              </a:rPr>
              <a:t>BDE </a:t>
            </a:r>
            <a:r>
              <a:rPr lang="lv-LV" altLang="lv-LV" sz="1200" dirty="0" smtClean="0">
                <a:latin typeface="Times New Roman" pitchFamily="18" charset="0"/>
                <a:cs typeface="Times New Roman" pitchFamily="18" charset="0"/>
              </a:rPr>
              <a:t>– </a:t>
            </a:r>
            <a:r>
              <a:rPr lang="en-US" altLang="lv-LV" sz="1200" dirty="0" smtClean="0">
                <a:latin typeface="Times New Roman" pitchFamily="18" charset="0"/>
                <a:cs typeface="Times New Roman" pitchFamily="18" charset="0"/>
              </a:rPr>
              <a:t>bonds dissociation enthalpy</a:t>
            </a:r>
            <a:r>
              <a:rPr lang="en-US" altLang="lv-LV" sz="1200" baseline="0" dirty="0" smtClean="0">
                <a:latin typeface="Times New Roman" pitchFamily="18" charset="0"/>
                <a:cs typeface="Times New Roman" pitchFamily="18" charset="0"/>
              </a:rPr>
              <a:t> </a:t>
            </a:r>
            <a:r>
              <a:rPr lang="lv-LV" altLang="lv-LV" sz="1200" dirty="0" smtClean="0">
                <a:latin typeface="Times New Roman" pitchFamily="18" charset="0"/>
                <a:cs typeface="Times New Roman" pitchFamily="18" charset="0"/>
              </a:rPr>
              <a:t>saites disociācijas entalpija;</a:t>
            </a:r>
          </a:p>
          <a:p>
            <a:pPr algn="l" eaLnBrk="0" hangingPunct="0">
              <a:lnSpc>
                <a:spcPct val="120000"/>
              </a:lnSpc>
            </a:pPr>
            <a:r>
              <a:rPr lang="lv-LV" altLang="lv-LV" sz="1200" i="1" dirty="0" smtClean="0">
                <a:latin typeface="Times New Roman" pitchFamily="18" charset="0"/>
                <a:cs typeface="Times New Roman" pitchFamily="18" charset="0"/>
              </a:rPr>
              <a:t>ETE</a:t>
            </a:r>
            <a:r>
              <a:rPr lang="lv-LV" altLang="lv-LV" sz="1200" dirty="0" smtClean="0">
                <a:latin typeface="Times New Roman" pitchFamily="18" charset="0"/>
                <a:cs typeface="Times New Roman" pitchFamily="18" charset="0"/>
              </a:rPr>
              <a:t> –</a:t>
            </a:r>
            <a:r>
              <a:rPr lang="en-US" altLang="lv-LV" sz="1200" dirty="0" smtClean="0">
                <a:latin typeface="Times New Roman" pitchFamily="18" charset="0"/>
                <a:cs typeface="Times New Roman" pitchFamily="18" charset="0"/>
              </a:rPr>
              <a:t>electron transfer enthalpy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use of the latter parameter allows preventing the problems, which occur if the activity is expressed per gram of a polymer or an extract (which is not suitable for the structure-activity studies), and it clearly demonstrates the factors, which significantly increase or decrease the activity of the phenolic hydroxyl groups. </a:t>
            </a:r>
          </a:p>
          <a:p>
            <a:pPr algn="l" eaLnBrk="0" hangingPunct="0">
              <a:lnSpc>
                <a:spcPct val="120000"/>
              </a:lnSpc>
            </a:pPr>
            <a:endParaRPr lang="en-US" dirty="0" smtClean="0"/>
          </a:p>
        </p:txBody>
      </p:sp>
      <p:sp>
        <p:nvSpPr>
          <p:cNvPr id="44036"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27E7BCC-B21F-4F26-A13D-1192DECD5B96}" type="slidenum">
              <a:rPr lang="en-US" sz="1200" smtClean="0"/>
              <a:pPr eaLnBrk="1" hangingPunct="1"/>
              <a:t>4</a:t>
            </a:fld>
            <a:endParaRPr lang="en-US" sz="1200" smtClean="0"/>
          </a:p>
        </p:txBody>
      </p:sp>
    </p:spTree>
    <p:extLst>
      <p:ext uri="{BB962C8B-B14F-4D97-AF65-F5344CB8AC3E}">
        <p14:creationId xmlns="" xmlns:p14="http://schemas.microsoft.com/office/powerpoint/2010/main" val="52564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 </a:t>
            </a:r>
            <a:endParaRPr lang="en-US" dirty="0" smtClean="0"/>
          </a:p>
        </p:txBody>
      </p:sp>
      <p:sp>
        <p:nvSpPr>
          <p:cNvPr id="44036"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27E7BCC-B21F-4F26-A13D-1192DECD5B96}" type="slidenum">
              <a:rPr lang="en-US" sz="1200" smtClean="0"/>
              <a:pPr eaLnBrk="1" hangingPunct="1"/>
              <a:t>5</a:t>
            </a:fld>
            <a:endParaRPr lang="en-US" sz="1200" smtClean="0"/>
          </a:p>
        </p:txBody>
      </p:sp>
    </p:spTree>
    <p:extLst>
      <p:ext uri="{BB962C8B-B14F-4D97-AF65-F5344CB8AC3E}">
        <p14:creationId xmlns="" xmlns:p14="http://schemas.microsoft.com/office/powerpoint/2010/main" val="580384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eaLnBrk="0" hangingPunct="0">
              <a:lnSpc>
                <a:spcPct val="120000"/>
              </a:lnSpc>
            </a:pPr>
            <a:endParaRPr lang="en-US" dirty="0" smtClean="0"/>
          </a:p>
        </p:txBody>
      </p:sp>
      <p:sp>
        <p:nvSpPr>
          <p:cNvPr id="44036"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27E7BCC-B21F-4F26-A13D-1192DECD5B96}" type="slidenum">
              <a:rPr lang="en-US" sz="1200" smtClean="0"/>
              <a:pPr eaLnBrk="1" hangingPunct="1"/>
              <a:t>6</a:t>
            </a:fld>
            <a:endParaRPr lang="en-US" sz="1200" smtClean="0"/>
          </a:p>
        </p:txBody>
      </p:sp>
    </p:spTree>
    <p:extLst>
      <p:ext uri="{BB962C8B-B14F-4D97-AF65-F5344CB8AC3E}">
        <p14:creationId xmlns="" xmlns:p14="http://schemas.microsoft.com/office/powerpoint/2010/main" val="580384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eaLnBrk="0" hangingPunct="0">
              <a:lnSpc>
                <a:spcPct val="120000"/>
              </a:lnSpc>
            </a:pPr>
            <a:r>
              <a:rPr lang="en-US" altLang="lv-LV" sz="1200" i="1" dirty="0" smtClean="0">
                <a:latin typeface="Times New Roman" pitchFamily="18" charset="0"/>
                <a:cs typeface="Times New Roman" pitchFamily="18" charset="0"/>
              </a:rPr>
              <a:t>The process</a:t>
            </a:r>
            <a:r>
              <a:rPr lang="en-US" altLang="lv-LV" sz="1200" i="1" baseline="0" dirty="0" smtClean="0">
                <a:latin typeface="Times New Roman" pitchFamily="18" charset="0"/>
                <a:cs typeface="Times New Roman" pitchFamily="18" charset="0"/>
              </a:rPr>
              <a:t> by PCET mechanisms are governed by </a:t>
            </a:r>
            <a:r>
              <a:rPr lang="lv-LV" altLang="lv-LV" sz="1200" i="1" dirty="0" smtClean="0">
                <a:latin typeface="Times New Roman" pitchFamily="18" charset="0"/>
                <a:cs typeface="Times New Roman" pitchFamily="18" charset="0"/>
              </a:rPr>
              <a:t>BDE </a:t>
            </a:r>
            <a:r>
              <a:rPr lang="lv-LV" altLang="lv-LV" sz="1200" dirty="0" smtClean="0">
                <a:latin typeface="Times New Roman" pitchFamily="18" charset="0"/>
                <a:cs typeface="Times New Roman" pitchFamily="18" charset="0"/>
              </a:rPr>
              <a:t>– </a:t>
            </a:r>
            <a:r>
              <a:rPr lang="en-US" altLang="lv-LV" sz="1200" dirty="0" smtClean="0">
                <a:latin typeface="Times New Roman" pitchFamily="18" charset="0"/>
                <a:cs typeface="Times New Roman" pitchFamily="18" charset="0"/>
              </a:rPr>
              <a:t>bonds dissociation enthalpy</a:t>
            </a:r>
            <a:r>
              <a:rPr lang="en-US" altLang="lv-LV" sz="1200" baseline="0" dirty="0" smtClean="0">
                <a:latin typeface="Times New Roman" pitchFamily="18" charset="0"/>
                <a:cs typeface="Times New Roman" pitchFamily="18" charset="0"/>
              </a:rPr>
              <a:t> </a:t>
            </a:r>
            <a:r>
              <a:rPr lang="lv-LV" altLang="lv-LV" sz="1200" dirty="0" smtClean="0">
                <a:latin typeface="Times New Roman" pitchFamily="18" charset="0"/>
                <a:cs typeface="Times New Roman" pitchFamily="18" charset="0"/>
              </a:rPr>
              <a:t>saites disociācijas entalpija;</a:t>
            </a:r>
          </a:p>
          <a:p>
            <a:pPr algn="l" eaLnBrk="0" hangingPunct="0">
              <a:lnSpc>
                <a:spcPct val="120000"/>
              </a:lnSpc>
            </a:pPr>
            <a:r>
              <a:rPr lang="lv-LV" altLang="lv-LV" sz="1200" i="1" dirty="0" smtClean="0">
                <a:latin typeface="Times New Roman" pitchFamily="18" charset="0"/>
                <a:cs typeface="Times New Roman" pitchFamily="18" charset="0"/>
              </a:rPr>
              <a:t>ETE</a:t>
            </a:r>
            <a:r>
              <a:rPr lang="lv-LV" altLang="lv-LV" sz="1200" dirty="0" smtClean="0">
                <a:latin typeface="Times New Roman" pitchFamily="18" charset="0"/>
                <a:cs typeface="Times New Roman" pitchFamily="18" charset="0"/>
              </a:rPr>
              <a:t> –</a:t>
            </a:r>
            <a:r>
              <a:rPr lang="en-US" altLang="lv-LV" sz="1200" dirty="0" smtClean="0">
                <a:latin typeface="Times New Roman" pitchFamily="18" charset="0"/>
                <a:cs typeface="Times New Roman" pitchFamily="18" charset="0"/>
              </a:rPr>
              <a:t>electron transfer enthalpy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use of the latter parameter allows preventing the problems, which occur if the activity is expressed per gram of a polymer or an extract (which is not suitable for the structure-activity studies), and it clearly demonstrates the factors, which significantly increase or decrease the activity of the phenolic hydroxyl groups. </a:t>
            </a:r>
          </a:p>
          <a:p>
            <a:pPr algn="l" eaLnBrk="0" hangingPunct="0">
              <a:lnSpc>
                <a:spcPct val="120000"/>
              </a:lnSpc>
            </a:pPr>
            <a:endParaRPr lang="en-US" dirty="0" smtClean="0"/>
          </a:p>
        </p:txBody>
      </p:sp>
      <p:sp>
        <p:nvSpPr>
          <p:cNvPr id="44036"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27E7BCC-B21F-4F26-A13D-1192DECD5B96}" type="slidenum">
              <a:rPr lang="en-US" sz="1200" smtClean="0"/>
              <a:pPr eaLnBrk="1" hangingPunct="1"/>
              <a:t>7</a:t>
            </a:fld>
            <a:endParaRPr lang="en-US" sz="1200" smtClean="0"/>
          </a:p>
        </p:txBody>
      </p:sp>
    </p:spTree>
    <p:extLst>
      <p:ext uri="{BB962C8B-B14F-4D97-AF65-F5344CB8AC3E}">
        <p14:creationId xmlns="" xmlns:p14="http://schemas.microsoft.com/office/powerpoint/2010/main" val="580384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Piezīmju vietturi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eaLnBrk="0" hangingPunct="0">
              <a:lnSpc>
                <a:spcPct val="120000"/>
              </a:lnSpc>
            </a:pPr>
            <a:endParaRPr lang="en-US" dirty="0" smtClean="0"/>
          </a:p>
        </p:txBody>
      </p:sp>
      <p:sp>
        <p:nvSpPr>
          <p:cNvPr id="44036" name="Slaida numura vietturis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27E7BCC-B21F-4F26-A13D-1192DECD5B96}" type="slidenum">
              <a:rPr lang="en-US" sz="1200" smtClean="0"/>
              <a:pPr eaLnBrk="1" hangingPunct="1"/>
              <a:t>8</a:t>
            </a:fld>
            <a:endParaRPr lang="en-US" sz="1200" smtClean="0"/>
          </a:p>
        </p:txBody>
      </p:sp>
    </p:spTree>
    <p:extLst>
      <p:ext uri="{BB962C8B-B14F-4D97-AF65-F5344CB8AC3E}">
        <p14:creationId xmlns="" xmlns:p14="http://schemas.microsoft.com/office/powerpoint/2010/main" val="580384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en-US"/>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Rediģēt šablona apakšvirsraksta stilu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D0AF797-7404-48D3-BDBA-78446983B1C1}" type="slidenum">
              <a:rPr lang="ru-RU"/>
              <a:pPr>
                <a:defRPr/>
              </a:pPr>
              <a:t>‹#›</a:t>
            </a:fld>
            <a:endParaRPr lang="ru-RU"/>
          </a:p>
        </p:txBody>
      </p:sp>
    </p:spTree>
    <p:extLst>
      <p:ext uri="{BB962C8B-B14F-4D97-AF65-F5344CB8AC3E}">
        <p14:creationId xmlns="" xmlns:p14="http://schemas.microsoft.com/office/powerpoint/2010/main" val="120671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0F6B7DC-02AE-4A9C-B0B6-04C8109F2696}" type="slidenum">
              <a:rPr lang="ru-RU"/>
              <a:pPr>
                <a:defRPr/>
              </a:pPr>
              <a:t>‹#›</a:t>
            </a:fld>
            <a:endParaRPr lang="ru-RU"/>
          </a:p>
        </p:txBody>
      </p:sp>
    </p:spTree>
    <p:extLst>
      <p:ext uri="{BB962C8B-B14F-4D97-AF65-F5344CB8AC3E}">
        <p14:creationId xmlns="" xmlns:p14="http://schemas.microsoft.com/office/powerpoint/2010/main" val="222434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en-US"/>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A077639-0D43-4DB2-8F35-00F8031D0AC4}" type="slidenum">
              <a:rPr lang="ru-RU"/>
              <a:pPr>
                <a:defRPr/>
              </a:pPr>
              <a:t>‹#›</a:t>
            </a:fld>
            <a:endParaRPr lang="ru-RU"/>
          </a:p>
        </p:txBody>
      </p:sp>
    </p:spTree>
    <p:extLst>
      <p:ext uri="{BB962C8B-B14F-4D97-AF65-F5344CB8AC3E}">
        <p14:creationId xmlns="" xmlns:p14="http://schemas.microsoft.com/office/powerpoint/2010/main" val="350597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p:spPr>
          <p:txBody>
            <a:bodyPr wrap="none" anchor="ctr"/>
            <a:lstStyle/>
            <a:p>
              <a:pPr algn="ctr"/>
              <a:endParaRPr lang="ru-RU"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pPr algn="ctr"/>
              <a:endParaRPr lang="ru-RU"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13414" name="Rectangle 6"/>
          <p:cNvSpPr>
            <a:spLocks noGrp="1" noChangeArrowheads="1"/>
          </p:cNvSpPr>
          <p:nvPr>
            <p:ph type="ctrTitle"/>
          </p:nvPr>
        </p:nvSpPr>
        <p:spPr>
          <a:xfrm>
            <a:off x="1219200" y="838200"/>
            <a:ext cx="6781800" cy="2559050"/>
          </a:xfrm>
        </p:spPr>
        <p:txBody>
          <a:bodyPr anchorCtr="1"/>
          <a:lstStyle>
            <a:lvl1pPr>
              <a:defRPr/>
            </a:lvl1pPr>
          </a:lstStyle>
          <a:p>
            <a:pPr lvl="0"/>
            <a:r>
              <a:rPr lang="ru-RU" noProof="0" smtClean="0"/>
              <a:t>Click to edit Master title style</a:t>
            </a:r>
          </a:p>
        </p:txBody>
      </p:sp>
      <p:sp>
        <p:nvSpPr>
          <p:cNvPr id="913415"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a:lvl1pPr>
          </a:lstStyle>
          <a:p>
            <a:pPr lvl="0"/>
            <a:r>
              <a:rPr lang="ru-RU" noProof="0" smtClean="0"/>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ru-RU"/>
          </a:p>
        </p:txBody>
      </p:sp>
      <p:sp>
        <p:nvSpPr>
          <p:cNvPr id="9" name="Rectangle 9"/>
          <p:cNvSpPr>
            <a:spLocks noGrp="1" noChangeArrowheads="1"/>
          </p:cNvSpPr>
          <p:nvPr>
            <p:ph type="ftr" sz="quarter" idx="11"/>
          </p:nvPr>
        </p:nvSpPr>
        <p:spPr>
          <a:xfrm>
            <a:off x="3251200" y="6248400"/>
            <a:ext cx="2887663" cy="457200"/>
          </a:xfrm>
        </p:spPr>
        <p:txBody>
          <a:bodyPr/>
          <a:lstStyle>
            <a:lvl1pPr>
              <a:defRPr/>
            </a:lvl1pPr>
          </a:lstStyle>
          <a:p>
            <a:pPr>
              <a:defRPr/>
            </a:pPr>
            <a:endParaRPr lang="ru-RU"/>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D7D8BE2E-80AC-403B-948E-6CDD520308D8}" type="slidenum">
              <a:rPr lang="ru-RU"/>
              <a:pPr>
                <a:defRPr/>
              </a:pPr>
              <a:t>‹#›</a:t>
            </a:fld>
            <a:endParaRPr lang="ru-RU"/>
          </a:p>
        </p:txBody>
      </p:sp>
    </p:spTree>
    <p:extLst>
      <p:ext uri="{BB962C8B-B14F-4D97-AF65-F5344CB8AC3E}">
        <p14:creationId xmlns="" xmlns:p14="http://schemas.microsoft.com/office/powerpoint/2010/main" val="3692957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427F5C01-D495-4C52-AA94-3F4F818C37C2}" type="slidenum">
              <a:rPr lang="ru-RU"/>
              <a:pPr>
                <a:defRPr/>
              </a:pPr>
              <a:t>‹#›</a:t>
            </a:fld>
            <a:endParaRPr lang="ru-RU"/>
          </a:p>
        </p:txBody>
      </p:sp>
    </p:spTree>
    <p:extLst>
      <p:ext uri="{BB962C8B-B14F-4D97-AF65-F5344CB8AC3E}">
        <p14:creationId xmlns="" xmlns:p14="http://schemas.microsoft.com/office/powerpoint/2010/main" val="1891132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en-US"/>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Rediģēt šablona teksta stilus</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57C495CB-463C-430A-9689-17C14B94B878}" type="slidenum">
              <a:rPr lang="ru-RU"/>
              <a:pPr>
                <a:defRPr/>
              </a:pPr>
              <a:t>‹#›</a:t>
            </a:fld>
            <a:endParaRPr lang="ru-RU"/>
          </a:p>
        </p:txBody>
      </p:sp>
    </p:spTree>
    <p:extLst>
      <p:ext uri="{BB962C8B-B14F-4D97-AF65-F5344CB8AC3E}">
        <p14:creationId xmlns="" xmlns:p14="http://schemas.microsoft.com/office/powerpoint/2010/main" val="1600748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Satura vietturis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Satura vietturis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D804BE4C-F935-48F9-B0AD-9BB7D76FEE72}" type="slidenum">
              <a:rPr lang="ru-RU"/>
              <a:pPr>
                <a:defRPr/>
              </a:pPr>
              <a:t>‹#›</a:t>
            </a:fld>
            <a:endParaRPr lang="ru-RU"/>
          </a:p>
        </p:txBody>
      </p:sp>
    </p:spTree>
    <p:extLst>
      <p:ext uri="{BB962C8B-B14F-4D97-AF65-F5344CB8AC3E}">
        <p14:creationId xmlns="" xmlns:p14="http://schemas.microsoft.com/office/powerpoint/2010/main" val="110849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smtClean="0"/>
              <a:t>Rediģēt šablona virsraksta stilu</a:t>
            </a:r>
            <a:endParaRPr lang="en-US"/>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1C0D2174-980F-45BF-92C8-4785EA74C5B8}" type="slidenum">
              <a:rPr lang="ru-RU"/>
              <a:pPr>
                <a:defRPr/>
              </a:pPr>
              <a:t>‹#›</a:t>
            </a:fld>
            <a:endParaRPr lang="ru-RU"/>
          </a:p>
        </p:txBody>
      </p:sp>
    </p:spTree>
    <p:extLst>
      <p:ext uri="{BB962C8B-B14F-4D97-AF65-F5344CB8AC3E}">
        <p14:creationId xmlns="" xmlns:p14="http://schemas.microsoft.com/office/powerpoint/2010/main" val="351945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163A38DC-16A2-4477-AE71-9330CD84FB79}" type="slidenum">
              <a:rPr lang="ru-RU"/>
              <a:pPr>
                <a:defRPr/>
              </a:pPr>
              <a:t>‹#›</a:t>
            </a:fld>
            <a:endParaRPr lang="ru-RU"/>
          </a:p>
        </p:txBody>
      </p:sp>
    </p:spTree>
    <p:extLst>
      <p:ext uri="{BB962C8B-B14F-4D97-AF65-F5344CB8AC3E}">
        <p14:creationId xmlns="" xmlns:p14="http://schemas.microsoft.com/office/powerpoint/2010/main" val="517877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AB5B519B-1BFD-407A-B165-4B546FC16DC5}" type="slidenum">
              <a:rPr lang="ru-RU"/>
              <a:pPr>
                <a:defRPr/>
              </a:pPr>
              <a:t>‹#›</a:t>
            </a:fld>
            <a:endParaRPr lang="ru-RU"/>
          </a:p>
        </p:txBody>
      </p:sp>
    </p:spTree>
    <p:extLst>
      <p:ext uri="{BB962C8B-B14F-4D97-AF65-F5344CB8AC3E}">
        <p14:creationId xmlns="" xmlns:p14="http://schemas.microsoft.com/office/powerpoint/2010/main" val="703543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lstStyle>
            <a:lvl1pPr algn="l">
              <a:defRPr sz="2000" b="1"/>
            </a:lvl1pPr>
          </a:lstStyle>
          <a:p>
            <a:r>
              <a:rPr lang="lv-LV" smtClean="0"/>
              <a:t>Rediģēt šablona virsraksta stilu</a:t>
            </a:r>
            <a:endParaRPr lang="en-US"/>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4649C488-C531-4C5D-AA72-68035B5D8DD8}" type="slidenum">
              <a:rPr lang="ru-RU"/>
              <a:pPr>
                <a:defRPr/>
              </a:pPr>
              <a:t>‹#›</a:t>
            </a:fld>
            <a:endParaRPr lang="ru-RU"/>
          </a:p>
        </p:txBody>
      </p:sp>
    </p:spTree>
    <p:extLst>
      <p:ext uri="{BB962C8B-B14F-4D97-AF65-F5344CB8AC3E}">
        <p14:creationId xmlns="" xmlns:p14="http://schemas.microsoft.com/office/powerpoint/2010/main" val="39532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CEFAA90-5F4B-4E98-ACFF-A2FD183BE887}" type="slidenum">
              <a:rPr lang="ru-RU"/>
              <a:pPr>
                <a:defRPr/>
              </a:pPr>
              <a:t>‹#›</a:t>
            </a:fld>
            <a:endParaRPr lang="ru-RU"/>
          </a:p>
        </p:txBody>
      </p:sp>
    </p:spTree>
    <p:extLst>
      <p:ext uri="{BB962C8B-B14F-4D97-AF65-F5344CB8AC3E}">
        <p14:creationId xmlns="" xmlns:p14="http://schemas.microsoft.com/office/powerpoint/2010/main" val="2359063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lstStyle>
            <a:lvl1pPr algn="l">
              <a:defRPr sz="2000" b="1"/>
            </a:lvl1pPr>
          </a:lstStyle>
          <a:p>
            <a:r>
              <a:rPr lang="lv-LV" smtClean="0"/>
              <a:t>Rediģēt šablona virsraksta stilu</a:t>
            </a:r>
            <a:endParaRPr lang="en-US"/>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0691032D-C452-4DE1-B220-54651B1214A8}" type="slidenum">
              <a:rPr lang="ru-RU"/>
              <a:pPr>
                <a:defRPr/>
              </a:pPr>
              <a:t>‹#›</a:t>
            </a:fld>
            <a:endParaRPr lang="ru-RU"/>
          </a:p>
        </p:txBody>
      </p:sp>
    </p:spTree>
    <p:extLst>
      <p:ext uri="{BB962C8B-B14F-4D97-AF65-F5344CB8AC3E}">
        <p14:creationId xmlns="" xmlns:p14="http://schemas.microsoft.com/office/powerpoint/2010/main" val="2706389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E31654A4-3C46-4EB0-8BC3-695623408629}" type="slidenum">
              <a:rPr lang="ru-RU"/>
              <a:pPr>
                <a:defRPr/>
              </a:pPr>
              <a:t>‹#›</a:t>
            </a:fld>
            <a:endParaRPr lang="ru-RU"/>
          </a:p>
        </p:txBody>
      </p:sp>
    </p:spTree>
    <p:extLst>
      <p:ext uri="{BB962C8B-B14F-4D97-AF65-F5344CB8AC3E}">
        <p14:creationId xmlns="" xmlns:p14="http://schemas.microsoft.com/office/powerpoint/2010/main" val="78048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48450" y="473075"/>
            <a:ext cx="2038350" cy="5394325"/>
          </a:xfrm>
        </p:spPr>
        <p:txBody>
          <a:bodyPr vert="eaVert"/>
          <a:lstStyle/>
          <a:p>
            <a:r>
              <a:rPr lang="lv-LV" smtClean="0"/>
              <a:t>Rediģēt šablona virsraksta stilu</a:t>
            </a:r>
            <a:endParaRPr lang="en-US"/>
          </a:p>
        </p:txBody>
      </p:sp>
      <p:sp>
        <p:nvSpPr>
          <p:cNvPr id="3" name="Vertikāls teksta vietturis 2"/>
          <p:cNvSpPr>
            <a:spLocks noGrp="1"/>
          </p:cNvSpPr>
          <p:nvPr>
            <p:ph type="body" orient="vert" idx="1"/>
          </p:nvPr>
        </p:nvSpPr>
        <p:spPr>
          <a:xfrm>
            <a:off x="533400" y="473075"/>
            <a:ext cx="5962650" cy="53943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F601D617-9576-4B83-A3FA-9E4FC4256119}" type="slidenum">
              <a:rPr lang="ru-RU"/>
              <a:pPr>
                <a:defRPr/>
              </a:pPr>
              <a:t>‹#›</a:t>
            </a:fld>
            <a:endParaRPr lang="ru-RU"/>
          </a:p>
        </p:txBody>
      </p:sp>
    </p:spTree>
    <p:extLst>
      <p:ext uri="{BB962C8B-B14F-4D97-AF65-F5344CB8AC3E}">
        <p14:creationId xmlns="" xmlns:p14="http://schemas.microsoft.com/office/powerpoint/2010/main" val="160948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Virsraksts, teksts un saturs">
    <p:spTree>
      <p:nvGrpSpPr>
        <p:cNvPr id="1" name=""/>
        <p:cNvGrpSpPr/>
        <p:nvPr/>
      </p:nvGrpSpPr>
      <p:grpSpPr>
        <a:xfrm>
          <a:off x="0" y="0"/>
          <a:ext cx="0" cy="0"/>
          <a:chOff x="0" y="0"/>
          <a:chExt cx="0" cy="0"/>
        </a:xfrm>
      </p:grpSpPr>
      <p:sp>
        <p:nvSpPr>
          <p:cNvPr id="2" name="Virsraksts 1"/>
          <p:cNvSpPr>
            <a:spLocks noGrp="1"/>
          </p:cNvSpPr>
          <p:nvPr>
            <p:ph type="title"/>
          </p:nvPr>
        </p:nvSpPr>
        <p:spPr>
          <a:xfrm>
            <a:off x="533400" y="473075"/>
            <a:ext cx="8153400" cy="1143000"/>
          </a:xfrm>
        </p:spPr>
        <p:txBody>
          <a:bodyPr/>
          <a:lstStyle/>
          <a:p>
            <a:r>
              <a:rPr lang="lv-LV" smtClean="0"/>
              <a:t>Rediģēt šablona virsraksta stilu</a:t>
            </a:r>
            <a:endParaRPr lang="en-US"/>
          </a:p>
        </p:txBody>
      </p:sp>
      <p:sp>
        <p:nvSpPr>
          <p:cNvPr id="3" name="Teksta vietturis 2"/>
          <p:cNvSpPr>
            <a:spLocks noGrp="1"/>
          </p:cNvSpPr>
          <p:nvPr>
            <p:ph type="body" sz="half" idx="1"/>
          </p:nvPr>
        </p:nvSpPr>
        <p:spPr>
          <a:xfrm>
            <a:off x="533400" y="1828800"/>
            <a:ext cx="4000500" cy="403860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Satura vietturis 3"/>
          <p:cNvSpPr>
            <a:spLocks noGrp="1"/>
          </p:cNvSpPr>
          <p:nvPr>
            <p:ph sz="half" idx="2"/>
          </p:nvPr>
        </p:nvSpPr>
        <p:spPr>
          <a:xfrm>
            <a:off x="4686300" y="1828800"/>
            <a:ext cx="4000500" cy="403860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A8931730-0A21-480D-A5BF-6B303892A573}" type="slidenum">
              <a:rPr lang="ru-RU"/>
              <a:pPr>
                <a:defRPr/>
              </a:pPr>
              <a:t>‹#›</a:t>
            </a:fld>
            <a:endParaRPr lang="ru-RU"/>
          </a:p>
        </p:txBody>
      </p:sp>
    </p:spTree>
    <p:extLst>
      <p:ext uri="{BB962C8B-B14F-4D97-AF65-F5344CB8AC3E}">
        <p14:creationId xmlns="" xmlns:p14="http://schemas.microsoft.com/office/powerpoint/2010/main" val="1392064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lv-LV"/>
          </a:p>
        </p:txBody>
      </p:sp>
      <p:sp>
        <p:nvSpPr>
          <p:cNvPr id="4"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5"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6"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E5B869B4-4EA9-4FC0-991F-1777659DF30F}" type="slidenum">
              <a:rPr lang="en-GB"/>
              <a:pPr>
                <a:defRPr/>
              </a:pPr>
              <a:t>‹#›</a:t>
            </a:fld>
            <a:endParaRPr lang="en-GB"/>
          </a:p>
        </p:txBody>
      </p:sp>
    </p:spTree>
    <p:extLst>
      <p:ext uri="{BB962C8B-B14F-4D97-AF65-F5344CB8AC3E}">
        <p14:creationId xmlns="" xmlns:p14="http://schemas.microsoft.com/office/powerpoint/2010/main" val="39523741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5"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6"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D21788A4-7E27-4510-AB8B-BEB7443B5740}" type="slidenum">
              <a:rPr lang="en-GB"/>
              <a:pPr>
                <a:defRPr/>
              </a:pPr>
              <a:t>‹#›</a:t>
            </a:fld>
            <a:endParaRPr lang="en-GB"/>
          </a:p>
        </p:txBody>
      </p:sp>
    </p:spTree>
    <p:extLst>
      <p:ext uri="{BB962C8B-B14F-4D97-AF65-F5344CB8AC3E}">
        <p14:creationId xmlns="" xmlns:p14="http://schemas.microsoft.com/office/powerpoint/2010/main" val="4098405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lv-LV"/>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5"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6"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E57B6FA5-1DE1-48A5-8342-EDEAD9AD6DC5}" type="slidenum">
              <a:rPr lang="en-GB"/>
              <a:pPr>
                <a:defRPr/>
              </a:pPr>
              <a:t>‹#›</a:t>
            </a:fld>
            <a:endParaRPr lang="en-GB"/>
          </a:p>
        </p:txBody>
      </p:sp>
    </p:spTree>
    <p:extLst>
      <p:ext uri="{BB962C8B-B14F-4D97-AF65-F5344CB8AC3E}">
        <p14:creationId xmlns="" xmlns:p14="http://schemas.microsoft.com/office/powerpoint/2010/main" val="3310237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648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39680"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6"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7"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E77D2382-E0CF-4308-A981-D61B684D03E4}" type="slidenum">
              <a:rPr lang="en-GB"/>
              <a:pPr>
                <a:defRPr/>
              </a:pPr>
              <a:t>‹#›</a:t>
            </a:fld>
            <a:endParaRPr lang="en-GB"/>
          </a:p>
        </p:txBody>
      </p:sp>
    </p:spTree>
    <p:extLst>
      <p:ext uri="{BB962C8B-B14F-4D97-AF65-F5344CB8AC3E}">
        <p14:creationId xmlns="" xmlns:p14="http://schemas.microsoft.com/office/powerpoint/2010/main" val="4743829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8"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9"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5C556FA2-E230-479E-8D6A-934B740876D9}" type="slidenum">
              <a:rPr lang="en-GB"/>
              <a:pPr>
                <a:defRPr/>
              </a:pPr>
              <a:t>‹#›</a:t>
            </a:fld>
            <a:endParaRPr lang="en-GB"/>
          </a:p>
        </p:txBody>
      </p:sp>
    </p:spTree>
    <p:extLst>
      <p:ext uri="{BB962C8B-B14F-4D97-AF65-F5344CB8AC3E}">
        <p14:creationId xmlns="" xmlns:p14="http://schemas.microsoft.com/office/powerpoint/2010/main" val="10307918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4"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5"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1B244435-8FE8-47E3-849D-E8F6076F011F}" type="slidenum">
              <a:rPr lang="en-GB"/>
              <a:pPr>
                <a:defRPr/>
              </a:pPr>
              <a:t>‹#›</a:t>
            </a:fld>
            <a:endParaRPr lang="en-GB"/>
          </a:p>
        </p:txBody>
      </p:sp>
    </p:spTree>
    <p:extLst>
      <p:ext uri="{BB962C8B-B14F-4D97-AF65-F5344CB8AC3E}">
        <p14:creationId xmlns="" xmlns:p14="http://schemas.microsoft.com/office/powerpoint/2010/main" val="243290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en-US"/>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Rediģēt šablona teksta stilus</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4FA628E-458B-4D0C-9527-079DD4B333EC}" type="slidenum">
              <a:rPr lang="ru-RU"/>
              <a:pPr>
                <a:defRPr/>
              </a:pPr>
              <a:t>‹#›</a:t>
            </a:fld>
            <a:endParaRPr lang="ru-RU"/>
          </a:p>
        </p:txBody>
      </p:sp>
    </p:spTree>
    <p:extLst>
      <p:ext uri="{BB962C8B-B14F-4D97-AF65-F5344CB8AC3E}">
        <p14:creationId xmlns="" xmlns:p14="http://schemas.microsoft.com/office/powerpoint/2010/main" val="8650786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3"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4"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CEEE50F8-3760-4171-AF38-7E450C0DABD6}" type="slidenum">
              <a:rPr lang="en-GB"/>
              <a:pPr>
                <a:defRPr/>
              </a:pPr>
              <a:t>‹#›</a:t>
            </a:fld>
            <a:endParaRPr lang="en-GB"/>
          </a:p>
        </p:txBody>
      </p:sp>
    </p:spTree>
    <p:extLst>
      <p:ext uri="{BB962C8B-B14F-4D97-AF65-F5344CB8AC3E}">
        <p14:creationId xmlns="" xmlns:p14="http://schemas.microsoft.com/office/powerpoint/2010/main" val="10705257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lv-LV"/>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6"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7"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8A88FD22-0A67-4985-9594-CD982DFC078C}" type="slidenum">
              <a:rPr lang="en-GB"/>
              <a:pPr>
                <a:defRPr/>
              </a:pPr>
              <a:t>‹#›</a:t>
            </a:fld>
            <a:endParaRPr lang="en-GB"/>
          </a:p>
        </p:txBody>
      </p:sp>
    </p:spTree>
    <p:extLst>
      <p:ext uri="{BB962C8B-B14F-4D97-AF65-F5344CB8AC3E}">
        <p14:creationId xmlns="" xmlns:p14="http://schemas.microsoft.com/office/powerpoint/2010/main" val="4135190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lv-LV"/>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endParaRPr lang="lv-LV" noProof="0" smtClean="0"/>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6"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7"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2584D772-F4B4-46AB-A8C0-F17594AD3A00}" type="slidenum">
              <a:rPr lang="en-GB"/>
              <a:pPr>
                <a:defRPr/>
              </a:pPr>
              <a:t>‹#›</a:t>
            </a:fld>
            <a:endParaRPr lang="en-GB"/>
          </a:p>
        </p:txBody>
      </p:sp>
    </p:spTree>
    <p:extLst>
      <p:ext uri="{BB962C8B-B14F-4D97-AF65-F5344CB8AC3E}">
        <p14:creationId xmlns="" xmlns:p14="http://schemas.microsoft.com/office/powerpoint/2010/main" val="3526906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5"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6"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9F5AE14E-A164-49F5-B960-B2C3C75265A1}" type="slidenum">
              <a:rPr lang="en-GB"/>
              <a:pPr>
                <a:defRPr/>
              </a:pPr>
              <a:t>‹#›</a:t>
            </a:fld>
            <a:endParaRPr lang="en-GB"/>
          </a:p>
        </p:txBody>
      </p:sp>
    </p:spTree>
    <p:extLst>
      <p:ext uri="{BB962C8B-B14F-4D97-AF65-F5344CB8AC3E}">
        <p14:creationId xmlns="" xmlns:p14="http://schemas.microsoft.com/office/powerpoint/2010/main" val="36106634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8320" y="273629"/>
            <a:ext cx="2056320" cy="585565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6481" y="273629"/>
            <a:ext cx="603360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5"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6"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8E8558EF-3577-4AAF-893D-1E9ADDEC8D79}" type="slidenum">
              <a:rPr lang="en-GB"/>
              <a:pPr>
                <a:defRPr/>
              </a:pPr>
              <a:t>‹#›</a:t>
            </a:fld>
            <a:endParaRPr lang="en-GB"/>
          </a:p>
        </p:txBody>
      </p:sp>
    </p:spTree>
    <p:extLst>
      <p:ext uri="{BB962C8B-B14F-4D97-AF65-F5344CB8AC3E}">
        <p14:creationId xmlns="" xmlns:p14="http://schemas.microsoft.com/office/powerpoint/2010/main" val="2966279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8160" cy="1143480"/>
          </a:xfrm>
        </p:spPr>
        <p:txBody>
          <a:bodyPr/>
          <a:lstStyle/>
          <a:p>
            <a:r>
              <a:rPr lang="en-US" smtClean="0"/>
              <a:t>Click to edit Master title style</a:t>
            </a:r>
            <a:endParaRPr lang="lv-LV"/>
          </a:p>
        </p:txBody>
      </p:sp>
      <p:sp>
        <p:nvSpPr>
          <p:cNvPr id="3"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4"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5"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143A9D53-FF18-4E33-8C2C-448A2E8B561C}" type="slidenum">
              <a:rPr lang="en-GB"/>
              <a:pPr>
                <a:defRPr/>
              </a:pPr>
              <a:t>‹#›</a:t>
            </a:fld>
            <a:endParaRPr lang="en-GB"/>
          </a:p>
        </p:txBody>
      </p:sp>
    </p:spTree>
    <p:extLst>
      <p:ext uri="{BB962C8B-B14F-4D97-AF65-F5344CB8AC3E}">
        <p14:creationId xmlns="" xmlns:p14="http://schemas.microsoft.com/office/powerpoint/2010/main" val="8201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6481" y="273629"/>
            <a:ext cx="8228160" cy="1143480"/>
          </a:xfrm>
        </p:spPr>
        <p:txBody>
          <a:bodyPr/>
          <a:lstStyle/>
          <a:p>
            <a:r>
              <a:rPr lang="en-US" smtClean="0"/>
              <a:t>Click to edit Master title style</a:t>
            </a:r>
            <a:endParaRPr lang="lv-LV"/>
          </a:p>
        </p:txBody>
      </p:sp>
      <p:sp>
        <p:nvSpPr>
          <p:cNvPr id="3" name="Content Placeholder 2"/>
          <p:cNvSpPr>
            <a:spLocks noGrp="1"/>
          </p:cNvSpPr>
          <p:nvPr>
            <p:ph sz="quarter" idx="1"/>
          </p:nvPr>
        </p:nvSpPr>
        <p:spPr>
          <a:xfrm>
            <a:off x="45648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quarter" idx="2"/>
          </p:nvPr>
        </p:nvSpPr>
        <p:spPr>
          <a:xfrm>
            <a:off x="4639680"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Content Placeholder 4"/>
          <p:cNvSpPr>
            <a:spLocks noGrp="1"/>
          </p:cNvSpPr>
          <p:nvPr>
            <p:ph sz="quarter" idx="3"/>
          </p:nvPr>
        </p:nvSpPr>
        <p:spPr>
          <a:xfrm>
            <a:off x="45648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Content Placeholder 5"/>
          <p:cNvSpPr>
            <a:spLocks noGrp="1"/>
          </p:cNvSpPr>
          <p:nvPr>
            <p:ph sz="quarter" idx="4"/>
          </p:nvPr>
        </p:nvSpPr>
        <p:spPr>
          <a:xfrm>
            <a:off x="4639680"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3"/>
          <p:cNvSpPr>
            <a:spLocks noGrp="1" noChangeArrowheads="1"/>
          </p:cNvSpPr>
          <p:nvPr>
            <p:ph type="dt" idx="10"/>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en-GB"/>
          </a:p>
        </p:txBody>
      </p:sp>
      <p:sp>
        <p:nvSpPr>
          <p:cNvPr id="8" name="Rectangle 4"/>
          <p:cNvSpPr>
            <a:spLocks noGrp="1" noChangeArrowheads="1"/>
          </p:cNvSpPr>
          <p:nvPr>
            <p:ph type="ftr" idx="11"/>
          </p:nvPr>
        </p:nvSpPr>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GB"/>
          </a:p>
        </p:txBody>
      </p:sp>
      <p:sp>
        <p:nvSpPr>
          <p:cNvPr id="9" name="Rectangle 5"/>
          <p:cNvSpPr>
            <a:spLocks noGrp="1" noChangeArrowheads="1"/>
          </p:cNvSpPr>
          <p:nvPr>
            <p:ph type="sldNum" idx="12"/>
          </p:nvPr>
        </p:nvSpPr>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FF0AA4BE-AA6E-49C9-9EFD-22F4401B6D82}" type="slidenum">
              <a:rPr lang="en-GB"/>
              <a:pPr>
                <a:defRPr/>
              </a:pPr>
              <a:t>‹#›</a:t>
            </a:fld>
            <a:endParaRPr lang="en-GB"/>
          </a:p>
        </p:txBody>
      </p:sp>
    </p:spTree>
    <p:extLst>
      <p:ext uri="{BB962C8B-B14F-4D97-AF65-F5344CB8AC3E}">
        <p14:creationId xmlns="" xmlns:p14="http://schemas.microsoft.com/office/powerpoint/2010/main" val="33162077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1" y="274639"/>
            <a:ext cx="77724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3" name="Date Placeholder 2"/>
          <p:cNvSpPr>
            <a:spLocks noGrp="1"/>
          </p:cNvSpPr>
          <p:nvPr>
            <p:ph type="dt" sz="half" idx="10"/>
          </p:nvPr>
        </p:nvSpPr>
        <p:spPr>
          <a:xfrm>
            <a:off x="6172200" y="6191250"/>
            <a:ext cx="2476500" cy="476250"/>
          </a:xfrm>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endParaRPr lang="lv-LV"/>
          </a:p>
        </p:txBody>
      </p:sp>
      <p:sp>
        <p:nvSpPr>
          <p:cNvPr id="4" name="Footer Placeholder 3"/>
          <p:cNvSpPr>
            <a:spLocks noGrp="1"/>
          </p:cNvSpPr>
          <p:nvPr>
            <p:ph type="ftr" sz="quarter" idx="11"/>
          </p:nvPr>
        </p:nvSpPr>
        <p:spPr>
          <a:xfrm>
            <a:off x="914400" y="6172200"/>
            <a:ext cx="3962400" cy="457200"/>
          </a:xfrm>
        </p:spPr>
        <p:txBody>
          <a:bodyPr/>
          <a:lstStyle>
            <a:lvl1pPr defTabSz="914400" hangingPunct="1">
              <a:buClrTx/>
              <a:buSzTx/>
              <a:buFont typeface="Wingdings" charset="2"/>
              <a:buNone/>
              <a:tabLst>
                <a:tab pos="656650" algn="l"/>
                <a:tab pos="1313299" algn="l"/>
                <a:tab pos="1969949" algn="l"/>
                <a:tab pos="2626599" algn="l"/>
              </a:tabLst>
              <a:defRPr>
                <a:latin typeface="Times New Roman" pitchFamily="16" charset="0"/>
                <a:cs typeface="Arial Unicode MS" charset="0"/>
              </a:defRPr>
            </a:lvl1pPr>
          </a:lstStyle>
          <a:p>
            <a:pPr>
              <a:defRPr/>
            </a:pPr>
            <a:endParaRPr lang="en-US"/>
          </a:p>
        </p:txBody>
      </p:sp>
      <p:sp>
        <p:nvSpPr>
          <p:cNvPr id="5" name="Slide Number Placeholder 4"/>
          <p:cNvSpPr>
            <a:spLocks noGrp="1"/>
          </p:cNvSpPr>
          <p:nvPr>
            <p:ph type="sldNum" sz="quarter" idx="12"/>
          </p:nvPr>
        </p:nvSpPr>
        <p:spPr>
          <a:xfrm>
            <a:off x="146050" y="6210300"/>
            <a:ext cx="457200" cy="457200"/>
          </a:xfrm>
        </p:spPr>
        <p:txBody>
          <a:bodyPr/>
          <a:lstStyle>
            <a:lvl1pPr defTabSz="914400" hangingPunct="1">
              <a:buClrTx/>
              <a:buSzTx/>
              <a:buFont typeface="Wingdings" charset="2"/>
              <a:buNone/>
              <a:tabLst>
                <a:tab pos="656650" algn="l"/>
                <a:tab pos="1313299" algn="l"/>
                <a:tab pos="1969949" algn="l"/>
              </a:tabLst>
              <a:defRPr>
                <a:latin typeface="Times New Roman" pitchFamily="16" charset="0"/>
                <a:cs typeface="Arial Unicode MS" charset="0"/>
              </a:defRPr>
            </a:lvl1pPr>
          </a:lstStyle>
          <a:p>
            <a:pPr>
              <a:defRPr/>
            </a:pPr>
            <a:fld id="{CDB36551-0220-43B7-9C89-DE287248CA65}" type="slidenum">
              <a:rPr lang="lv-LV"/>
              <a:pPr>
                <a:defRPr/>
              </a:pPr>
              <a:t>‹#›</a:t>
            </a:fld>
            <a:endParaRPr lang="lv-LV"/>
          </a:p>
        </p:txBody>
      </p:sp>
    </p:spTree>
    <p:extLst>
      <p:ext uri="{BB962C8B-B14F-4D97-AF65-F5344CB8AC3E}">
        <p14:creationId xmlns="" xmlns:p14="http://schemas.microsoft.com/office/powerpoint/2010/main" val="248338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498A850-91F9-4832-8172-2EA80B174176}" type="slidenum">
              <a:rPr lang="ru-RU"/>
              <a:pPr>
                <a:defRPr/>
              </a:pPr>
              <a:t>‹#›</a:t>
            </a:fld>
            <a:endParaRPr lang="ru-RU"/>
          </a:p>
        </p:txBody>
      </p:sp>
    </p:spTree>
    <p:extLst>
      <p:ext uri="{BB962C8B-B14F-4D97-AF65-F5344CB8AC3E}">
        <p14:creationId xmlns="" xmlns:p14="http://schemas.microsoft.com/office/powerpoint/2010/main" val="170256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en-US"/>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168EC34-53B2-4017-9FA7-952E47B87FEA}" type="slidenum">
              <a:rPr lang="ru-RU"/>
              <a:pPr>
                <a:defRPr/>
              </a:pPr>
              <a:t>‹#›</a:t>
            </a:fld>
            <a:endParaRPr lang="ru-RU"/>
          </a:p>
        </p:txBody>
      </p:sp>
    </p:spTree>
    <p:extLst>
      <p:ext uri="{BB962C8B-B14F-4D97-AF65-F5344CB8AC3E}">
        <p14:creationId xmlns="" xmlns:p14="http://schemas.microsoft.com/office/powerpoint/2010/main" val="227767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6559517-EA75-466D-9BBC-65C5584E77B9}" type="slidenum">
              <a:rPr lang="ru-RU"/>
              <a:pPr>
                <a:defRPr/>
              </a:pPr>
              <a:t>‹#›</a:t>
            </a:fld>
            <a:endParaRPr lang="ru-RU"/>
          </a:p>
        </p:txBody>
      </p:sp>
    </p:spTree>
    <p:extLst>
      <p:ext uri="{BB962C8B-B14F-4D97-AF65-F5344CB8AC3E}">
        <p14:creationId xmlns="" xmlns:p14="http://schemas.microsoft.com/office/powerpoint/2010/main" val="40356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29F01B22-07D6-40E7-A441-81DFE19B4B4A}" type="slidenum">
              <a:rPr lang="ru-RU"/>
              <a:pPr>
                <a:defRPr/>
              </a:pPr>
              <a:t>‹#›</a:t>
            </a:fld>
            <a:endParaRPr lang="ru-RU"/>
          </a:p>
        </p:txBody>
      </p:sp>
    </p:spTree>
    <p:extLst>
      <p:ext uri="{BB962C8B-B14F-4D97-AF65-F5344CB8AC3E}">
        <p14:creationId xmlns="" xmlns:p14="http://schemas.microsoft.com/office/powerpoint/2010/main" val="415631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en-US"/>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CE12FB8-1EEC-49DD-82A5-241259A55CF6}" type="slidenum">
              <a:rPr lang="ru-RU"/>
              <a:pPr>
                <a:defRPr/>
              </a:pPr>
              <a:t>‹#›</a:t>
            </a:fld>
            <a:endParaRPr lang="ru-RU"/>
          </a:p>
        </p:txBody>
      </p:sp>
    </p:spTree>
    <p:extLst>
      <p:ext uri="{BB962C8B-B14F-4D97-AF65-F5344CB8AC3E}">
        <p14:creationId xmlns="" xmlns:p14="http://schemas.microsoft.com/office/powerpoint/2010/main" val="205109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en-US"/>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5C6B79E-6513-4FB6-BC52-484A4D2F83AD}" type="slidenum">
              <a:rPr lang="ru-RU"/>
              <a:pPr>
                <a:defRPr/>
              </a:pPr>
              <a:t>‹#›</a:t>
            </a:fld>
            <a:endParaRPr lang="ru-RU"/>
          </a:p>
        </p:txBody>
      </p:sp>
    </p:spTree>
    <p:extLst>
      <p:ext uri="{BB962C8B-B14F-4D97-AF65-F5344CB8AC3E}">
        <p14:creationId xmlns="" xmlns:p14="http://schemas.microsoft.com/office/powerpoint/2010/main" val="170227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90419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ru-RU"/>
          </a:p>
        </p:txBody>
      </p:sp>
      <p:sp>
        <p:nvSpPr>
          <p:cNvPr id="90419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ru-RU"/>
          </a:p>
        </p:txBody>
      </p:sp>
      <p:sp>
        <p:nvSpPr>
          <p:cNvPr id="90419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D0499BC8-E0F7-4C6B-8D60-CF0F22A4676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420" r:id="rId1"/>
    <p:sldLayoutId id="2147484421" r:id="rId2"/>
    <p:sldLayoutId id="2147484422" r:id="rId3"/>
    <p:sldLayoutId id="2147484423" r:id="rId4"/>
    <p:sldLayoutId id="2147484424" r:id="rId5"/>
    <p:sldLayoutId id="2147484425" r:id="rId6"/>
    <p:sldLayoutId id="2147484426" r:id="rId7"/>
    <p:sldLayoutId id="2147484427" r:id="rId8"/>
    <p:sldLayoutId id="2147484428" r:id="rId9"/>
    <p:sldLayoutId id="2147484429" r:id="rId10"/>
    <p:sldLayoutId id="214748443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228600" y="228600"/>
            <a:ext cx="8686800" cy="5943600"/>
            <a:chOff x="144" y="144"/>
            <a:chExt cx="5472" cy="3744"/>
          </a:xfrm>
        </p:grpSpPr>
        <p:sp>
          <p:nvSpPr>
            <p:cNvPr id="2056"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p:spPr>
          <p:txBody>
            <a:bodyPr wrap="none" anchor="ctr"/>
            <a:lstStyle/>
            <a:p>
              <a:pPr algn="ctr"/>
              <a:endParaRPr lang="ru-RU" sz="2400">
                <a:latin typeface="Times New Roman" pitchFamily="18" charset="0"/>
              </a:endParaRPr>
            </a:p>
          </p:txBody>
        </p:sp>
        <p:sp>
          <p:nvSpPr>
            <p:cNvPr id="2057"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p:spPr>
          <p:txBody>
            <a:bodyPr wrap="none" anchor="ctr"/>
            <a:lstStyle/>
            <a:p>
              <a:pPr algn="ctr"/>
              <a:endParaRPr lang="ru-RU" sz="2400">
                <a:latin typeface="Times New Roman" pitchFamily="18" charset="0"/>
              </a:endParaRPr>
            </a:p>
          </p:txBody>
        </p:sp>
        <p:sp>
          <p:nvSpPr>
            <p:cNvPr id="2058" name="Line 5"/>
            <p:cNvSpPr>
              <a:spLocks noChangeShapeType="1"/>
            </p:cNvSpPr>
            <p:nvPr/>
          </p:nvSpPr>
          <p:spPr bwMode="auto">
            <a:xfrm>
              <a:off x="336" y="1092"/>
              <a:ext cx="5136" cy="0"/>
            </a:xfrm>
            <a:prstGeom prst="line">
              <a:avLst/>
            </a:prstGeom>
            <a:noFill/>
            <a:ln w="12700">
              <a:solidFill>
                <a:schemeClr val="accent2"/>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2051" name="Rectangle 6"/>
          <p:cNvSpPr>
            <a:spLocks noGrp="1" noChangeArrowheads="1"/>
          </p:cNvSpPr>
          <p:nvPr>
            <p:ph type="title"/>
          </p:nvPr>
        </p:nvSpPr>
        <p:spPr bwMode="auto">
          <a:xfrm>
            <a:off x="533400" y="473075"/>
            <a:ext cx="8153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smtClean="0"/>
              <a:t>Click to edit Master title style</a:t>
            </a:r>
          </a:p>
        </p:txBody>
      </p:sp>
      <p:sp>
        <p:nvSpPr>
          <p:cNvPr id="2052" name="Rectangle 7"/>
          <p:cNvSpPr>
            <a:spLocks noGrp="1" noChangeArrowheads="1"/>
          </p:cNvSpPr>
          <p:nvPr>
            <p:ph type="body" idx="1"/>
          </p:nvPr>
        </p:nvSpPr>
        <p:spPr bwMode="auto">
          <a:xfrm>
            <a:off x="533400" y="1828800"/>
            <a:ext cx="81534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912392" name="Rectangle 8"/>
          <p:cNvSpPr>
            <a:spLocks noGrp="1" noChangeArrowheads="1"/>
          </p:cNvSpPr>
          <p:nvPr>
            <p:ph type="dt" sz="half" idx="2"/>
          </p:nvPr>
        </p:nvSpPr>
        <p:spPr bwMode="auto">
          <a:xfrm>
            <a:off x="533400" y="6248400"/>
            <a:ext cx="20574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000">
                <a:latin typeface="Arial" charset="0"/>
              </a:defRPr>
            </a:lvl1pPr>
          </a:lstStyle>
          <a:p>
            <a:pPr>
              <a:defRPr/>
            </a:pPr>
            <a:endParaRPr lang="ru-RU"/>
          </a:p>
        </p:txBody>
      </p:sp>
      <p:sp>
        <p:nvSpPr>
          <p:cNvPr id="912393" name="Rectangle 9"/>
          <p:cNvSpPr>
            <a:spLocks noGrp="1" noChangeArrowheads="1"/>
          </p:cNvSpPr>
          <p:nvPr>
            <p:ph type="ftr" sz="quarter" idx="3"/>
          </p:nvPr>
        </p:nvSpPr>
        <p:spPr bwMode="auto">
          <a:xfrm>
            <a:off x="32385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000">
                <a:latin typeface="Arial" charset="0"/>
              </a:defRPr>
            </a:lvl1pPr>
          </a:lstStyle>
          <a:p>
            <a:pPr>
              <a:defRPr/>
            </a:pPr>
            <a:endParaRPr lang="ru-RU"/>
          </a:p>
        </p:txBody>
      </p:sp>
      <p:sp>
        <p:nvSpPr>
          <p:cNvPr id="912394" name="Rectangle 10"/>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fld id="{0F99D44F-0395-48B8-81B6-BEF3B3B44E7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442"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 id="2147484441" r:id="rId12"/>
  </p:sldLayoutIdLst>
  <p:hf sldNum="0" hdr="0" dt="0"/>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73050"/>
            <a:ext cx="8228013" cy="1144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075" name="Rectangle 2"/>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6813"/>
            <a:ext cx="2127250" cy="473075"/>
          </a:xfrm>
          <a:prstGeom prst="rect">
            <a:avLst/>
          </a:prstGeom>
          <a:noFill/>
          <a:ln>
            <a:noFill/>
          </a:ln>
          <a:effectLst/>
          <a:extLst/>
        </p:spPr>
        <p:txBody>
          <a:bodyPr vert="horz" wrap="square" lIns="0" tIns="0" rIns="0" bIns="0" numCol="1" anchor="t" anchorCtr="0" compatLnSpc="1">
            <a:prstTxWarp prst="textNoShape">
              <a:avLst/>
            </a:prstTxWarp>
          </a:bodyPr>
          <a:lstStyle>
            <a:lvl1pPr hangingPunct="0">
              <a:lnSpc>
                <a:spcPct val="95000"/>
              </a:lnSpc>
              <a:buClr>
                <a:srgbClr val="000000"/>
              </a:buClr>
              <a:buSzPct val="45000"/>
              <a:buFont typeface="Wingdings" pitchFamily="2" charset="2"/>
              <a:buNone/>
              <a:defRPr sz="1300">
                <a:solidFill>
                  <a:srgbClr val="000000"/>
                </a:solidFill>
                <a:latin typeface="Times New Roman" pitchFamily="18" charset="0"/>
                <a:cs typeface="Arial Unicode MS" pitchFamily="34" charset="-128"/>
              </a:defRPr>
            </a:lvl1pPr>
          </a:lstStyle>
          <a:p>
            <a:pPr>
              <a:defRPr/>
            </a:pPr>
            <a:endParaRPr lang="en-GB"/>
          </a:p>
        </p:txBody>
      </p:sp>
      <p:sp>
        <p:nvSpPr>
          <p:cNvPr id="1028" name="Rectangle 4"/>
          <p:cNvSpPr>
            <a:spLocks noGrp="1" noChangeArrowheads="1"/>
          </p:cNvSpPr>
          <p:nvPr>
            <p:ph type="ftr"/>
          </p:nvPr>
        </p:nvSpPr>
        <p:spPr bwMode="auto">
          <a:xfrm>
            <a:off x="3127375" y="6246813"/>
            <a:ext cx="2897188" cy="473075"/>
          </a:xfrm>
          <a:prstGeom prst="rect">
            <a:avLst/>
          </a:prstGeom>
          <a:noFill/>
          <a:ln>
            <a:noFill/>
          </a:ln>
          <a:effectLst/>
          <a:extLst/>
        </p:spPr>
        <p:txBody>
          <a:bodyPr vert="horz" wrap="square" lIns="0" tIns="0" rIns="0" bIns="0" numCol="1" anchor="t" anchorCtr="0" compatLnSpc="1">
            <a:prstTxWarp prst="textNoShape">
              <a:avLst/>
            </a:prstTxWarp>
          </a:bodyPr>
          <a:lstStyle>
            <a:lvl1pPr algn="ctr" hangingPunct="0">
              <a:lnSpc>
                <a:spcPct val="95000"/>
              </a:lnSpc>
              <a:buClr>
                <a:srgbClr val="000000"/>
              </a:buClr>
              <a:buSzPct val="45000"/>
              <a:buFont typeface="Wingdings" pitchFamily="2" charset="2"/>
              <a:buNone/>
              <a:defRPr sz="1300">
                <a:solidFill>
                  <a:srgbClr val="000000"/>
                </a:solidFill>
                <a:latin typeface="Times New Roman" pitchFamily="18" charset="0"/>
                <a:cs typeface="Arial Unicode MS" pitchFamily="34" charset="-128"/>
              </a:defRPr>
            </a:lvl1pPr>
          </a:lstStyle>
          <a:p>
            <a:pPr>
              <a:defRPr/>
            </a:pPr>
            <a:endParaRPr lang="en-GB"/>
          </a:p>
        </p:txBody>
      </p:sp>
      <p:sp>
        <p:nvSpPr>
          <p:cNvPr id="1029" name="Rectangle 5"/>
          <p:cNvSpPr>
            <a:spLocks noGrp="1" noChangeArrowheads="1"/>
          </p:cNvSpPr>
          <p:nvPr>
            <p:ph type="sldNum"/>
          </p:nvPr>
        </p:nvSpPr>
        <p:spPr bwMode="auto">
          <a:xfrm>
            <a:off x="6556375" y="6246813"/>
            <a:ext cx="2128838" cy="473075"/>
          </a:xfrm>
          <a:prstGeom prst="rect">
            <a:avLst/>
          </a:prstGeom>
          <a:noFill/>
          <a:ln>
            <a:noFill/>
          </a:ln>
          <a:effectLst/>
          <a:extLst/>
        </p:spPr>
        <p:txBody>
          <a:bodyPr vert="horz" wrap="square" lIns="0" tIns="0" rIns="0" bIns="0" numCol="1" anchor="t" anchorCtr="0" compatLnSpc="1">
            <a:prstTxWarp prst="textNoShape">
              <a:avLst/>
            </a:prstTxWarp>
          </a:bodyPr>
          <a:lstStyle>
            <a:lvl1pPr algn="r" hangingPunct="0">
              <a:lnSpc>
                <a:spcPct val="95000"/>
              </a:lnSpc>
              <a:buClr>
                <a:srgbClr val="000000"/>
              </a:buClr>
              <a:buSzPct val="45000"/>
              <a:buFont typeface="Wingdings" pitchFamily="2" charset="2"/>
              <a:buNone/>
              <a:defRPr sz="1300">
                <a:solidFill>
                  <a:srgbClr val="000000"/>
                </a:solidFill>
                <a:latin typeface="Times New Roman" pitchFamily="18" charset="0"/>
                <a:cs typeface="Arial Unicode MS" pitchFamily="34" charset="-128"/>
              </a:defRPr>
            </a:lvl1pPr>
          </a:lstStyle>
          <a:p>
            <a:pPr>
              <a:defRPr/>
            </a:pPr>
            <a:fld id="{6949BAAF-306F-4D30-AD7F-084FD22D486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443"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 id="2147484454" r:id="rId12"/>
    <p:sldLayoutId id="2147484455" r:id="rId13"/>
    <p:sldLayoutId id="2147484456" r:id="rId14"/>
  </p:sldLayoutIdLst>
  <p:hf sldNum="0" hdr="0" dt="0"/>
  <p:txStyles>
    <p:titleStyle>
      <a:lvl1pPr algn="ctr" defTabSz="406400" rtl="0" eaLnBrk="0" fontAlgn="base" hangingPunct="0">
        <a:lnSpc>
          <a:spcPct val="93000"/>
        </a:lnSpc>
        <a:spcBef>
          <a:spcPct val="0"/>
        </a:spcBef>
        <a:spcAft>
          <a:spcPct val="0"/>
        </a:spcAft>
        <a:buClr>
          <a:srgbClr val="000000"/>
        </a:buClr>
        <a:buSzPct val="45000"/>
        <a:buFont typeface="Wingdings" pitchFamily="2" charset="2"/>
        <a:defRPr sz="4000">
          <a:solidFill>
            <a:srgbClr val="000000"/>
          </a:solidFill>
          <a:latin typeface="+mj-lt"/>
          <a:ea typeface="+mj-ea"/>
          <a:cs typeface="MS Gothic"/>
        </a:defRPr>
      </a:lvl1pPr>
      <a:lvl2pPr algn="ctr" defTabSz="406400" rtl="0" eaLnBrk="0" fontAlgn="base" hangingPunct="0">
        <a:lnSpc>
          <a:spcPct val="93000"/>
        </a:lnSpc>
        <a:spcBef>
          <a:spcPct val="0"/>
        </a:spcBef>
        <a:spcAft>
          <a:spcPct val="0"/>
        </a:spcAft>
        <a:buClr>
          <a:srgbClr val="000000"/>
        </a:buClr>
        <a:buSzPct val="45000"/>
        <a:buFont typeface="Wingdings" pitchFamily="2" charset="2"/>
        <a:defRPr sz="4000">
          <a:solidFill>
            <a:srgbClr val="000000"/>
          </a:solidFill>
          <a:latin typeface="Arial" charset="0"/>
          <a:ea typeface="MS Gothic" charset="-128"/>
          <a:cs typeface="MS Gothic"/>
        </a:defRPr>
      </a:lvl2pPr>
      <a:lvl3pPr algn="ctr" defTabSz="406400" rtl="0" eaLnBrk="0" fontAlgn="base" hangingPunct="0">
        <a:lnSpc>
          <a:spcPct val="93000"/>
        </a:lnSpc>
        <a:spcBef>
          <a:spcPct val="0"/>
        </a:spcBef>
        <a:spcAft>
          <a:spcPct val="0"/>
        </a:spcAft>
        <a:buClr>
          <a:srgbClr val="000000"/>
        </a:buClr>
        <a:buSzPct val="45000"/>
        <a:buFont typeface="Wingdings" pitchFamily="2" charset="2"/>
        <a:defRPr sz="4000">
          <a:solidFill>
            <a:srgbClr val="000000"/>
          </a:solidFill>
          <a:latin typeface="Arial" charset="0"/>
          <a:ea typeface="MS Gothic" charset="-128"/>
          <a:cs typeface="MS Gothic"/>
        </a:defRPr>
      </a:lvl3pPr>
      <a:lvl4pPr algn="ctr" defTabSz="406400" rtl="0" eaLnBrk="0" fontAlgn="base" hangingPunct="0">
        <a:lnSpc>
          <a:spcPct val="93000"/>
        </a:lnSpc>
        <a:spcBef>
          <a:spcPct val="0"/>
        </a:spcBef>
        <a:spcAft>
          <a:spcPct val="0"/>
        </a:spcAft>
        <a:buClr>
          <a:srgbClr val="000000"/>
        </a:buClr>
        <a:buSzPct val="45000"/>
        <a:buFont typeface="Wingdings" pitchFamily="2" charset="2"/>
        <a:defRPr sz="4000">
          <a:solidFill>
            <a:srgbClr val="000000"/>
          </a:solidFill>
          <a:latin typeface="Arial" charset="0"/>
          <a:ea typeface="MS Gothic" charset="-128"/>
          <a:cs typeface="MS Gothic"/>
        </a:defRPr>
      </a:lvl4pPr>
      <a:lvl5pPr algn="ctr" defTabSz="406400" rtl="0" eaLnBrk="0" fontAlgn="base" hangingPunct="0">
        <a:lnSpc>
          <a:spcPct val="93000"/>
        </a:lnSpc>
        <a:spcBef>
          <a:spcPct val="0"/>
        </a:spcBef>
        <a:spcAft>
          <a:spcPct val="0"/>
        </a:spcAft>
        <a:buClr>
          <a:srgbClr val="000000"/>
        </a:buClr>
        <a:buSzPct val="45000"/>
        <a:buFont typeface="Wingdings" pitchFamily="2" charset="2"/>
        <a:defRPr sz="4000">
          <a:solidFill>
            <a:srgbClr val="000000"/>
          </a:solidFill>
          <a:latin typeface="Arial" charset="0"/>
          <a:ea typeface="MS Gothic" charset="-128"/>
          <a:cs typeface="MS Gothic"/>
        </a:defRPr>
      </a:lvl5pPr>
      <a:lvl6pPr marL="1393941" indent="-195843" algn="ctr" defTabSz="407526" rtl="0" fontAlgn="base" hangingPunct="0">
        <a:lnSpc>
          <a:spcPct val="93000"/>
        </a:lnSpc>
        <a:spcBef>
          <a:spcPct val="0"/>
        </a:spcBef>
        <a:spcAft>
          <a:spcPct val="0"/>
        </a:spcAft>
        <a:buClr>
          <a:srgbClr val="000000"/>
        </a:buClr>
        <a:buSzPct val="45000"/>
        <a:buFont typeface="Wingdings" charset="2"/>
        <a:defRPr sz="4000">
          <a:solidFill>
            <a:srgbClr val="000000"/>
          </a:solidFill>
          <a:latin typeface="Arial" charset="0"/>
          <a:ea typeface="MS Gothic" charset="-128"/>
        </a:defRPr>
      </a:lvl6pPr>
      <a:lvl7pPr marL="1808667" indent="-195843" algn="ctr" defTabSz="407526" rtl="0" fontAlgn="base" hangingPunct="0">
        <a:lnSpc>
          <a:spcPct val="93000"/>
        </a:lnSpc>
        <a:spcBef>
          <a:spcPct val="0"/>
        </a:spcBef>
        <a:spcAft>
          <a:spcPct val="0"/>
        </a:spcAft>
        <a:buClr>
          <a:srgbClr val="000000"/>
        </a:buClr>
        <a:buSzPct val="45000"/>
        <a:buFont typeface="Wingdings" charset="2"/>
        <a:defRPr sz="4000">
          <a:solidFill>
            <a:srgbClr val="000000"/>
          </a:solidFill>
          <a:latin typeface="Arial" charset="0"/>
          <a:ea typeface="MS Gothic" charset="-128"/>
        </a:defRPr>
      </a:lvl7pPr>
      <a:lvl8pPr marL="2223393" indent="-195843" algn="ctr" defTabSz="407526" rtl="0" fontAlgn="base" hangingPunct="0">
        <a:lnSpc>
          <a:spcPct val="93000"/>
        </a:lnSpc>
        <a:spcBef>
          <a:spcPct val="0"/>
        </a:spcBef>
        <a:spcAft>
          <a:spcPct val="0"/>
        </a:spcAft>
        <a:buClr>
          <a:srgbClr val="000000"/>
        </a:buClr>
        <a:buSzPct val="45000"/>
        <a:buFont typeface="Wingdings" charset="2"/>
        <a:defRPr sz="4000">
          <a:solidFill>
            <a:srgbClr val="000000"/>
          </a:solidFill>
          <a:latin typeface="Arial" charset="0"/>
          <a:ea typeface="MS Gothic" charset="-128"/>
        </a:defRPr>
      </a:lvl8pPr>
      <a:lvl9pPr marL="2638119" indent="-195843" algn="ctr" defTabSz="407526" rtl="0" fontAlgn="base" hangingPunct="0">
        <a:lnSpc>
          <a:spcPct val="93000"/>
        </a:lnSpc>
        <a:spcBef>
          <a:spcPct val="0"/>
        </a:spcBef>
        <a:spcAft>
          <a:spcPct val="0"/>
        </a:spcAft>
        <a:buClr>
          <a:srgbClr val="000000"/>
        </a:buClr>
        <a:buSzPct val="45000"/>
        <a:buFont typeface="Wingdings" charset="2"/>
        <a:defRPr sz="4000">
          <a:solidFill>
            <a:srgbClr val="000000"/>
          </a:solidFill>
          <a:latin typeface="Arial" charset="0"/>
          <a:ea typeface="MS Gothic" charset="-128"/>
        </a:defRPr>
      </a:lvl9pPr>
    </p:titleStyle>
    <p:bodyStyle>
      <a:lvl1pPr marL="390525" indent="-293688" algn="l" defTabSz="406400" rtl="0" eaLnBrk="0" fontAlgn="base" hangingPunct="0">
        <a:lnSpc>
          <a:spcPct val="93000"/>
        </a:lnSpc>
        <a:spcBef>
          <a:spcPct val="0"/>
        </a:spcBef>
        <a:spcAft>
          <a:spcPts val="1288"/>
        </a:spcAft>
        <a:buClr>
          <a:srgbClr val="000000"/>
        </a:buClr>
        <a:buSzPct val="45000"/>
        <a:buFont typeface="Wingdings" pitchFamily="2" charset="2"/>
        <a:buChar char=""/>
        <a:defRPr sz="2900">
          <a:solidFill>
            <a:srgbClr val="000000"/>
          </a:solidFill>
          <a:latin typeface="+mn-lt"/>
          <a:ea typeface="+mn-ea"/>
          <a:cs typeface="MS Gothic"/>
        </a:defRPr>
      </a:lvl1pPr>
      <a:lvl2pPr marL="782638" indent="-260350" algn="l" defTabSz="406400" rtl="0" eaLnBrk="0" fontAlgn="base" hangingPunct="0">
        <a:lnSpc>
          <a:spcPct val="93000"/>
        </a:lnSpc>
        <a:spcBef>
          <a:spcPct val="0"/>
        </a:spcBef>
        <a:spcAft>
          <a:spcPts val="1038"/>
        </a:spcAft>
        <a:buClr>
          <a:srgbClr val="000000"/>
        </a:buClr>
        <a:buSzPct val="75000"/>
        <a:buFont typeface="Symbol" pitchFamily="18" charset="2"/>
        <a:buChar char=""/>
        <a:defRPr sz="2500">
          <a:solidFill>
            <a:srgbClr val="000000"/>
          </a:solidFill>
          <a:latin typeface="+mn-lt"/>
          <a:ea typeface="+mn-ea"/>
          <a:cs typeface="MS Gothic"/>
        </a:defRPr>
      </a:lvl2pPr>
      <a:lvl3pPr marL="1174750" indent="-195263" algn="l" defTabSz="406400" rtl="0" eaLnBrk="0" fontAlgn="base" hangingPunct="0">
        <a:lnSpc>
          <a:spcPct val="93000"/>
        </a:lnSpc>
        <a:spcBef>
          <a:spcPct val="0"/>
        </a:spcBef>
        <a:spcAft>
          <a:spcPts val="775"/>
        </a:spcAft>
        <a:buClr>
          <a:srgbClr val="000000"/>
        </a:buClr>
        <a:buSzPct val="45000"/>
        <a:buFont typeface="Wingdings" pitchFamily="2" charset="2"/>
        <a:buChar char=""/>
        <a:defRPr sz="2200">
          <a:solidFill>
            <a:srgbClr val="000000"/>
          </a:solidFill>
          <a:latin typeface="+mn-lt"/>
          <a:ea typeface="+mn-ea"/>
          <a:cs typeface="MS Gothic"/>
        </a:defRPr>
      </a:lvl3pPr>
      <a:lvl4pPr marL="1565275" indent="-195263" algn="l" defTabSz="406400" rtl="0" eaLnBrk="0" fontAlgn="base" hangingPunct="0">
        <a:lnSpc>
          <a:spcPct val="93000"/>
        </a:lnSpc>
        <a:spcBef>
          <a:spcPct val="0"/>
        </a:spcBef>
        <a:spcAft>
          <a:spcPts val="525"/>
        </a:spcAft>
        <a:buClr>
          <a:srgbClr val="000000"/>
        </a:buClr>
        <a:buSzPct val="75000"/>
        <a:buFont typeface="Symbol" pitchFamily="18" charset="2"/>
        <a:buChar char=""/>
        <a:defRPr>
          <a:solidFill>
            <a:srgbClr val="000000"/>
          </a:solidFill>
          <a:latin typeface="+mn-lt"/>
          <a:ea typeface="+mn-ea"/>
          <a:cs typeface="MS Gothic"/>
        </a:defRPr>
      </a:lvl4pPr>
      <a:lvl5pPr marL="1957388" indent="-195263" algn="l" defTabSz="406400" rtl="0" eaLnBrk="0" fontAlgn="base" hangingPunct="0">
        <a:lnSpc>
          <a:spcPct val="93000"/>
        </a:lnSpc>
        <a:spcBef>
          <a:spcPct val="0"/>
        </a:spcBef>
        <a:spcAft>
          <a:spcPts val="263"/>
        </a:spcAft>
        <a:buClr>
          <a:srgbClr val="000000"/>
        </a:buClr>
        <a:buSzPct val="45000"/>
        <a:buFont typeface="Wingdings" pitchFamily="2" charset="2"/>
        <a:buChar char=""/>
        <a:defRPr>
          <a:solidFill>
            <a:srgbClr val="000000"/>
          </a:solidFill>
          <a:latin typeface="+mn-lt"/>
          <a:ea typeface="+mn-ea"/>
          <a:cs typeface="MS Gothic"/>
        </a:defRPr>
      </a:lvl5pPr>
      <a:lvl6pPr marL="2373155" indent="-195843" algn="l" defTabSz="407526" rtl="0" fontAlgn="base" hangingPunct="0">
        <a:lnSpc>
          <a:spcPct val="93000"/>
        </a:lnSpc>
        <a:spcBef>
          <a:spcPct val="0"/>
        </a:spcBef>
        <a:spcAft>
          <a:spcPts val="261"/>
        </a:spcAft>
        <a:buClr>
          <a:srgbClr val="000000"/>
        </a:buClr>
        <a:buSzPct val="45000"/>
        <a:buFont typeface="Wingdings" charset="2"/>
        <a:buChar char=""/>
        <a:defRPr sz="1800">
          <a:solidFill>
            <a:srgbClr val="000000"/>
          </a:solidFill>
          <a:latin typeface="+mn-lt"/>
          <a:ea typeface="+mn-ea"/>
        </a:defRPr>
      </a:lvl6pPr>
      <a:lvl7pPr marL="2787881" indent="-195843" algn="l" defTabSz="407526" rtl="0" fontAlgn="base" hangingPunct="0">
        <a:lnSpc>
          <a:spcPct val="93000"/>
        </a:lnSpc>
        <a:spcBef>
          <a:spcPct val="0"/>
        </a:spcBef>
        <a:spcAft>
          <a:spcPts val="261"/>
        </a:spcAft>
        <a:buClr>
          <a:srgbClr val="000000"/>
        </a:buClr>
        <a:buSzPct val="45000"/>
        <a:buFont typeface="Wingdings" charset="2"/>
        <a:buChar char=""/>
        <a:defRPr sz="1800">
          <a:solidFill>
            <a:srgbClr val="000000"/>
          </a:solidFill>
          <a:latin typeface="+mn-lt"/>
          <a:ea typeface="+mn-ea"/>
        </a:defRPr>
      </a:lvl7pPr>
      <a:lvl8pPr marL="3202607" indent="-195843" algn="l" defTabSz="407526" rtl="0" fontAlgn="base" hangingPunct="0">
        <a:lnSpc>
          <a:spcPct val="93000"/>
        </a:lnSpc>
        <a:spcBef>
          <a:spcPct val="0"/>
        </a:spcBef>
        <a:spcAft>
          <a:spcPts val="261"/>
        </a:spcAft>
        <a:buClr>
          <a:srgbClr val="000000"/>
        </a:buClr>
        <a:buSzPct val="45000"/>
        <a:buFont typeface="Wingdings" charset="2"/>
        <a:buChar char=""/>
        <a:defRPr sz="1800">
          <a:solidFill>
            <a:srgbClr val="000000"/>
          </a:solidFill>
          <a:latin typeface="+mn-lt"/>
          <a:ea typeface="+mn-ea"/>
        </a:defRPr>
      </a:lvl8pPr>
      <a:lvl9pPr marL="3617333" indent="-195843" algn="l" defTabSz="407526" rtl="0" fontAlgn="base" hangingPunct="0">
        <a:lnSpc>
          <a:spcPct val="93000"/>
        </a:lnSpc>
        <a:spcBef>
          <a:spcPct val="0"/>
        </a:spcBef>
        <a:spcAft>
          <a:spcPts val="261"/>
        </a:spcAft>
        <a:buClr>
          <a:srgbClr val="000000"/>
        </a:buClr>
        <a:buSzPct val="45000"/>
        <a:buFont typeface="Wingdings" charset="2"/>
        <a:buChar char=""/>
        <a:defRPr sz="1800">
          <a:solidFill>
            <a:srgbClr val="000000"/>
          </a:solidFill>
          <a:latin typeface="+mn-lt"/>
          <a:ea typeface="+mn-ea"/>
        </a:defRPr>
      </a:lvl9pPr>
    </p:bodyStyle>
    <p:otherStyle>
      <a:defPPr>
        <a:defRPr lang="lv-LV"/>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oleObject" Target="../embeddings/Microsoft_Office_PowerPoint_97-2003_prezent_cija1.ppt"/><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016/j.jaap.2015.02.027" TargetMode="Externa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hyperlink" Target="http://dx.doi.org/10.1515/hf-2014-028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323528" y="1170912"/>
            <a:ext cx="8424936" cy="2419124"/>
          </a:xfrm>
          <a:prstGeom prst="rect">
            <a:avLst/>
          </a:prstGeom>
          <a:solidFill>
            <a:schemeClr val="bg1"/>
          </a:solidFill>
          <a:ln>
            <a:noFill/>
          </a:ln>
          <a:effectLs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20000"/>
              </a:lnSpc>
              <a:defRPr/>
            </a:pPr>
            <a:endParaRPr lang="en-GB" sz="1100" b="1" cap="all" dirty="0" smtClean="0">
              <a:latin typeface="Times New Roman" panose="02020603050405020304" pitchFamily="18" charset="0"/>
              <a:cs typeface="Times New Roman" panose="02020603050405020304" pitchFamily="18" charset="0"/>
            </a:endParaRPr>
          </a:p>
          <a:p>
            <a:pPr algn="ctr" eaLnBrk="1" hangingPunct="1">
              <a:lnSpc>
                <a:spcPct val="120000"/>
              </a:lnSpc>
              <a:defRPr/>
            </a:pPr>
            <a:endParaRPr lang="en-GB" sz="1100" b="1" cap="all" dirty="0">
              <a:latin typeface="Times New Roman" panose="02020603050405020304" pitchFamily="18" charset="0"/>
              <a:cs typeface="Times New Roman" panose="02020603050405020304" pitchFamily="18" charset="0"/>
            </a:endParaRPr>
          </a:p>
          <a:p>
            <a:pPr algn="ctr" eaLnBrk="1" hangingPunct="1">
              <a:lnSpc>
                <a:spcPct val="120000"/>
              </a:lnSpc>
              <a:defRPr/>
            </a:pPr>
            <a:r>
              <a:rPr lang="en-GB" sz="2400" b="1" cap="all" dirty="0" smtClean="0">
                <a:latin typeface="Times New Roman" panose="02020603050405020304" pitchFamily="18" charset="0"/>
                <a:cs typeface="Times New Roman" panose="02020603050405020304" pitchFamily="18" charset="0"/>
              </a:rPr>
              <a:t>revealing </a:t>
            </a:r>
            <a:r>
              <a:rPr lang="en-GB" sz="2400" b="1" cap="all" dirty="0">
                <a:latin typeface="Times New Roman" panose="02020603050405020304" pitchFamily="18" charset="0"/>
                <a:cs typeface="Times New Roman" panose="02020603050405020304" pitchFamily="18" charset="0"/>
              </a:rPr>
              <a:t>of lignin structure-antioxidant activity relationship using Analytical pyrolysis and </a:t>
            </a:r>
            <a:r>
              <a:rPr lang="en-GB" sz="2400" b="1" cap="all" dirty="0" err="1" smtClean="0">
                <a:latin typeface="Times New Roman" panose="02020603050405020304" pitchFamily="18" charset="0"/>
                <a:cs typeface="Times New Roman" panose="02020603050405020304" pitchFamily="18" charset="0"/>
              </a:rPr>
              <a:t>chemometry</a:t>
            </a:r>
            <a:endParaRPr lang="en-US" sz="2400" b="1" cap="all" dirty="0" smtClean="0">
              <a:latin typeface="Times New Roman" panose="02020603050405020304" pitchFamily="18" charset="0"/>
              <a:cs typeface="Times New Roman" panose="02020603050405020304" pitchFamily="18" charset="0"/>
            </a:endParaRPr>
          </a:p>
          <a:p>
            <a:pPr algn="ctr" eaLnBrk="1" hangingPunct="1">
              <a:lnSpc>
                <a:spcPct val="120000"/>
              </a:lnSpc>
              <a:defRPr/>
            </a:pPr>
            <a:endParaRPr lang="ru-RU" sz="3200" b="1" dirty="0" smtClean="0">
              <a:solidFill>
                <a:srgbClr val="003300"/>
              </a:solidFill>
              <a:effectLst>
                <a:outerShdw blurRad="38100" dist="38100" dir="2700000" algn="tl">
                  <a:srgbClr val="C0C0C0"/>
                </a:outerShdw>
              </a:effectLst>
            </a:endParaRPr>
          </a:p>
        </p:txBody>
      </p:sp>
      <p:sp>
        <p:nvSpPr>
          <p:cNvPr id="19459" name="Text Box 13"/>
          <p:cNvSpPr txBox="1">
            <a:spLocks noChangeArrowheads="1"/>
          </p:cNvSpPr>
          <p:nvPr/>
        </p:nvSpPr>
        <p:spPr bwMode="auto">
          <a:xfrm>
            <a:off x="539552" y="3926194"/>
            <a:ext cx="8208912" cy="83099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en-GB" sz="2400" dirty="0" err="1" smtClean="0"/>
              <a:t>Jevgenija</a:t>
            </a:r>
            <a:r>
              <a:rPr lang="en-GB" sz="2400" dirty="0" smtClean="0"/>
              <a:t> </a:t>
            </a:r>
            <a:r>
              <a:rPr lang="en-GB" sz="2400" dirty="0" err="1"/>
              <a:t>Ponomarenko</a:t>
            </a:r>
            <a:r>
              <a:rPr lang="en-GB" sz="2400" dirty="0"/>
              <a:t>, </a:t>
            </a:r>
            <a:r>
              <a:rPr lang="en-GB" sz="2400" u="sng" dirty="0" smtClean="0"/>
              <a:t>Tatiana </a:t>
            </a:r>
            <a:r>
              <a:rPr lang="en-GB" sz="2400" u="sng" dirty="0" err="1"/>
              <a:t>Dizhbite</a:t>
            </a:r>
            <a:r>
              <a:rPr lang="en-GB" sz="2400" dirty="0"/>
              <a:t>, </a:t>
            </a:r>
            <a:r>
              <a:rPr lang="en-GB" sz="2400" dirty="0" smtClean="0"/>
              <a:t>Maris </a:t>
            </a:r>
            <a:r>
              <a:rPr lang="en-GB" sz="2400" dirty="0" err="1"/>
              <a:t>Lauberts</a:t>
            </a:r>
            <a:r>
              <a:rPr lang="en-GB" sz="2400" dirty="0"/>
              <a:t>, </a:t>
            </a:r>
            <a:r>
              <a:rPr lang="en-GB" sz="2400" dirty="0" smtClean="0"/>
              <a:t>Galina </a:t>
            </a:r>
            <a:r>
              <a:rPr lang="en-GB" sz="2400" dirty="0" err="1"/>
              <a:t>Dobele</a:t>
            </a:r>
            <a:r>
              <a:rPr lang="en-GB" sz="2400" dirty="0"/>
              <a:t>, </a:t>
            </a:r>
            <a:r>
              <a:rPr lang="en-GB" sz="2400" dirty="0" smtClean="0"/>
              <a:t>Alexander </a:t>
            </a:r>
            <a:r>
              <a:rPr lang="en-GB" sz="2400" dirty="0" err="1" smtClean="0"/>
              <a:t>Volpert</a:t>
            </a:r>
            <a:r>
              <a:rPr lang="en-GB" sz="2400" dirty="0" smtClean="0"/>
              <a:t>, Galina </a:t>
            </a:r>
            <a:r>
              <a:rPr lang="en-GB" sz="2400" dirty="0"/>
              <a:t>Telysheva</a:t>
            </a:r>
            <a:endParaRPr lang="ru-RU" sz="3600" dirty="0">
              <a:solidFill>
                <a:srgbClr val="003300"/>
              </a:solidFill>
            </a:endParaRPr>
          </a:p>
        </p:txBody>
      </p:sp>
      <p:sp>
        <p:nvSpPr>
          <p:cNvPr id="19460" name="WordArt 22"/>
          <p:cNvSpPr>
            <a:spLocks noChangeArrowheads="1" noChangeShapeType="1" noTextEdit="1"/>
          </p:cNvSpPr>
          <p:nvPr/>
        </p:nvSpPr>
        <p:spPr bwMode="auto">
          <a:xfrm>
            <a:off x="1619250" y="5516563"/>
            <a:ext cx="6924675" cy="463550"/>
          </a:xfrm>
          <a:prstGeom prst="rect">
            <a:avLst/>
          </a:prstGeom>
        </p:spPr>
        <p:txBody>
          <a:bodyPr wrap="none" fromWordArt="1">
            <a:prstTxWarp prst="textPlain">
              <a:avLst>
                <a:gd name="adj" fmla="val 50000"/>
              </a:avLst>
            </a:prstTxWarp>
          </a:bodyPr>
          <a:lstStyle/>
          <a:p>
            <a:pPr algn="ctr"/>
            <a:r>
              <a:rPr lang="en-US" sz="1800" kern="10">
                <a:ln w="9525">
                  <a:solidFill>
                    <a:srgbClr val="000000"/>
                  </a:solidFill>
                  <a:round/>
                  <a:headEnd/>
                  <a:tailEnd/>
                </a:ln>
                <a:solidFill>
                  <a:srgbClr val="FFFFFF"/>
                </a:solidFill>
                <a:latin typeface="Arial Black"/>
              </a:rPr>
              <a:t>Latvian State Institute of Wood Chemistry, Riga, Latvia</a:t>
            </a:r>
          </a:p>
        </p:txBody>
      </p:sp>
      <p:graphicFrame>
        <p:nvGraphicFramePr>
          <p:cNvPr id="19461" name="Object 4"/>
          <p:cNvGraphicFramePr>
            <a:graphicFrameLocks noChangeAspect="1"/>
          </p:cNvGraphicFramePr>
          <p:nvPr>
            <p:extLst>
              <p:ext uri="{D42A27DB-BD31-4B8C-83A1-F6EECF244321}">
                <p14:modId xmlns="" xmlns:p14="http://schemas.microsoft.com/office/powerpoint/2010/main" val="1860080340"/>
              </p:ext>
            </p:extLst>
          </p:nvPr>
        </p:nvGraphicFramePr>
        <p:xfrm>
          <a:off x="1" y="0"/>
          <a:ext cx="1187624" cy="891790"/>
        </p:xfrm>
        <a:graphic>
          <a:graphicData uri="http://schemas.openxmlformats.org/presentationml/2006/ole">
            <p:oleObj spid="_x0000_s19494" name="Presentation" r:id="rId5" imgW="4572180" imgH="3428972" progId="PowerPoint.Show.8">
              <p:embed/>
            </p:oleObj>
          </a:graphicData>
        </a:graphic>
      </p:graphicFrame>
      <p:sp>
        <p:nvSpPr>
          <p:cNvPr id="2" name="Footer Placeholder 1"/>
          <p:cNvSpPr>
            <a:spLocks noGrp="1"/>
          </p:cNvSpPr>
          <p:nvPr>
            <p:ph type="ftr" sz="quarter" idx="11"/>
          </p:nvPr>
        </p:nvSpPr>
        <p:spPr>
          <a:xfrm>
            <a:off x="2123728" y="6145772"/>
            <a:ext cx="4400128" cy="476250"/>
          </a:xfrm>
        </p:spPr>
        <p:txBody>
          <a:bodyPr/>
          <a:lstStyle/>
          <a:p>
            <a:pPr>
              <a:lnSpc>
                <a:spcPts val="1200"/>
              </a:lnSpc>
            </a:pPr>
            <a:r>
              <a:rPr lang="en-GB" b="1" dirty="0">
                <a:solidFill>
                  <a:schemeClr val="bg1"/>
                </a:solidFill>
              </a:rPr>
              <a:t>COST Action FP1105 San Sebastian Meeting</a:t>
            </a:r>
          </a:p>
          <a:p>
            <a:pPr>
              <a:lnSpc>
                <a:spcPts val="1200"/>
              </a:lnSpc>
            </a:pPr>
            <a:r>
              <a:rPr lang="en-GB" b="1" dirty="0" smtClean="0">
                <a:solidFill>
                  <a:schemeClr val="bg1"/>
                </a:solidFill>
              </a:rPr>
              <a:t>May </a:t>
            </a:r>
            <a:r>
              <a:rPr lang="en-GB" b="1" dirty="0">
                <a:solidFill>
                  <a:schemeClr val="bg1"/>
                </a:solidFill>
              </a:rPr>
              <a:t>26</a:t>
            </a:r>
            <a:r>
              <a:rPr lang="en-GB" b="1" baseline="30000" dirty="0">
                <a:solidFill>
                  <a:schemeClr val="bg1"/>
                </a:solidFill>
              </a:rPr>
              <a:t>th</a:t>
            </a:r>
            <a:r>
              <a:rPr lang="en-GB" b="1" dirty="0">
                <a:solidFill>
                  <a:schemeClr val="bg1"/>
                </a:solidFill>
              </a:rPr>
              <a:t> – 27</a:t>
            </a:r>
            <a:r>
              <a:rPr lang="en-GB" b="1" baseline="30000" dirty="0">
                <a:solidFill>
                  <a:schemeClr val="bg1"/>
                </a:solidFill>
              </a:rPr>
              <a:t>th</a:t>
            </a:r>
            <a:r>
              <a:rPr lang="en-GB" b="1" dirty="0">
                <a:solidFill>
                  <a:schemeClr val="bg1"/>
                </a:solidFill>
              </a:rPr>
              <a:t>, 2015</a:t>
            </a:r>
            <a:endParaRPr lang="en-GB" dirty="0">
              <a:solidFill>
                <a:schemeClr val="bg1"/>
              </a:solidFill>
            </a:endParaRPr>
          </a:p>
          <a:p>
            <a:pPr>
              <a:defRPr/>
            </a:pPr>
            <a:endParaRPr lang="ru-RU" dirty="0"/>
          </a:p>
        </p:txBody>
      </p:sp>
      <p:pic>
        <p:nvPicPr>
          <p:cNvPr id="8" name="Picture 128" descr="COST_216"/>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890038" y="-47361"/>
            <a:ext cx="1253962" cy="41555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1"/>
          </p:nvPr>
        </p:nvSpPr>
        <p:spPr>
          <a:xfrm>
            <a:off x="342627" y="1412776"/>
            <a:ext cx="8425234" cy="4229659"/>
          </a:xfrm>
        </p:spPr>
        <p:txBody>
          <a:bodyPr anchor="ctr"/>
          <a:lstStyle/>
          <a:p>
            <a:pPr eaLnBrk="1" hangingPunct="1">
              <a:buClr>
                <a:srgbClr val="0B5B2B"/>
              </a:buClr>
              <a:buFont typeface="Wingdings" pitchFamily="2" charset="2"/>
              <a:buChar char="ü"/>
            </a:pPr>
            <a:r>
              <a:rPr lang="en-US" sz="1700" dirty="0"/>
              <a:t>Different materials, food products, means for human health care, etc. undergo oxidative degradation. In order to protect their properties and prolong their life-time, </a:t>
            </a:r>
            <a:r>
              <a:rPr lang="en-US" sz="1700" b="1" dirty="0"/>
              <a:t>antioxidants</a:t>
            </a:r>
            <a:r>
              <a:rPr lang="en-US" sz="1700" dirty="0"/>
              <a:t> have to be added to almost all organic substrates. </a:t>
            </a:r>
            <a:r>
              <a:rPr lang="en-GB" sz="1700" dirty="0"/>
              <a:t>The overall antioxidants markets, where share of natural antioxidants is accounted for ~30%, is  </a:t>
            </a:r>
            <a:r>
              <a:rPr lang="en-GB" sz="1700" dirty="0" smtClean="0"/>
              <a:t>valued </a:t>
            </a:r>
            <a:r>
              <a:rPr lang="en-GB" sz="1700" dirty="0"/>
              <a:t>at about USD 2 billions per year. Demand for </a:t>
            </a:r>
            <a:r>
              <a:rPr lang="en-GB" sz="1700" b="1" dirty="0"/>
              <a:t>natural antioxidants </a:t>
            </a:r>
            <a:r>
              <a:rPr lang="en-GB" sz="1700" dirty="0"/>
              <a:t>is constantly increasing and the search for new renewable resources for </a:t>
            </a:r>
            <a:r>
              <a:rPr lang="en-GB" sz="1700" dirty="0" smtClean="0"/>
              <a:t>their </a:t>
            </a:r>
            <a:r>
              <a:rPr lang="en-GB" sz="1700" dirty="0"/>
              <a:t>manufacture </a:t>
            </a:r>
            <a:r>
              <a:rPr lang="en-GB" sz="1700" dirty="0" smtClean="0"/>
              <a:t>is </a:t>
            </a:r>
            <a:r>
              <a:rPr lang="en-GB" sz="1700" dirty="0"/>
              <a:t>an urgent task. </a:t>
            </a:r>
          </a:p>
          <a:p>
            <a:pPr eaLnBrk="1" hangingPunct="1">
              <a:buClr>
                <a:srgbClr val="0B5B2B"/>
              </a:buClr>
              <a:buFont typeface="Wingdings" pitchFamily="2" charset="2"/>
              <a:buChar char="ü"/>
            </a:pPr>
            <a:r>
              <a:rPr lang="en-GB" sz="1700" dirty="0"/>
              <a:t>The antioxidant activity of bio-renewable </a:t>
            </a:r>
            <a:r>
              <a:rPr lang="en-GB" sz="1700" dirty="0" smtClean="0"/>
              <a:t>polymeric </a:t>
            </a:r>
            <a:r>
              <a:rPr lang="en-GB" sz="1700" dirty="0"/>
              <a:t>polyphenol </a:t>
            </a:r>
            <a:r>
              <a:rPr lang="en-GB" sz="1700" b="1" dirty="0"/>
              <a:t>lignin</a:t>
            </a:r>
            <a:r>
              <a:rPr lang="en-GB" sz="1700" dirty="0"/>
              <a:t> is well documented  for a variety of polymeric composite materials, animal feed, and biological systems, however, the </a:t>
            </a:r>
            <a:r>
              <a:rPr lang="en-GB" altLang="lv-LV" sz="1700" dirty="0"/>
              <a:t>systematic investigations of </a:t>
            </a:r>
            <a:r>
              <a:rPr lang="en-GB" sz="1700" dirty="0"/>
              <a:t>mechanisms of the </a:t>
            </a:r>
            <a:r>
              <a:rPr lang="en-GB" sz="1700" dirty="0" smtClean="0"/>
              <a:t>lignin antioxidant </a:t>
            </a:r>
            <a:r>
              <a:rPr lang="en-GB" sz="1700" dirty="0"/>
              <a:t>action and structure–antioxidant activity relationship</a:t>
            </a:r>
            <a:r>
              <a:rPr lang="lv-LV" sz="1700" dirty="0"/>
              <a:t> </a:t>
            </a:r>
            <a:r>
              <a:rPr lang="en-GB" altLang="lv-LV" sz="1700" dirty="0"/>
              <a:t>are performed much more seldom.</a:t>
            </a:r>
            <a:r>
              <a:rPr lang="en-GB" sz="1700" dirty="0"/>
              <a:t> </a:t>
            </a:r>
            <a:r>
              <a:rPr lang="en-GB" sz="1700" b="1" dirty="0"/>
              <a:t>Structure–activity relationship </a:t>
            </a:r>
            <a:r>
              <a:rPr lang="en-GB" sz="1700" dirty="0"/>
              <a:t>is crucial to identify the most optimal antioxidants and to determine the most promising directions for upgrading of technical </a:t>
            </a:r>
            <a:r>
              <a:rPr lang="en-GB" sz="1700" dirty="0" err="1"/>
              <a:t>lignins</a:t>
            </a:r>
            <a:r>
              <a:rPr lang="en-GB" sz="1700" dirty="0"/>
              <a:t> in order to produce effective antioxidants for various application systems.</a:t>
            </a:r>
            <a:endParaRPr lang="en-US" sz="1700" dirty="0"/>
          </a:p>
          <a:p>
            <a:pPr eaLnBrk="1" hangingPunct="1">
              <a:buClr>
                <a:srgbClr val="0B5B2B"/>
              </a:buClr>
              <a:buFont typeface="Wingdings" pitchFamily="2" charset="2"/>
              <a:buChar char="ü"/>
            </a:pPr>
            <a:r>
              <a:rPr lang="en-GB" sz="1800" b="1" dirty="0"/>
              <a:t>The aim </a:t>
            </a:r>
            <a:r>
              <a:rPr lang="en-GB" sz="1700" dirty="0"/>
              <a:t>of the </a:t>
            </a:r>
            <a:r>
              <a:rPr lang="en-GB" sz="1700" dirty="0" smtClean="0"/>
              <a:t>work </a:t>
            </a:r>
            <a:r>
              <a:rPr lang="en-GB" sz="1700" dirty="0"/>
              <a:t>was characterization and quantification of the structure–antioxidant activity relationship (</a:t>
            </a:r>
            <a:r>
              <a:rPr lang="en-GB" sz="1700" b="1" dirty="0"/>
              <a:t>SAR</a:t>
            </a:r>
            <a:r>
              <a:rPr lang="en-GB" sz="1700" dirty="0"/>
              <a:t> and </a:t>
            </a:r>
            <a:r>
              <a:rPr lang="en-GB" sz="1700" b="1" dirty="0"/>
              <a:t>QSAR</a:t>
            </a:r>
            <a:r>
              <a:rPr lang="en-GB" sz="1700" dirty="0"/>
              <a:t>, respectively) </a:t>
            </a:r>
            <a:r>
              <a:rPr lang="en-GB" sz="1700" b="1" dirty="0"/>
              <a:t>for </a:t>
            </a:r>
            <a:r>
              <a:rPr lang="en-GB" sz="1700" b="1" dirty="0" err="1" smtClean="0"/>
              <a:t>lignins</a:t>
            </a:r>
            <a:r>
              <a:rPr lang="en-GB" sz="1700" dirty="0" smtClean="0"/>
              <a:t>.</a:t>
            </a:r>
            <a:endParaRPr lang="en-GB" sz="1700" dirty="0"/>
          </a:p>
          <a:p>
            <a:pPr eaLnBrk="1" hangingPunct="1">
              <a:buClr>
                <a:srgbClr val="0B5B2B"/>
              </a:buClr>
              <a:buFont typeface="Wingdings" pitchFamily="2" charset="2"/>
              <a:buChar char="ü"/>
            </a:pPr>
            <a:endParaRPr lang="lv-LV" sz="1600" dirty="0" smtClean="0"/>
          </a:p>
        </p:txBody>
      </p:sp>
      <p:sp>
        <p:nvSpPr>
          <p:cNvPr id="20484" name="Rectangle 6"/>
          <p:cNvSpPr>
            <a:spLocks noChangeArrowheads="1"/>
          </p:cNvSpPr>
          <p:nvPr/>
        </p:nvSpPr>
        <p:spPr bwMode="auto">
          <a:xfrm>
            <a:off x="2123728" y="414791"/>
            <a:ext cx="48630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sz="2400" b="1" dirty="0" smtClean="0">
                <a:solidFill>
                  <a:srgbClr val="009900"/>
                </a:solidFill>
              </a:rPr>
              <a:t>Motivations and Goal</a:t>
            </a:r>
            <a:endParaRPr lang="ru-RU" sz="2400" b="1" dirty="0">
              <a:solidFill>
                <a:srgbClr val="009900"/>
              </a:solidFill>
            </a:endParaRPr>
          </a:p>
        </p:txBody>
      </p:sp>
      <p:sp>
        <p:nvSpPr>
          <p:cNvPr id="6" name="Footer Placeholder 1"/>
          <p:cNvSpPr txBox="1">
            <a:spLocks/>
          </p:cNvSpPr>
          <p:nvPr/>
        </p:nvSpPr>
        <p:spPr bwMode="auto">
          <a:xfrm>
            <a:off x="2123728" y="6237312"/>
            <a:ext cx="4400128" cy="38471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6195">
                                            <p:txEl>
                                              <p:pRg st="1" end="1"/>
                                            </p:txEl>
                                          </p:spTgt>
                                        </p:tgtEl>
                                        <p:attrNameLst>
                                          <p:attrName>style.visibility</p:attrName>
                                        </p:attrNameLst>
                                      </p:cBhvr>
                                      <p:to>
                                        <p:strVal val="visible"/>
                                      </p:to>
                                    </p:set>
                                    <p:anim calcmode="lin" valueType="num">
                                      <p:cBhvr>
                                        <p:cTn id="11" dur="5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361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36195">
                                            <p:txEl>
                                              <p:pRg st="2" end="2"/>
                                            </p:txEl>
                                          </p:spTgt>
                                        </p:tgtEl>
                                        <p:attrNameLst>
                                          <p:attrName>style.visibility</p:attrName>
                                        </p:attrNameLst>
                                      </p:cBhvr>
                                      <p:to>
                                        <p:strVal val="visible"/>
                                      </p:to>
                                    </p:set>
                                    <p:anim calcmode="lin" valueType="num">
                                      <p:cBhvr>
                                        <p:cTn id="15" dur="5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361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4294967295"/>
          </p:nvPr>
        </p:nvSpPr>
        <p:spPr>
          <a:xfrm>
            <a:off x="3635896" y="980728"/>
            <a:ext cx="5097103" cy="5296586"/>
          </a:xfrm>
        </p:spPr>
        <p:txBody>
          <a:bodyPr anchor="ctr"/>
          <a:lstStyle/>
          <a:p>
            <a:pPr algn="just" eaLnBrk="1" hangingPunct="1">
              <a:lnSpc>
                <a:spcPts val="1800"/>
              </a:lnSpc>
              <a:buClr>
                <a:srgbClr val="0B5B2B"/>
              </a:buClr>
              <a:buFont typeface="Wingdings" pitchFamily="2" charset="2"/>
              <a:buChar char="ü"/>
            </a:pPr>
            <a:r>
              <a:rPr lang="en-GB" sz="1900" b="1" i="1" dirty="0" smtClean="0">
                <a:latin typeface="Times New Roman" pitchFamily="18" charset="0"/>
                <a:cs typeface="Times New Roman" pitchFamily="18" charset="0"/>
              </a:rPr>
              <a:t>50 </a:t>
            </a:r>
            <a:r>
              <a:rPr lang="en-GB" sz="1900" b="1" i="1" dirty="0">
                <a:latin typeface="Times New Roman" pitchFamily="18" charset="0"/>
                <a:cs typeface="Times New Roman" pitchFamily="18" charset="0"/>
              </a:rPr>
              <a:t>lignin samples </a:t>
            </a:r>
            <a:r>
              <a:rPr lang="en-GB" sz="1900" dirty="0" smtClean="0">
                <a:latin typeface="Times New Roman" pitchFamily="18" charset="0"/>
                <a:cs typeface="Times New Roman" pitchFamily="18" charset="0"/>
              </a:rPr>
              <a:t>obtained </a:t>
            </a:r>
            <a:r>
              <a:rPr lang="en-GB" sz="1900" dirty="0">
                <a:latin typeface="Times New Roman" pitchFamily="18" charset="0"/>
                <a:cs typeface="Times New Roman" pitchFamily="18" charset="0"/>
              </a:rPr>
              <a:t>as </a:t>
            </a:r>
            <a:r>
              <a:rPr lang="en-GB" sz="1900" dirty="0" smtClean="0">
                <a:latin typeface="Times New Roman" pitchFamily="18" charset="0"/>
                <a:cs typeface="Times New Roman" pitchFamily="18" charset="0"/>
              </a:rPr>
              <a:t>by-products </a:t>
            </a:r>
            <a:r>
              <a:rPr lang="en-GB" sz="1900" dirty="0">
                <a:latin typeface="Times New Roman" pitchFamily="18" charset="0"/>
                <a:cs typeface="Times New Roman" pitchFamily="18" charset="0"/>
              </a:rPr>
              <a:t>of the </a:t>
            </a:r>
            <a:r>
              <a:rPr lang="en-GB" sz="1900" dirty="0" smtClean="0">
                <a:latin typeface="Times New Roman" pitchFamily="18" charset="0"/>
                <a:cs typeface="Times New Roman" pitchFamily="18" charset="0"/>
              </a:rPr>
              <a:t>chemical </a:t>
            </a:r>
            <a:r>
              <a:rPr lang="en-GB" sz="1900" dirty="0">
                <a:latin typeface="Times New Roman" pitchFamily="18" charset="0"/>
                <a:cs typeface="Times New Roman" pitchFamily="18" charset="0"/>
              </a:rPr>
              <a:t>processing of </a:t>
            </a:r>
            <a:r>
              <a:rPr lang="en-GB" sz="1900" dirty="0" err="1" smtClean="0">
                <a:latin typeface="Times New Roman" pitchFamily="18" charset="0"/>
                <a:cs typeface="Times New Roman" pitchFamily="18" charset="0"/>
              </a:rPr>
              <a:t>phytomass</a:t>
            </a:r>
            <a:r>
              <a:rPr lang="en-GB" sz="1900" dirty="0" smtClean="0">
                <a:latin typeface="Times New Roman" pitchFamily="18" charset="0"/>
                <a:cs typeface="Times New Roman" pitchFamily="18" charset="0"/>
              </a:rPr>
              <a:t> were the objects of the study. </a:t>
            </a:r>
            <a:r>
              <a:rPr lang="en-GB" sz="1900" dirty="0">
                <a:latin typeface="Times New Roman" pitchFamily="18" charset="0"/>
                <a:cs typeface="Times New Roman" pitchFamily="18" charset="0"/>
              </a:rPr>
              <a:t>They </a:t>
            </a:r>
            <a:r>
              <a:rPr lang="en-GB" sz="1900" dirty="0" smtClean="0">
                <a:latin typeface="Times New Roman" pitchFamily="18" charset="0"/>
                <a:cs typeface="Times New Roman" pitchFamily="18" charset="0"/>
              </a:rPr>
              <a:t>differed </a:t>
            </a:r>
            <a:r>
              <a:rPr lang="en-GB" sz="1900" dirty="0">
                <a:latin typeface="Times New Roman" pitchFamily="18" charset="0"/>
                <a:cs typeface="Times New Roman" pitchFamily="18" charset="0"/>
              </a:rPr>
              <a:t>by botanical origin (annual plants, coniferous trees, deciduous trees) and the isolation technique </a:t>
            </a:r>
            <a:r>
              <a:rPr lang="en-GB" sz="1900" dirty="0" smtClean="0">
                <a:latin typeface="Times New Roman" pitchFamily="18" charset="0"/>
                <a:cs typeface="Times New Roman" pitchFamily="18" charset="0"/>
              </a:rPr>
              <a:t>(alkaline, </a:t>
            </a:r>
            <a:r>
              <a:rPr lang="en-GB" sz="1900" dirty="0" err="1" smtClean="0">
                <a:latin typeface="Times New Roman" pitchFamily="18" charset="0"/>
                <a:cs typeface="Times New Roman" pitchFamily="18" charset="0"/>
              </a:rPr>
              <a:t>organosolv</a:t>
            </a:r>
            <a:r>
              <a:rPr lang="en-GB" sz="1900" dirty="0" smtClean="0">
                <a:latin typeface="Times New Roman" pitchFamily="18" charset="0"/>
                <a:cs typeface="Times New Roman" pitchFamily="18" charset="0"/>
              </a:rPr>
              <a:t>, </a:t>
            </a:r>
            <a:r>
              <a:rPr lang="en-GB" sz="1900" dirty="0" err="1">
                <a:latin typeface="Times New Roman" pitchFamily="18" charset="0"/>
                <a:cs typeface="Times New Roman" pitchFamily="18" charset="0"/>
              </a:rPr>
              <a:t>kraft</a:t>
            </a:r>
            <a:r>
              <a:rPr lang="en-GB" sz="1900" dirty="0">
                <a:latin typeface="Times New Roman" pitchFamily="18" charset="0"/>
                <a:cs typeface="Times New Roman" pitchFamily="18" charset="0"/>
              </a:rPr>
              <a:t> </a:t>
            </a:r>
            <a:r>
              <a:rPr lang="en-GB" sz="1900" dirty="0" smtClean="0">
                <a:latin typeface="Times New Roman" pitchFamily="18" charset="0"/>
                <a:cs typeface="Times New Roman" pitchFamily="18" charset="0"/>
              </a:rPr>
              <a:t>processes, the Bjorkman </a:t>
            </a:r>
            <a:r>
              <a:rPr lang="en-GB" sz="1900" dirty="0">
                <a:latin typeface="Times New Roman" pitchFamily="18" charset="0"/>
                <a:cs typeface="Times New Roman" pitchFamily="18" charset="0"/>
              </a:rPr>
              <a:t>method, fast pyrolysis, hydrolysis).</a:t>
            </a:r>
            <a:endParaRPr lang="en-US" sz="1900" dirty="0" smtClean="0">
              <a:latin typeface="Times New Roman" pitchFamily="18" charset="0"/>
            </a:endParaRPr>
          </a:p>
          <a:p>
            <a:pPr algn="just" eaLnBrk="1" hangingPunct="1">
              <a:lnSpc>
                <a:spcPts val="1800"/>
              </a:lnSpc>
              <a:buClr>
                <a:srgbClr val="0B5B2B"/>
              </a:buClr>
              <a:buFont typeface="Wingdings" pitchFamily="2" charset="2"/>
              <a:buChar char="ü"/>
            </a:pPr>
            <a:r>
              <a:rPr lang="en-US" sz="1900" dirty="0">
                <a:latin typeface="Times New Roman" pitchFamily="18" charset="0"/>
              </a:rPr>
              <a:t>The </a:t>
            </a:r>
            <a:r>
              <a:rPr lang="en-US" sz="1900" b="1" i="1" dirty="0">
                <a:latin typeface="Times New Roman" pitchFamily="18" charset="0"/>
                <a:cs typeface="Times New Roman" pitchFamily="18" charset="0"/>
              </a:rPr>
              <a:t>9 structural descriptors</a:t>
            </a:r>
            <a:r>
              <a:rPr lang="en-US" sz="1900" dirty="0">
                <a:latin typeface="Times New Roman" pitchFamily="18" charset="0"/>
                <a:cs typeface="Times New Roman" pitchFamily="18" charset="0"/>
              </a:rPr>
              <a:t>, chosen </a:t>
            </a:r>
            <a:r>
              <a:rPr lang="en-US" sz="1900" dirty="0" smtClean="0">
                <a:latin typeface="Times New Roman" pitchFamily="18" charset="0"/>
                <a:cs typeface="Times New Roman" pitchFamily="18" charset="0"/>
              </a:rPr>
              <a:t>on </a:t>
            </a:r>
            <a:r>
              <a:rPr lang="en-US" sz="1900" dirty="0">
                <a:latin typeface="Times New Roman" pitchFamily="18" charset="0"/>
                <a:cs typeface="Times New Roman" pitchFamily="18" charset="0"/>
              </a:rPr>
              <a:t>the basis of our previous studies of antioxidant activity of </a:t>
            </a:r>
            <a:r>
              <a:rPr lang="en-US" sz="1900" dirty="0" err="1">
                <a:latin typeface="Times New Roman" pitchFamily="18" charset="0"/>
                <a:cs typeface="Times New Roman" pitchFamily="18" charset="0"/>
              </a:rPr>
              <a:t>lignins</a:t>
            </a:r>
            <a:r>
              <a:rPr lang="en-US" sz="1900" dirty="0">
                <a:latin typeface="Times New Roman" pitchFamily="18" charset="0"/>
                <a:cs typeface="Times New Roman" pitchFamily="18" charset="0"/>
              </a:rPr>
              <a:t> and </a:t>
            </a:r>
            <a:r>
              <a:rPr lang="lv-LV" sz="1900" dirty="0" err="1">
                <a:latin typeface="Times New Roman" pitchFamily="18" charset="0"/>
                <a:cs typeface="Times New Roman" pitchFamily="18" charset="0"/>
              </a:rPr>
              <a:t>lignin-related</a:t>
            </a:r>
            <a:r>
              <a:rPr lang="lv-LV" sz="1900" dirty="0">
                <a:latin typeface="Times New Roman" pitchFamily="18" charset="0"/>
                <a:cs typeface="Times New Roman" pitchFamily="18" charset="0"/>
              </a:rPr>
              <a:t> </a:t>
            </a:r>
            <a:r>
              <a:rPr lang="en-US" sz="1900" dirty="0">
                <a:latin typeface="Times New Roman" pitchFamily="18" charset="0"/>
                <a:cs typeface="Times New Roman" pitchFamily="18" charset="0"/>
              </a:rPr>
              <a:t>low-molecular </a:t>
            </a:r>
            <a:r>
              <a:rPr lang="en-US" sz="1900" dirty="0" smtClean="0">
                <a:latin typeface="Times New Roman" pitchFamily="18" charset="0"/>
                <a:cs typeface="Times New Roman" pitchFamily="18" charset="0"/>
              </a:rPr>
              <a:t>phenols were determined </a:t>
            </a:r>
            <a:r>
              <a:rPr lang="en-GB" sz="1900" dirty="0" smtClean="0">
                <a:latin typeface="Times New Roman" pitchFamily="18" charset="0"/>
                <a:cs typeface="Times New Roman" pitchFamily="18" charset="0"/>
              </a:rPr>
              <a:t>using mainly </a:t>
            </a:r>
            <a:r>
              <a:rPr lang="en-GB" sz="1900" i="1" dirty="0" err="1" smtClean="0">
                <a:latin typeface="Times New Roman" pitchFamily="18" charset="0"/>
                <a:cs typeface="Times New Roman" pitchFamily="18" charset="0"/>
              </a:rPr>
              <a:t>Py</a:t>
            </a:r>
            <a:r>
              <a:rPr lang="en-GB" sz="1900" i="1" dirty="0" smtClean="0">
                <a:latin typeface="Times New Roman" pitchFamily="18" charset="0"/>
                <a:cs typeface="Times New Roman" pitchFamily="18" charset="0"/>
              </a:rPr>
              <a:t>-GC-MS/FID</a:t>
            </a:r>
            <a:r>
              <a:rPr lang="en-GB" sz="1900" b="1" i="1" dirty="0">
                <a:latin typeface="Times New Roman" pitchFamily="18" charset="0"/>
                <a:cs typeface="Times New Roman" pitchFamily="18" charset="0"/>
              </a:rPr>
              <a:t> </a:t>
            </a:r>
            <a:r>
              <a:rPr lang="en-GB" sz="1900" i="1" dirty="0" smtClean="0">
                <a:latin typeface="Times New Roman" pitchFamily="18" charset="0"/>
                <a:cs typeface="Times New Roman" pitchFamily="18" charset="0"/>
              </a:rPr>
              <a:t>and</a:t>
            </a:r>
            <a:r>
              <a:rPr lang="en-GB" sz="1900" dirty="0" smtClean="0">
                <a:latin typeface="Times New Roman" pitchFamily="18" charset="0"/>
                <a:cs typeface="Times New Roman" pitchFamily="18" charset="0"/>
              </a:rPr>
              <a:t> </a:t>
            </a:r>
            <a:r>
              <a:rPr lang="en-GB" sz="1900" i="1" dirty="0">
                <a:latin typeface="Times New Roman" pitchFamily="18" charset="0"/>
                <a:cs typeface="Times New Roman" pitchFamily="18" charset="0"/>
              </a:rPr>
              <a:t>FTIR</a:t>
            </a:r>
            <a:r>
              <a:rPr lang="en-GB" sz="1900" dirty="0">
                <a:latin typeface="Times New Roman" pitchFamily="18" charset="0"/>
                <a:cs typeface="Times New Roman" pitchFamily="18" charset="0"/>
              </a:rPr>
              <a:t>, </a:t>
            </a:r>
            <a:r>
              <a:rPr lang="en-GB" sz="1900" i="1" dirty="0">
                <a:latin typeface="Times New Roman" pitchFamily="18" charset="0"/>
                <a:cs typeface="Times New Roman" pitchFamily="18" charset="0"/>
              </a:rPr>
              <a:t>EPR</a:t>
            </a:r>
            <a:r>
              <a:rPr lang="en-GB" sz="1900" dirty="0">
                <a:latin typeface="Times New Roman" pitchFamily="18" charset="0"/>
                <a:cs typeface="Times New Roman" pitchFamily="18" charset="0"/>
              </a:rPr>
              <a:t>, </a:t>
            </a:r>
            <a:r>
              <a:rPr lang="en-GB" sz="1900" i="1" dirty="0" smtClean="0">
                <a:latin typeface="Times New Roman" pitchFamily="18" charset="0"/>
                <a:cs typeface="Times New Roman" pitchFamily="18" charset="0"/>
              </a:rPr>
              <a:t>SEC </a:t>
            </a:r>
            <a:r>
              <a:rPr lang="en-GB" sz="1900" dirty="0" smtClean="0">
                <a:latin typeface="Times New Roman" pitchFamily="18" charset="0"/>
                <a:cs typeface="Times New Roman" pitchFamily="18" charset="0"/>
              </a:rPr>
              <a:t>and </a:t>
            </a:r>
            <a:r>
              <a:rPr lang="en-GB" sz="1900" i="1" dirty="0" smtClean="0">
                <a:latin typeface="Times New Roman" pitchFamily="18" charset="0"/>
                <a:cs typeface="Times New Roman" pitchFamily="18" charset="0"/>
              </a:rPr>
              <a:t>wet-chemistry as complimentary</a:t>
            </a:r>
            <a:r>
              <a:rPr lang="en-GB" sz="1900" dirty="0" smtClean="0">
                <a:latin typeface="Times New Roman" pitchFamily="18" charset="0"/>
                <a:cs typeface="Times New Roman" pitchFamily="18" charset="0"/>
              </a:rPr>
              <a:t> </a:t>
            </a:r>
            <a:r>
              <a:rPr lang="en-GB" sz="1900" i="1" dirty="0" smtClean="0">
                <a:latin typeface="Times New Roman" pitchFamily="18" charset="0"/>
                <a:cs typeface="Times New Roman" pitchFamily="18" charset="0"/>
              </a:rPr>
              <a:t>methods</a:t>
            </a:r>
            <a:r>
              <a:rPr lang="en-US" sz="1900" i="1" dirty="0" smtClean="0">
                <a:latin typeface="Times New Roman" pitchFamily="18" charset="0"/>
              </a:rPr>
              <a:t>.</a:t>
            </a:r>
            <a:r>
              <a:rPr lang="en-US" sz="1900" dirty="0" smtClean="0">
                <a:latin typeface="Times New Roman" pitchFamily="18" charset="0"/>
              </a:rPr>
              <a:t> </a:t>
            </a:r>
          </a:p>
          <a:p>
            <a:pPr algn="just" eaLnBrk="1" hangingPunct="1">
              <a:lnSpc>
                <a:spcPts val="1800"/>
              </a:lnSpc>
              <a:buClr>
                <a:srgbClr val="0B5B2B"/>
              </a:buClr>
              <a:buFont typeface="Wingdings" pitchFamily="2" charset="2"/>
              <a:buChar char="ü"/>
            </a:pPr>
            <a:r>
              <a:rPr lang="en-US" sz="1900" b="1" i="1" dirty="0">
                <a:latin typeface="Times New Roman" pitchFamily="18" charset="0"/>
                <a:cs typeface="Times New Roman" pitchFamily="18" charset="0"/>
              </a:rPr>
              <a:t>Principal component analysis  </a:t>
            </a:r>
            <a:r>
              <a:rPr lang="en-US" sz="1900" dirty="0">
                <a:latin typeface="Times New Roman" pitchFamily="18" charset="0"/>
                <a:cs typeface="Times New Roman" pitchFamily="18" charset="0"/>
              </a:rPr>
              <a:t>(</a:t>
            </a:r>
            <a:r>
              <a:rPr lang="en-US" sz="1900" b="1" dirty="0" smtClean="0">
                <a:latin typeface="Times New Roman" pitchFamily="18" charset="0"/>
                <a:cs typeface="Times New Roman" pitchFamily="18" charset="0"/>
              </a:rPr>
              <a:t>PCA</a:t>
            </a:r>
            <a:r>
              <a:rPr lang="en-US" sz="1900" dirty="0" smtClean="0">
                <a:latin typeface="Times New Roman" pitchFamily="18" charset="0"/>
                <a:cs typeface="Times New Roman" pitchFamily="18" charset="0"/>
              </a:rPr>
              <a:t>) showed that t</a:t>
            </a:r>
            <a:r>
              <a:rPr lang="en-GB" sz="1900" dirty="0" smtClean="0">
                <a:latin typeface="Times New Roman" pitchFamily="18" charset="0"/>
                <a:cs typeface="Times New Roman" pitchFamily="18" charset="0"/>
              </a:rPr>
              <a:t>he chosen structural properties, together with the number of the samples, allowed to join all </a:t>
            </a:r>
            <a:r>
              <a:rPr lang="en-GB" sz="1900" dirty="0" err="1" smtClean="0">
                <a:latin typeface="Times New Roman" pitchFamily="18" charset="0"/>
                <a:cs typeface="Times New Roman" pitchFamily="18" charset="0"/>
              </a:rPr>
              <a:t>lignins</a:t>
            </a:r>
            <a:r>
              <a:rPr lang="en-GB" sz="1900" dirty="0" smtClean="0">
                <a:latin typeface="Times New Roman" pitchFamily="18" charset="0"/>
                <a:cs typeface="Times New Roman" pitchFamily="18" charset="0"/>
              </a:rPr>
              <a:t> under study in one group, without dividing them into clusters, depending on the botanical origin and/or the processing method. </a:t>
            </a:r>
          </a:p>
          <a:p>
            <a:pPr algn="just" eaLnBrk="1" hangingPunct="1">
              <a:lnSpc>
                <a:spcPts val="1800"/>
              </a:lnSpc>
              <a:buClr>
                <a:srgbClr val="0B5B2B"/>
              </a:buClr>
              <a:buFont typeface="Wingdings" pitchFamily="2" charset="2"/>
              <a:buChar char="ü"/>
            </a:pPr>
            <a:endParaRPr lang="ru-RU" sz="2000" dirty="0" smtClean="0">
              <a:latin typeface="Times New Roman" pitchFamily="18" charset="0"/>
            </a:endParaRPr>
          </a:p>
          <a:p>
            <a:pPr algn="just" eaLnBrk="1" hangingPunct="1">
              <a:lnSpc>
                <a:spcPts val="1800"/>
              </a:lnSpc>
              <a:buClr>
                <a:srgbClr val="0B5B2B"/>
              </a:buClr>
              <a:buFont typeface="Wingdings" pitchFamily="2" charset="2"/>
              <a:buChar char="ü"/>
            </a:pPr>
            <a:endParaRPr lang="lv-LV" sz="1800" dirty="0" smtClean="0">
              <a:latin typeface="Times New Roman" pitchFamily="18" charset="0"/>
            </a:endParaRPr>
          </a:p>
        </p:txBody>
      </p:sp>
      <p:grpSp>
        <p:nvGrpSpPr>
          <p:cNvPr id="21509" name="Group 21"/>
          <p:cNvGrpSpPr>
            <a:grpSpLocks/>
          </p:cNvGrpSpPr>
          <p:nvPr/>
        </p:nvGrpSpPr>
        <p:grpSpPr bwMode="auto">
          <a:xfrm>
            <a:off x="395536" y="404664"/>
            <a:ext cx="3076615" cy="3891740"/>
            <a:chOff x="321" y="391"/>
            <a:chExt cx="2046" cy="2407"/>
          </a:xfrm>
        </p:grpSpPr>
        <p:pic>
          <p:nvPicPr>
            <p:cNvPr id="21511"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1" y="2174"/>
              <a:ext cx="1330" cy="5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pic>
        <p:grpSp>
          <p:nvGrpSpPr>
            <p:cNvPr id="21512" name="Group 19"/>
            <p:cNvGrpSpPr>
              <a:grpSpLocks/>
            </p:cNvGrpSpPr>
            <p:nvPr/>
          </p:nvGrpSpPr>
          <p:grpSpPr bwMode="auto">
            <a:xfrm>
              <a:off x="340" y="391"/>
              <a:ext cx="2027" cy="2407"/>
              <a:chOff x="340" y="391"/>
              <a:chExt cx="2027" cy="2407"/>
            </a:xfrm>
          </p:grpSpPr>
          <p:sp>
            <p:nvSpPr>
              <p:cNvPr id="21513" name="Text Box 10"/>
              <p:cNvSpPr txBox="1">
                <a:spLocks noChangeArrowheads="1"/>
              </p:cNvSpPr>
              <p:nvPr/>
            </p:nvSpPr>
            <p:spPr bwMode="auto">
              <a:xfrm>
                <a:off x="1273" y="2377"/>
                <a:ext cx="1094" cy="4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900" b="1" i="1" dirty="0">
                    <a:solidFill>
                      <a:srgbClr val="009900"/>
                    </a:solidFill>
                  </a:rPr>
                  <a:t>Structural model of  a </a:t>
                </a:r>
              </a:p>
              <a:p>
                <a:pPr eaLnBrk="1" hangingPunct="1"/>
                <a:r>
                  <a:rPr lang="en-US" sz="900" b="1" i="1" dirty="0">
                    <a:solidFill>
                      <a:srgbClr val="009900"/>
                    </a:solidFill>
                  </a:rPr>
                  <a:t>hardwood lignin </a:t>
                </a:r>
                <a:r>
                  <a:rPr lang="en-US" sz="900" b="1" i="1" dirty="0" smtClean="0">
                    <a:solidFill>
                      <a:srgbClr val="009900"/>
                    </a:solidFill>
                  </a:rPr>
                  <a:t>fragment   </a:t>
                </a:r>
                <a:r>
                  <a:rPr lang="en-US" sz="900" b="1" i="1" dirty="0">
                    <a:solidFill>
                      <a:srgbClr val="009900"/>
                    </a:solidFill>
                  </a:rPr>
                  <a:t>(J. Ralph et al., 2004</a:t>
                </a:r>
                <a:r>
                  <a:rPr lang="en-US" sz="900" b="1" i="1" dirty="0" smtClean="0">
                    <a:solidFill>
                      <a:srgbClr val="009900"/>
                    </a:solidFill>
                  </a:rPr>
                  <a:t>)</a:t>
                </a:r>
                <a:endParaRPr lang="ru-RU" sz="900" dirty="0">
                  <a:solidFill>
                    <a:srgbClr val="009900"/>
                  </a:solidFill>
                </a:endParaRPr>
              </a:p>
            </p:txBody>
          </p:sp>
          <p:pic>
            <p:nvPicPr>
              <p:cNvPr id="21514" name="Picture 15" descr="2012-aa"/>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0" y="391"/>
                <a:ext cx="1392" cy="17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5" name="Text Box 16"/>
              <p:cNvSpPr txBox="1">
                <a:spLocks noChangeArrowheads="1"/>
              </p:cNvSpPr>
              <p:nvPr/>
            </p:nvSpPr>
            <p:spPr bwMode="auto">
              <a:xfrm>
                <a:off x="1156" y="1573"/>
                <a:ext cx="1010" cy="3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000" b="1" i="1" dirty="0">
                    <a:solidFill>
                      <a:srgbClr val="009900"/>
                    </a:solidFill>
                  </a:rPr>
                  <a:t>Structural model of  </a:t>
                </a:r>
              </a:p>
              <a:p>
                <a:pPr eaLnBrk="1" hangingPunct="1"/>
                <a:r>
                  <a:rPr lang="en-US" sz="1000" b="1" i="1" dirty="0">
                    <a:solidFill>
                      <a:srgbClr val="009900"/>
                    </a:solidFill>
                  </a:rPr>
                  <a:t>softwood lignin </a:t>
                </a:r>
              </a:p>
              <a:p>
                <a:pPr eaLnBrk="1" hangingPunct="1"/>
                <a:r>
                  <a:rPr lang="en-US" sz="900" b="1" i="1" dirty="0">
                    <a:solidFill>
                      <a:srgbClr val="009900"/>
                    </a:solidFill>
                  </a:rPr>
                  <a:t>(G. </a:t>
                </a:r>
                <a:r>
                  <a:rPr lang="en-US" sz="900" b="1" i="1" dirty="0" err="1">
                    <a:solidFill>
                      <a:srgbClr val="009900"/>
                    </a:solidFill>
                  </a:rPr>
                  <a:t>Brunow</a:t>
                </a:r>
                <a:r>
                  <a:rPr lang="en-US" sz="900" b="1" i="1" dirty="0">
                    <a:solidFill>
                      <a:srgbClr val="009900"/>
                    </a:solidFill>
                  </a:rPr>
                  <a:t> et al. 2001)</a:t>
                </a:r>
                <a:endParaRPr lang="ru-RU" sz="1400" dirty="0">
                  <a:solidFill>
                    <a:srgbClr val="009900"/>
                  </a:solidFill>
                </a:endParaRPr>
              </a:p>
            </p:txBody>
          </p:sp>
        </p:grpSp>
      </p:grpSp>
      <p:sp>
        <p:nvSpPr>
          <p:cNvPr id="13" name="Footer Placeholder 1"/>
          <p:cNvSpPr txBox="1">
            <a:spLocks/>
          </p:cNvSpPr>
          <p:nvPr/>
        </p:nvSpPr>
        <p:spPr bwMode="auto">
          <a:xfrm>
            <a:off x="2091278" y="6218238"/>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4" name="Rectangle 6"/>
          <p:cNvSpPr>
            <a:spLocks noChangeArrowheads="1"/>
          </p:cNvSpPr>
          <p:nvPr/>
        </p:nvSpPr>
        <p:spPr bwMode="auto">
          <a:xfrm>
            <a:off x="3661309" y="318682"/>
            <a:ext cx="48630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sz="2400" b="1" dirty="0" smtClean="0">
                <a:solidFill>
                  <a:srgbClr val="009900"/>
                </a:solidFill>
              </a:rPr>
              <a:t>Materials and Methods</a:t>
            </a:r>
            <a:endParaRPr lang="ru-RU" sz="2400" b="1" dirty="0">
              <a:solidFill>
                <a:srgbClr val="009900"/>
              </a:solidFill>
            </a:endParaRPr>
          </a:p>
        </p:txBody>
      </p:sp>
      <p:sp>
        <p:nvSpPr>
          <p:cNvPr id="16" name="Rectangle 15"/>
          <p:cNvSpPr/>
          <p:nvPr/>
        </p:nvSpPr>
        <p:spPr>
          <a:xfrm>
            <a:off x="2483768" y="5157192"/>
            <a:ext cx="1138287" cy="507831"/>
          </a:xfrm>
          <a:prstGeom prst="rect">
            <a:avLst/>
          </a:prstGeom>
        </p:spPr>
        <p:txBody>
          <a:bodyPr wrap="square">
            <a:spAutoFit/>
          </a:bodyPr>
          <a:lstStyle/>
          <a:p>
            <a:pPr algn="l">
              <a:defRPr/>
            </a:pPr>
            <a:r>
              <a:rPr lang="en-GB" sz="900" b="1" i="1" dirty="0">
                <a:solidFill>
                  <a:srgbClr val="009900"/>
                </a:solidFill>
              </a:rPr>
              <a:t>loadings of </a:t>
            </a:r>
          </a:p>
          <a:p>
            <a:pPr algn="l">
              <a:defRPr/>
            </a:pPr>
            <a:r>
              <a:rPr lang="en-GB" sz="900" b="1" i="1" dirty="0">
                <a:solidFill>
                  <a:srgbClr val="009900"/>
                </a:solidFill>
              </a:rPr>
              <a:t>the lignins in </a:t>
            </a:r>
            <a:r>
              <a:rPr lang="en-GB" sz="900" b="1" i="1" dirty="0" smtClean="0">
                <a:solidFill>
                  <a:srgbClr val="009900"/>
                </a:solidFill>
              </a:rPr>
              <a:t>PC1  </a:t>
            </a:r>
            <a:r>
              <a:rPr lang="en-GB" sz="900" b="1" i="1" dirty="0">
                <a:solidFill>
                  <a:srgbClr val="009900"/>
                </a:solidFill>
              </a:rPr>
              <a:t>and PC2</a:t>
            </a:r>
            <a:endParaRPr lang="lv-LV" sz="900" b="1" i="1" dirty="0">
              <a:solidFill>
                <a:srgbClr val="009900"/>
              </a:solidFill>
            </a:endParaRPr>
          </a:p>
        </p:txBody>
      </p:sp>
      <p:pic>
        <p:nvPicPr>
          <p:cNvPr id="17" name="Picture 16"/>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67543" y="4221088"/>
            <a:ext cx="1871673" cy="1768193"/>
          </a:xfrm>
          <a:prstGeom prst="rect">
            <a:avLst/>
          </a:prstGeom>
          <a:noFill/>
          <a:ln>
            <a:noFill/>
          </a:ln>
          <a:effectLst/>
          <a:extLst/>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6195">
                                            <p:txEl>
                                              <p:pRg st="1" end="1"/>
                                            </p:txEl>
                                          </p:spTgt>
                                        </p:tgtEl>
                                        <p:attrNameLst>
                                          <p:attrName>style.visibility</p:attrName>
                                        </p:attrNameLst>
                                      </p:cBhvr>
                                      <p:to>
                                        <p:strVal val="visible"/>
                                      </p:to>
                                    </p:set>
                                    <p:anim calcmode="lin" valueType="num">
                                      <p:cBhvr>
                                        <p:cTn id="13" dur="5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361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6195">
                                            <p:txEl>
                                              <p:pRg st="2" end="2"/>
                                            </p:txEl>
                                          </p:spTgt>
                                        </p:tgtEl>
                                        <p:attrNameLst>
                                          <p:attrName>style.visibility</p:attrName>
                                        </p:attrNameLst>
                                      </p:cBhvr>
                                      <p:to>
                                        <p:strVal val="visible"/>
                                      </p:to>
                                    </p:set>
                                    <p:anim calcmode="lin" valueType="num">
                                      <p:cBhvr>
                                        <p:cTn id="19" dur="5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361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4294967295"/>
          </p:nvPr>
        </p:nvSpPr>
        <p:spPr>
          <a:xfrm>
            <a:off x="395536" y="260648"/>
            <a:ext cx="8281987" cy="863377"/>
          </a:xfrm>
        </p:spPr>
        <p:txBody>
          <a:bodyPr anchor="ctr"/>
          <a:lstStyle/>
          <a:p>
            <a:pPr marL="0" lvl="0" indent="0" algn="ctr" eaLnBrk="1" hangingPunct="1">
              <a:spcBef>
                <a:spcPct val="0"/>
              </a:spcBef>
              <a:buClrTx/>
              <a:buSzTx/>
              <a:buNone/>
            </a:pPr>
            <a:r>
              <a:rPr lang="en-US" sz="2000" b="1" kern="1200" dirty="0">
                <a:solidFill>
                  <a:srgbClr val="009900"/>
                </a:solidFill>
                <a:latin typeface="Arial" charset="0"/>
              </a:rPr>
              <a:t>Materials and </a:t>
            </a:r>
            <a:r>
              <a:rPr lang="en-US" sz="2000" b="1" kern="1200" dirty="0" smtClean="0">
                <a:solidFill>
                  <a:srgbClr val="009900"/>
                </a:solidFill>
                <a:latin typeface="Arial" charset="0"/>
              </a:rPr>
              <a:t>Methods</a:t>
            </a:r>
          </a:p>
          <a:p>
            <a:pPr marL="0" lvl="0" indent="0" algn="ctr" eaLnBrk="1" hangingPunct="1">
              <a:spcBef>
                <a:spcPct val="0"/>
              </a:spcBef>
              <a:buClrTx/>
              <a:buSzTx/>
              <a:buNone/>
            </a:pPr>
            <a:r>
              <a:rPr lang="en-US" sz="2000" b="1" kern="1200" dirty="0" smtClean="0">
                <a:solidFill>
                  <a:srgbClr val="009900"/>
                </a:solidFill>
                <a:latin typeface="Arial" charset="0"/>
              </a:rPr>
              <a:t>Antioxidant activity</a:t>
            </a:r>
            <a:endParaRPr lang="lv-LV" sz="3600" dirty="0" smtClean="0">
              <a:latin typeface="Times New Roman" pitchFamily="18" charset="0"/>
            </a:endParaRPr>
          </a:p>
        </p:txBody>
      </p:sp>
      <p:sp>
        <p:nvSpPr>
          <p:cNvPr id="136225" name="Text Box 33"/>
          <p:cNvSpPr txBox="1">
            <a:spLocks noChangeArrowheads="1"/>
          </p:cNvSpPr>
          <p:nvPr/>
        </p:nvSpPr>
        <p:spPr bwMode="auto">
          <a:xfrm>
            <a:off x="359569" y="980728"/>
            <a:ext cx="8497888" cy="68762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eaLnBrk="1" hangingPunct="1">
              <a:spcBef>
                <a:spcPct val="20000"/>
              </a:spcBef>
              <a:buClr>
                <a:srgbClr val="0B5B2B"/>
              </a:buClr>
              <a:buSzPct val="75000"/>
              <a:buFont typeface="Wingdings" pitchFamily="2" charset="2"/>
              <a:buChar char="ü"/>
            </a:pPr>
            <a:r>
              <a:rPr lang="en-GB" dirty="0" smtClean="0">
                <a:latin typeface="+mn-lt"/>
              </a:rPr>
              <a:t>For </a:t>
            </a:r>
            <a:r>
              <a:rPr lang="en-GB" dirty="0">
                <a:latin typeface="+mn-lt"/>
              </a:rPr>
              <a:t>the investigation of </a:t>
            </a:r>
            <a:r>
              <a:rPr lang="en-GB" dirty="0" smtClean="0">
                <a:latin typeface="+mn-lt"/>
              </a:rPr>
              <a:t>antioxidant activity, </a:t>
            </a:r>
            <a:r>
              <a:rPr lang="en-GB" dirty="0">
                <a:latin typeface="+mn-lt"/>
              </a:rPr>
              <a:t>the methods of the deactivation of </a:t>
            </a:r>
            <a:r>
              <a:rPr lang="en-GB" b="1" dirty="0">
                <a:latin typeface="+mn-lt"/>
              </a:rPr>
              <a:t>DPPH</a:t>
            </a:r>
            <a:r>
              <a:rPr lang="en-GB" b="1" baseline="30000" dirty="0">
                <a:latin typeface="+mn-lt"/>
              </a:rPr>
              <a:t>●</a:t>
            </a:r>
            <a:r>
              <a:rPr lang="en-GB" dirty="0">
                <a:latin typeface="+mn-lt"/>
              </a:rPr>
              <a:t> and </a:t>
            </a:r>
            <a:r>
              <a:rPr lang="en-GB" b="1" dirty="0">
                <a:latin typeface="+mn-lt"/>
              </a:rPr>
              <a:t>ABTS</a:t>
            </a:r>
            <a:r>
              <a:rPr lang="en-GB" b="1" baseline="30000" dirty="0">
                <a:latin typeface="+mn-lt"/>
                <a:cs typeface="Times New Roman" pitchFamily="18" charset="0"/>
              </a:rPr>
              <a:t>●</a:t>
            </a:r>
            <a:r>
              <a:rPr lang="en-GB" b="1" baseline="30000" dirty="0">
                <a:latin typeface="+mn-lt"/>
              </a:rPr>
              <a:t>+</a:t>
            </a:r>
            <a:r>
              <a:rPr lang="en-GB" b="1" dirty="0">
                <a:latin typeface="+mn-lt"/>
              </a:rPr>
              <a:t> </a:t>
            </a:r>
            <a:r>
              <a:rPr lang="en-GB" dirty="0">
                <a:latin typeface="+mn-lt"/>
              </a:rPr>
              <a:t>radicals were </a:t>
            </a:r>
            <a:r>
              <a:rPr lang="en-GB" dirty="0" smtClean="0">
                <a:latin typeface="+mn-lt"/>
              </a:rPr>
              <a:t>applied. </a:t>
            </a:r>
            <a:r>
              <a:rPr lang="en-GB" dirty="0">
                <a:latin typeface="+mn-lt"/>
              </a:rPr>
              <a:t>A combination of these methods allows to gain information about the reactions </a:t>
            </a:r>
            <a:r>
              <a:rPr lang="en-GB" dirty="0" smtClean="0">
                <a:latin typeface="+mn-lt"/>
              </a:rPr>
              <a:t>of low molecular phenols </a:t>
            </a:r>
            <a:r>
              <a:rPr lang="en-GB" dirty="0">
                <a:latin typeface="+mn-lt"/>
              </a:rPr>
              <a:t>with radicals by both proton coupled electron transfer </a:t>
            </a:r>
            <a:r>
              <a:rPr lang="en-GB" dirty="0" smtClean="0">
                <a:latin typeface="+mn-lt"/>
              </a:rPr>
              <a:t>(</a:t>
            </a:r>
            <a:r>
              <a:rPr lang="en-GB" b="1" dirty="0" smtClean="0">
                <a:latin typeface="+mn-lt"/>
              </a:rPr>
              <a:t>PCET</a:t>
            </a:r>
            <a:r>
              <a:rPr lang="en-GB" dirty="0" smtClean="0">
                <a:latin typeface="+mn-lt"/>
              </a:rPr>
              <a:t>) and sequential proton lost </a:t>
            </a:r>
            <a:r>
              <a:rPr lang="en-GB" dirty="0">
                <a:latin typeface="+mn-lt"/>
              </a:rPr>
              <a:t>electron transfer </a:t>
            </a:r>
            <a:r>
              <a:rPr lang="en-GB" dirty="0" smtClean="0">
                <a:latin typeface="+mn-lt"/>
              </a:rPr>
              <a:t>mechanisms (</a:t>
            </a:r>
            <a:r>
              <a:rPr lang="en-GB" b="1" dirty="0" smtClean="0">
                <a:latin typeface="+mn-lt"/>
              </a:rPr>
              <a:t>SPLET</a:t>
            </a:r>
            <a:r>
              <a:rPr lang="en-GB" dirty="0" smtClean="0">
                <a:latin typeface="+mn-lt"/>
              </a:rPr>
              <a:t>) as </a:t>
            </a:r>
            <a:r>
              <a:rPr lang="en-GB" dirty="0">
                <a:latin typeface="+mn-lt"/>
              </a:rPr>
              <a:t>well as about the stoichiometry of the reactions. </a:t>
            </a:r>
            <a:endParaRPr lang="en-GB" dirty="0" smtClean="0">
              <a:latin typeface="+mn-lt"/>
            </a:endParaRPr>
          </a:p>
          <a:p>
            <a:pPr marL="0" indent="0" algn="ctr" eaLnBrk="1" hangingPunct="1">
              <a:spcBef>
                <a:spcPct val="20000"/>
              </a:spcBef>
              <a:buClr>
                <a:srgbClr val="0B5B2B"/>
              </a:buClr>
              <a:buSzPct val="75000"/>
            </a:pPr>
            <a:r>
              <a:rPr lang="en-GB" altLang="lv-LV" b="1" dirty="0" smtClean="0">
                <a:latin typeface="+mn-lt"/>
              </a:rPr>
              <a:t>PCET</a:t>
            </a:r>
            <a:r>
              <a:rPr lang="en-GB" altLang="lv-LV" dirty="0" smtClean="0">
                <a:latin typeface="+mn-lt"/>
              </a:rPr>
              <a:t> mechanism: </a:t>
            </a:r>
            <a:r>
              <a:rPr lang="lv-LV" altLang="lv-LV" dirty="0" err="1" smtClean="0">
                <a:latin typeface="+mn-lt"/>
                <a:cs typeface="Times New Roman" pitchFamily="18" charset="0"/>
              </a:rPr>
              <a:t>ArO</a:t>
            </a:r>
            <a:r>
              <a:rPr lang="lv-LV" altLang="lv-LV" dirty="0" smtClean="0">
                <a:latin typeface="+mn-lt"/>
                <a:cs typeface="Times New Roman" pitchFamily="18" charset="0"/>
              </a:rPr>
              <a:t>-H </a:t>
            </a:r>
            <a:r>
              <a:rPr lang="lv-LV" altLang="lv-LV" dirty="0">
                <a:latin typeface="+mn-lt"/>
                <a:cs typeface="Times New Roman" pitchFamily="18" charset="0"/>
              </a:rPr>
              <a:t>+ R</a:t>
            </a:r>
            <a:r>
              <a:rPr lang="lv-LV" altLang="lv-LV" b="1" baseline="30000" dirty="0">
                <a:latin typeface="+mn-lt"/>
                <a:cs typeface="Arial" pitchFamily="34" charset="0"/>
              </a:rPr>
              <a:t>•</a:t>
            </a:r>
            <a:r>
              <a:rPr lang="lv-LV" altLang="lv-LV" b="1" dirty="0">
                <a:latin typeface="+mn-lt"/>
                <a:cs typeface="Times New Roman" pitchFamily="18" charset="0"/>
              </a:rPr>
              <a:t> </a:t>
            </a:r>
            <a:r>
              <a:rPr lang="lv-LV" altLang="lv-LV" dirty="0">
                <a:latin typeface="+mn-lt"/>
                <a:cs typeface="Times New Roman" pitchFamily="18" charset="0"/>
              </a:rPr>
              <a:t>→ </a:t>
            </a:r>
            <a:r>
              <a:rPr lang="lv-LV" altLang="lv-LV" dirty="0" err="1">
                <a:latin typeface="+mn-lt"/>
                <a:cs typeface="Times New Roman" pitchFamily="18" charset="0"/>
              </a:rPr>
              <a:t>ArO</a:t>
            </a:r>
            <a:r>
              <a:rPr lang="lv-LV" altLang="lv-LV" baseline="30000" dirty="0">
                <a:latin typeface="+mn-lt"/>
                <a:cs typeface="Times New Roman" pitchFamily="18" charset="0"/>
              </a:rPr>
              <a:t>•</a:t>
            </a:r>
            <a:r>
              <a:rPr lang="lv-LV" altLang="lv-LV" dirty="0">
                <a:latin typeface="+mn-lt"/>
                <a:cs typeface="Times New Roman" pitchFamily="18" charset="0"/>
              </a:rPr>
              <a:t> + </a:t>
            </a:r>
            <a:r>
              <a:rPr lang="lv-LV" altLang="lv-LV" dirty="0" smtClean="0">
                <a:latin typeface="+mn-lt"/>
                <a:cs typeface="Times New Roman" pitchFamily="18" charset="0"/>
              </a:rPr>
              <a:t>R-H</a:t>
            </a:r>
            <a:r>
              <a:rPr lang="en-US" altLang="lv-LV" dirty="0" smtClean="0">
                <a:latin typeface="+mn-lt"/>
                <a:cs typeface="Times New Roman" pitchFamily="18" charset="0"/>
              </a:rPr>
              <a:t> </a:t>
            </a:r>
          </a:p>
          <a:p>
            <a:pPr marL="0" indent="0" algn="ctr" eaLnBrk="1" hangingPunct="1">
              <a:spcBef>
                <a:spcPct val="20000"/>
              </a:spcBef>
              <a:buClr>
                <a:srgbClr val="0B5B2B"/>
              </a:buClr>
              <a:buSzPct val="75000"/>
            </a:pPr>
            <a:r>
              <a:rPr lang="en-US" altLang="lv-LV" dirty="0" smtClean="0">
                <a:latin typeface="+mn-lt"/>
                <a:cs typeface="Times New Roman" pitchFamily="18" charset="0"/>
              </a:rPr>
              <a:t>BDE=</a:t>
            </a:r>
            <a:r>
              <a:rPr lang="lv-LV" altLang="lv-LV" dirty="0" smtClean="0">
                <a:latin typeface="+mn-lt"/>
                <a:cs typeface="Times New Roman" pitchFamily="18" charset="0"/>
              </a:rPr>
              <a:t>H</a:t>
            </a:r>
            <a:r>
              <a:rPr lang="lv-LV" altLang="lv-LV" dirty="0">
                <a:latin typeface="+mn-lt"/>
                <a:cs typeface="Times New Roman" pitchFamily="18" charset="0"/>
              </a:rPr>
              <a:t>°(</a:t>
            </a:r>
            <a:r>
              <a:rPr lang="lv-LV" altLang="lv-LV" dirty="0" err="1">
                <a:latin typeface="+mn-lt"/>
                <a:cs typeface="Times New Roman" pitchFamily="18" charset="0"/>
              </a:rPr>
              <a:t>ArO</a:t>
            </a:r>
            <a:r>
              <a:rPr lang="lv-LV" altLang="lv-LV" baseline="30000" dirty="0">
                <a:latin typeface="+mn-lt"/>
                <a:cs typeface="Times New Roman" pitchFamily="18" charset="0"/>
              </a:rPr>
              <a:t>●</a:t>
            </a:r>
            <a:r>
              <a:rPr lang="lv-LV" altLang="lv-LV" dirty="0" smtClean="0">
                <a:latin typeface="+mn-lt"/>
                <a:cs typeface="Times New Roman" pitchFamily="18" charset="0"/>
              </a:rPr>
              <a:t>)+H</a:t>
            </a:r>
            <a:r>
              <a:rPr lang="lv-LV" altLang="lv-LV" dirty="0">
                <a:latin typeface="+mn-lt"/>
                <a:cs typeface="Times New Roman" pitchFamily="18" charset="0"/>
              </a:rPr>
              <a:t>°(H</a:t>
            </a:r>
            <a:r>
              <a:rPr lang="lv-LV" altLang="lv-LV" baseline="30000" dirty="0">
                <a:latin typeface="+mn-lt"/>
                <a:cs typeface="Times New Roman" pitchFamily="18" charset="0"/>
              </a:rPr>
              <a:t>●</a:t>
            </a:r>
            <a:r>
              <a:rPr lang="lv-LV" altLang="lv-LV" dirty="0" smtClean="0">
                <a:latin typeface="+mn-lt"/>
                <a:cs typeface="Times New Roman" pitchFamily="18" charset="0"/>
              </a:rPr>
              <a:t>)- </a:t>
            </a:r>
            <a:r>
              <a:rPr lang="lv-LV" altLang="lv-LV" dirty="0">
                <a:latin typeface="+mn-lt"/>
                <a:cs typeface="Times New Roman" pitchFamily="18" charset="0"/>
              </a:rPr>
              <a:t>H°(</a:t>
            </a:r>
            <a:r>
              <a:rPr lang="lv-LV" altLang="lv-LV" dirty="0" err="1">
                <a:latin typeface="+mn-lt"/>
                <a:cs typeface="Times New Roman" pitchFamily="18" charset="0"/>
              </a:rPr>
              <a:t>ArOH</a:t>
            </a:r>
            <a:r>
              <a:rPr lang="lv-LV" altLang="lv-LV" dirty="0" smtClean="0">
                <a:latin typeface="+mn-lt"/>
                <a:cs typeface="Times New Roman" pitchFamily="18" charset="0"/>
              </a:rPr>
              <a:t>)</a:t>
            </a:r>
            <a:endParaRPr lang="en-US" altLang="lv-LV" dirty="0" smtClean="0">
              <a:latin typeface="+mn-lt"/>
              <a:cs typeface="Times New Roman" pitchFamily="18" charset="0"/>
            </a:endParaRPr>
          </a:p>
          <a:p>
            <a:pPr marL="0" indent="0" algn="ctr" eaLnBrk="1" hangingPunct="1">
              <a:spcBef>
                <a:spcPct val="20000"/>
              </a:spcBef>
              <a:buClr>
                <a:srgbClr val="0B5B2B"/>
              </a:buClr>
              <a:buSzPct val="75000"/>
            </a:pPr>
            <a:r>
              <a:rPr lang="en-US" altLang="lv-LV" b="1" dirty="0" smtClean="0">
                <a:latin typeface="+mn-lt"/>
                <a:cs typeface="Times New Roman" pitchFamily="18" charset="0"/>
              </a:rPr>
              <a:t>SPLET</a:t>
            </a:r>
            <a:r>
              <a:rPr lang="en-US" altLang="lv-LV" dirty="0" smtClean="0">
                <a:latin typeface="+mn-lt"/>
                <a:cs typeface="Times New Roman" pitchFamily="18" charset="0"/>
              </a:rPr>
              <a:t> mechanism: </a:t>
            </a:r>
            <a:r>
              <a:rPr lang="lv-LV" altLang="lv-LV" dirty="0" err="1">
                <a:latin typeface="+mn-lt"/>
                <a:cs typeface="Times New Roman" pitchFamily="18" charset="0"/>
              </a:rPr>
              <a:t>ArO</a:t>
            </a:r>
            <a:r>
              <a:rPr lang="lv-LV" altLang="lv-LV" dirty="0">
                <a:latin typeface="+mn-lt"/>
                <a:cs typeface="Times New Roman" pitchFamily="18" charset="0"/>
              </a:rPr>
              <a:t>-H → </a:t>
            </a:r>
            <a:r>
              <a:rPr lang="lv-LV" altLang="lv-LV" dirty="0" err="1" smtClean="0">
                <a:latin typeface="+mn-lt"/>
                <a:cs typeface="Times New Roman" pitchFamily="18" charset="0"/>
              </a:rPr>
              <a:t>ArO</a:t>
            </a:r>
            <a:r>
              <a:rPr lang="lv-LV" altLang="lv-LV" baseline="30000" dirty="0" smtClean="0">
                <a:latin typeface="+mn-lt"/>
                <a:cs typeface="Times New Roman" pitchFamily="18" charset="0"/>
              </a:rPr>
              <a:t>-</a:t>
            </a:r>
            <a:r>
              <a:rPr lang="lv-LV" altLang="lv-LV" dirty="0" smtClean="0">
                <a:latin typeface="+mn-lt"/>
                <a:cs typeface="Times New Roman" pitchFamily="18" charset="0"/>
              </a:rPr>
              <a:t> + H</a:t>
            </a:r>
            <a:r>
              <a:rPr lang="lv-LV" altLang="lv-LV" baseline="30000" dirty="0" smtClean="0">
                <a:latin typeface="+mn-lt"/>
                <a:cs typeface="Times New Roman" pitchFamily="18" charset="0"/>
              </a:rPr>
              <a:t>+</a:t>
            </a:r>
            <a:r>
              <a:rPr lang="lv-LV" altLang="lv-LV" dirty="0" smtClean="0">
                <a:latin typeface="+mn-lt"/>
                <a:cs typeface="Times New Roman" pitchFamily="18" charset="0"/>
              </a:rPr>
              <a:t> </a:t>
            </a:r>
            <a:endParaRPr lang="en-US" altLang="lv-LV" dirty="0" smtClean="0">
              <a:latin typeface="+mn-lt"/>
              <a:cs typeface="Times New Roman" pitchFamily="18" charset="0"/>
            </a:endParaRPr>
          </a:p>
          <a:p>
            <a:pPr marL="0" indent="0" algn="ctr" eaLnBrk="1" hangingPunct="1">
              <a:spcBef>
                <a:spcPct val="20000"/>
              </a:spcBef>
              <a:buClr>
                <a:srgbClr val="0B5B2B"/>
              </a:buClr>
              <a:buSzPct val="75000"/>
            </a:pPr>
            <a:r>
              <a:rPr lang="lv-LV" altLang="lv-LV" dirty="0" err="1" smtClean="0">
                <a:latin typeface="+mn-lt"/>
                <a:cs typeface="Times New Roman" pitchFamily="18" charset="0"/>
              </a:rPr>
              <a:t>ArO</a:t>
            </a:r>
            <a:r>
              <a:rPr lang="lv-LV" altLang="lv-LV" baseline="30000" dirty="0" smtClean="0">
                <a:latin typeface="+mn-lt"/>
                <a:cs typeface="Times New Roman" pitchFamily="18" charset="0"/>
              </a:rPr>
              <a:t>-</a:t>
            </a:r>
            <a:r>
              <a:rPr lang="lv-LV" altLang="lv-LV" dirty="0" smtClean="0">
                <a:latin typeface="+mn-lt"/>
                <a:cs typeface="Times New Roman" pitchFamily="18" charset="0"/>
              </a:rPr>
              <a:t> + R• → </a:t>
            </a:r>
            <a:r>
              <a:rPr lang="lv-LV" altLang="lv-LV" dirty="0" err="1" smtClean="0">
                <a:latin typeface="+mn-lt"/>
                <a:cs typeface="Times New Roman" pitchFamily="18" charset="0"/>
              </a:rPr>
              <a:t>ArO</a:t>
            </a:r>
            <a:r>
              <a:rPr lang="lv-LV" altLang="lv-LV" dirty="0" smtClean="0">
                <a:latin typeface="+mn-lt"/>
                <a:cs typeface="Times New Roman" pitchFamily="18" charset="0"/>
              </a:rPr>
              <a:t>• + R</a:t>
            </a:r>
            <a:r>
              <a:rPr lang="lv-LV" altLang="lv-LV" baseline="30000" dirty="0" smtClean="0">
                <a:latin typeface="+mn-lt"/>
                <a:cs typeface="Times New Roman" pitchFamily="18" charset="0"/>
              </a:rPr>
              <a:t>-</a:t>
            </a:r>
            <a:r>
              <a:rPr lang="lv-LV" altLang="lv-LV" dirty="0" smtClean="0">
                <a:latin typeface="+mn-lt"/>
                <a:cs typeface="Times New Roman" pitchFamily="18" charset="0"/>
              </a:rPr>
              <a:t> </a:t>
            </a:r>
            <a:endParaRPr lang="en-US" altLang="lv-LV" dirty="0">
              <a:latin typeface="+mn-lt"/>
              <a:cs typeface="Times New Roman" pitchFamily="18" charset="0"/>
            </a:endParaRPr>
          </a:p>
          <a:p>
            <a:pPr marL="0" indent="0" algn="ctr" eaLnBrk="1" hangingPunct="1">
              <a:spcBef>
                <a:spcPct val="20000"/>
              </a:spcBef>
              <a:buClr>
                <a:srgbClr val="0B5B2B"/>
              </a:buClr>
              <a:buSzPct val="75000"/>
            </a:pPr>
            <a:r>
              <a:rPr lang="lv-LV" altLang="lv-LV" dirty="0" smtClean="0">
                <a:latin typeface="+mn-lt"/>
                <a:cs typeface="Times New Roman" pitchFamily="18" charset="0"/>
              </a:rPr>
              <a:t>R- </a:t>
            </a:r>
            <a:r>
              <a:rPr lang="lv-LV" altLang="lv-LV" dirty="0">
                <a:latin typeface="+mn-lt"/>
                <a:cs typeface="Times New Roman" pitchFamily="18" charset="0"/>
              </a:rPr>
              <a:t>+ H</a:t>
            </a:r>
            <a:r>
              <a:rPr lang="lv-LV" altLang="lv-LV" baseline="30000" dirty="0">
                <a:latin typeface="+mn-lt"/>
                <a:cs typeface="Times New Roman" pitchFamily="18" charset="0"/>
              </a:rPr>
              <a:t>+</a:t>
            </a:r>
            <a:r>
              <a:rPr lang="lv-LV" altLang="lv-LV" dirty="0">
                <a:latin typeface="+mn-lt"/>
                <a:cs typeface="Times New Roman" pitchFamily="18" charset="0"/>
              </a:rPr>
              <a:t> → </a:t>
            </a:r>
            <a:r>
              <a:rPr lang="lv-LV" altLang="lv-LV" dirty="0" smtClean="0">
                <a:latin typeface="+mn-lt"/>
                <a:cs typeface="Times New Roman" pitchFamily="18" charset="0"/>
              </a:rPr>
              <a:t>RH</a:t>
            </a:r>
            <a:endParaRPr lang="en-US" altLang="lv-LV" dirty="0" smtClean="0">
              <a:latin typeface="+mn-lt"/>
              <a:cs typeface="Times New Roman" pitchFamily="18" charset="0"/>
            </a:endParaRPr>
          </a:p>
          <a:p>
            <a:pPr marL="0" indent="0" algn="ctr" eaLnBrk="1" hangingPunct="1">
              <a:spcBef>
                <a:spcPct val="20000"/>
              </a:spcBef>
              <a:buClr>
                <a:srgbClr val="0B5B2B"/>
              </a:buClr>
              <a:buSzPct val="75000"/>
            </a:pPr>
            <a:r>
              <a:rPr lang="lv-LV" altLang="lv-LV" i="1" dirty="0" smtClean="0">
                <a:latin typeface="+mn-lt"/>
                <a:cs typeface="Times New Roman" pitchFamily="18" charset="0"/>
              </a:rPr>
              <a:t>ETE</a:t>
            </a:r>
            <a:r>
              <a:rPr lang="lv-LV" altLang="lv-LV" dirty="0" smtClean="0">
                <a:latin typeface="+mn-lt"/>
                <a:cs typeface="Times New Roman" pitchFamily="18" charset="0"/>
              </a:rPr>
              <a:t> </a:t>
            </a:r>
            <a:r>
              <a:rPr lang="lv-LV" altLang="lv-LV" dirty="0">
                <a:latin typeface="+mn-lt"/>
                <a:cs typeface="Times New Roman" pitchFamily="18" charset="0"/>
              </a:rPr>
              <a:t>= H°(</a:t>
            </a:r>
            <a:r>
              <a:rPr lang="lv-LV" altLang="lv-LV" dirty="0" err="1">
                <a:latin typeface="+mn-lt"/>
                <a:cs typeface="Times New Roman" pitchFamily="18" charset="0"/>
              </a:rPr>
              <a:t>ArO</a:t>
            </a:r>
            <a:r>
              <a:rPr lang="lv-LV" altLang="lv-LV" baseline="30000" dirty="0">
                <a:latin typeface="+mn-lt"/>
                <a:cs typeface="Times New Roman" pitchFamily="18" charset="0"/>
              </a:rPr>
              <a:t>●</a:t>
            </a:r>
            <a:r>
              <a:rPr lang="lv-LV" altLang="lv-LV" dirty="0">
                <a:latin typeface="+mn-lt"/>
                <a:cs typeface="Times New Roman" pitchFamily="18" charset="0"/>
              </a:rPr>
              <a:t>) </a:t>
            </a:r>
            <a:r>
              <a:rPr lang="en-US" altLang="lv-LV" dirty="0" smtClean="0">
                <a:latin typeface="+mn-lt"/>
                <a:cs typeface="Times New Roman" pitchFamily="18" charset="0"/>
              </a:rPr>
              <a:t>+ </a:t>
            </a:r>
            <a:r>
              <a:rPr lang="lv-LV" altLang="lv-LV" dirty="0">
                <a:latin typeface="+mn-lt"/>
                <a:cs typeface="Times New Roman" pitchFamily="18" charset="0"/>
              </a:rPr>
              <a:t>H</a:t>
            </a:r>
            <a:r>
              <a:rPr lang="lv-LV" altLang="lv-LV" dirty="0" smtClean="0">
                <a:latin typeface="+mn-lt"/>
                <a:cs typeface="Times New Roman" pitchFamily="18" charset="0"/>
              </a:rPr>
              <a:t>°</a:t>
            </a:r>
            <a:r>
              <a:rPr lang="en-US" altLang="lv-LV" dirty="0" smtClean="0">
                <a:latin typeface="+mn-lt"/>
                <a:cs typeface="Times New Roman" pitchFamily="18" charset="0"/>
              </a:rPr>
              <a:t>(e</a:t>
            </a:r>
            <a:r>
              <a:rPr lang="en-US" altLang="lv-LV" baseline="30000" dirty="0" smtClean="0">
                <a:latin typeface="+mn-lt"/>
                <a:cs typeface="Times New Roman" pitchFamily="18" charset="0"/>
              </a:rPr>
              <a:t>-</a:t>
            </a:r>
            <a:r>
              <a:rPr lang="en-US" altLang="lv-LV" dirty="0" smtClean="0">
                <a:latin typeface="+mn-lt"/>
                <a:cs typeface="Times New Roman" pitchFamily="18" charset="0"/>
              </a:rPr>
              <a:t>) </a:t>
            </a:r>
            <a:r>
              <a:rPr lang="lv-LV" altLang="lv-LV" dirty="0" smtClean="0">
                <a:latin typeface="+mn-lt"/>
                <a:cs typeface="Times New Roman" pitchFamily="18" charset="0"/>
              </a:rPr>
              <a:t>- </a:t>
            </a:r>
            <a:r>
              <a:rPr lang="lv-LV" altLang="lv-LV" dirty="0">
                <a:latin typeface="+mn-lt"/>
                <a:cs typeface="Times New Roman" pitchFamily="18" charset="0"/>
              </a:rPr>
              <a:t>H°(</a:t>
            </a:r>
            <a:r>
              <a:rPr lang="lv-LV" altLang="lv-LV" dirty="0" err="1" smtClean="0">
                <a:latin typeface="+mn-lt"/>
                <a:cs typeface="Times New Roman" pitchFamily="18" charset="0"/>
              </a:rPr>
              <a:t>ArO</a:t>
            </a:r>
            <a:r>
              <a:rPr lang="lv-LV" altLang="lv-LV" baseline="30000" dirty="0" smtClean="0">
                <a:latin typeface="+mn-lt"/>
                <a:cs typeface="Times New Roman" pitchFamily="18" charset="0"/>
              </a:rPr>
              <a:t>-</a:t>
            </a:r>
            <a:r>
              <a:rPr lang="en-US" altLang="lv-LV" dirty="0">
                <a:latin typeface="+mn-lt"/>
                <a:cs typeface="Times New Roman" pitchFamily="18" charset="0"/>
              </a:rPr>
              <a:t>)</a:t>
            </a:r>
            <a:r>
              <a:rPr lang="lv-LV" altLang="lv-LV" dirty="0">
                <a:latin typeface="+mn-lt"/>
                <a:cs typeface="Times New Roman" pitchFamily="18" charset="0"/>
              </a:rPr>
              <a:t> </a:t>
            </a:r>
            <a:endParaRPr lang="en-US" altLang="lv-LV" dirty="0" smtClean="0">
              <a:latin typeface="+mn-lt"/>
              <a:cs typeface="Times New Roman" pitchFamily="18" charset="0"/>
            </a:endParaRPr>
          </a:p>
          <a:p>
            <a:r>
              <a:rPr lang="en-GB" dirty="0">
                <a:latin typeface="+mn-lt"/>
              </a:rPr>
              <a:t>The antioxidant </a:t>
            </a:r>
            <a:r>
              <a:rPr lang="en-GB" dirty="0" smtClean="0">
                <a:latin typeface="+mn-lt"/>
              </a:rPr>
              <a:t>activity was </a:t>
            </a:r>
            <a:r>
              <a:rPr lang="en-GB" dirty="0">
                <a:latin typeface="+mn-lt"/>
              </a:rPr>
              <a:t>expressed as radical deactivation index </a:t>
            </a:r>
            <a:r>
              <a:rPr lang="en-GB" b="1" dirty="0">
                <a:latin typeface="+mn-lt"/>
              </a:rPr>
              <a:t>(RDI): number of </a:t>
            </a:r>
            <a:r>
              <a:rPr lang="en-GB" b="1" dirty="0" smtClean="0">
                <a:latin typeface="+mn-lt"/>
              </a:rPr>
              <a:t>deactivated </a:t>
            </a:r>
            <a:r>
              <a:rPr lang="en-GB" b="1" dirty="0">
                <a:latin typeface="+mn-lt"/>
              </a:rPr>
              <a:t>radicals, calculated per one phenolic hydroxyl </a:t>
            </a:r>
            <a:r>
              <a:rPr lang="en-GB" b="1" dirty="0" smtClean="0">
                <a:latin typeface="+mn-lt"/>
              </a:rPr>
              <a:t>group of lignin</a:t>
            </a:r>
            <a:r>
              <a:rPr lang="en-US" altLang="lv-LV" b="1" dirty="0" smtClean="0">
                <a:latin typeface="+mn-lt"/>
              </a:rPr>
              <a:t>. </a:t>
            </a:r>
            <a:r>
              <a:rPr lang="en-GB" dirty="0" smtClean="0"/>
              <a:t>The use of this parameter prevents the expression of activity per gram of a polymer or an extract (which is not suitable for the structure-activity studies)</a:t>
            </a:r>
            <a:endParaRPr lang="en-US" dirty="0" smtClean="0"/>
          </a:p>
          <a:p>
            <a:pPr algn="just" eaLnBrk="1" hangingPunct="1">
              <a:spcBef>
                <a:spcPct val="20000"/>
              </a:spcBef>
              <a:buClr>
                <a:srgbClr val="0B5B2B"/>
              </a:buClr>
              <a:buSzPct val="75000"/>
              <a:buFont typeface="Wingdings" pitchFamily="2" charset="2"/>
              <a:buChar char="ü"/>
            </a:pPr>
            <a:r>
              <a:rPr lang="en-GB" dirty="0" smtClean="0">
                <a:latin typeface="+mn-lt"/>
              </a:rPr>
              <a:t>The </a:t>
            </a:r>
            <a:r>
              <a:rPr lang="en-GB" dirty="0">
                <a:latin typeface="+mn-lt"/>
              </a:rPr>
              <a:t>multivariate regression and correlation analysis </a:t>
            </a:r>
            <a:r>
              <a:rPr lang="en-GB" dirty="0" smtClean="0">
                <a:latin typeface="+mn-lt"/>
              </a:rPr>
              <a:t>were </a:t>
            </a:r>
            <a:r>
              <a:rPr lang="en-GB" dirty="0">
                <a:latin typeface="+mn-lt"/>
              </a:rPr>
              <a:t>used to describe the influence of </a:t>
            </a:r>
            <a:r>
              <a:rPr lang="en-GB" dirty="0" smtClean="0">
                <a:latin typeface="+mn-lt"/>
              </a:rPr>
              <a:t>lignin structural </a:t>
            </a:r>
            <a:r>
              <a:rPr lang="en-GB" dirty="0">
                <a:latin typeface="+mn-lt"/>
              </a:rPr>
              <a:t>parameters on antioxidant activity and to obtain a model, which gives </a:t>
            </a:r>
            <a:r>
              <a:rPr lang="en-GB" dirty="0" smtClean="0">
                <a:latin typeface="+mn-lt"/>
              </a:rPr>
              <a:t>quantitative information </a:t>
            </a:r>
            <a:r>
              <a:rPr lang="en-GB" dirty="0">
                <a:latin typeface="+mn-lt"/>
              </a:rPr>
              <a:t>about their </a:t>
            </a:r>
            <a:r>
              <a:rPr lang="en-GB" dirty="0" smtClean="0">
                <a:latin typeface="+mn-lt"/>
              </a:rPr>
              <a:t>contribution.</a:t>
            </a:r>
            <a:endParaRPr lang="en-GB" dirty="0">
              <a:latin typeface="+mn-lt"/>
            </a:endParaRPr>
          </a:p>
          <a:p>
            <a:pPr algn="just" eaLnBrk="1" hangingPunct="1">
              <a:spcBef>
                <a:spcPct val="20000"/>
              </a:spcBef>
              <a:buClr>
                <a:srgbClr val="0B5B2B"/>
              </a:buClr>
              <a:buSzPct val="75000"/>
              <a:buFont typeface="Wingdings" pitchFamily="2" charset="2"/>
              <a:buChar char="ü"/>
            </a:pPr>
            <a:endParaRPr lang="lv-LV" sz="1800" dirty="0">
              <a:latin typeface="+mn-lt"/>
            </a:endParaRPr>
          </a:p>
          <a:p>
            <a:pPr marL="0" lvl="0" indent="0" algn="just" eaLnBrk="1" hangingPunct="1"/>
            <a:r>
              <a:rPr lang="lv-LV" altLang="lv-LV" sz="2000" dirty="0">
                <a:latin typeface="Times New Roman" pitchFamily="18" charset="0"/>
                <a:cs typeface="Times New Roman" pitchFamily="18" charset="0"/>
              </a:rPr>
              <a:t>	</a:t>
            </a:r>
          </a:p>
          <a:p>
            <a:pPr lvl="0" algn="just" eaLnBrk="1" hangingPunct="1">
              <a:spcBef>
                <a:spcPct val="20000"/>
              </a:spcBef>
              <a:buClr>
                <a:srgbClr val="0B5B2B"/>
              </a:buClr>
              <a:buSzPct val="75000"/>
              <a:buFont typeface="Wingdings" pitchFamily="2" charset="2"/>
              <a:buChar char="ü"/>
            </a:pPr>
            <a:endParaRPr lang="lv-LV" altLang="lv-LV" sz="2000" dirty="0">
              <a:latin typeface="Times New Roman" pitchFamily="18" charset="0"/>
              <a:cs typeface="Times New Roman" pitchFamily="18" charset="0"/>
            </a:endParaRPr>
          </a:p>
          <a:p>
            <a:pPr algn="just" eaLnBrk="1" hangingPunct="1">
              <a:spcBef>
                <a:spcPct val="20000"/>
              </a:spcBef>
              <a:buClr>
                <a:srgbClr val="0B5B2B"/>
              </a:buClr>
              <a:buSzPct val="75000"/>
              <a:buFont typeface="Wingdings" pitchFamily="2" charset="2"/>
              <a:buChar char="ü"/>
            </a:pPr>
            <a:endParaRPr lang="en-GB" sz="2000" u="sng" dirty="0" smtClean="0"/>
          </a:p>
          <a:p>
            <a:pPr algn="just" eaLnBrk="1" hangingPunct="1">
              <a:spcBef>
                <a:spcPct val="20000"/>
              </a:spcBef>
              <a:buClr>
                <a:srgbClr val="0B5B2B"/>
              </a:buClr>
              <a:buSzPct val="75000"/>
              <a:buFont typeface="Wingdings" pitchFamily="2" charset="2"/>
              <a:buChar char="ü"/>
            </a:pPr>
            <a:endParaRPr lang="ru-RU" sz="2400" dirty="0">
              <a:latin typeface="Times New Roman" pitchFamily="18" charset="0"/>
            </a:endParaRPr>
          </a:p>
        </p:txBody>
      </p:sp>
      <p:sp>
        <p:nvSpPr>
          <p:cNvPr id="6" name="Footer Placeholder 1"/>
          <p:cNvSpPr txBox="1">
            <a:spLocks/>
          </p:cNvSpPr>
          <p:nvPr/>
        </p:nvSpPr>
        <p:spPr bwMode="auto">
          <a:xfrm>
            <a:off x="2123728" y="6145772"/>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6195">
                                            <p:txEl>
                                              <p:pRg st="1" end="1"/>
                                            </p:txEl>
                                          </p:spTgt>
                                        </p:tgtEl>
                                        <p:attrNameLst>
                                          <p:attrName>style.visibility</p:attrName>
                                        </p:attrNameLst>
                                      </p:cBhvr>
                                      <p:to>
                                        <p:strVal val="visible"/>
                                      </p:to>
                                    </p:set>
                                    <p:anim calcmode="lin" valueType="num">
                                      <p:cBhvr>
                                        <p:cTn id="13" dur="5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36195">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36225"/>
                                        </p:tgtEl>
                                        <p:attrNameLst>
                                          <p:attrName>style.visibility</p:attrName>
                                        </p:attrNameLst>
                                      </p:cBhvr>
                                      <p:to>
                                        <p:strVal val="visible"/>
                                      </p:to>
                                    </p:set>
                                    <p:anim calcmode="lin" valueType="num">
                                      <p:cBhvr>
                                        <p:cTn id="17" dur="500" fill="hold"/>
                                        <p:tgtEl>
                                          <p:spTgt spid="136225"/>
                                        </p:tgtEl>
                                        <p:attrNameLst>
                                          <p:attrName>ppt_w</p:attrName>
                                        </p:attrNameLst>
                                      </p:cBhvr>
                                      <p:tavLst>
                                        <p:tav tm="0">
                                          <p:val>
                                            <p:fltVal val="0"/>
                                          </p:val>
                                        </p:tav>
                                        <p:tav tm="100000">
                                          <p:val>
                                            <p:strVal val="#ppt_w"/>
                                          </p:val>
                                        </p:tav>
                                      </p:tavLst>
                                    </p:anim>
                                    <p:anim calcmode="lin" valueType="num">
                                      <p:cBhvr>
                                        <p:cTn id="18" dur="500" fill="hold"/>
                                        <p:tgtEl>
                                          <p:spTgt spid="136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1362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4294967295"/>
          </p:nvPr>
        </p:nvSpPr>
        <p:spPr>
          <a:xfrm>
            <a:off x="467544" y="332657"/>
            <a:ext cx="8281987" cy="648072"/>
          </a:xfrm>
        </p:spPr>
        <p:txBody>
          <a:bodyPr anchor="ctr"/>
          <a:lstStyle/>
          <a:p>
            <a:pPr marL="0" indent="0" algn="ctr">
              <a:buNone/>
            </a:pPr>
            <a:r>
              <a:rPr lang="en-US" sz="2400" b="1" dirty="0" smtClean="0">
                <a:solidFill>
                  <a:srgbClr val="009900"/>
                </a:solidFill>
              </a:rPr>
              <a:t>Results: </a:t>
            </a:r>
            <a:r>
              <a:rPr lang="en-US" sz="2000" b="1" dirty="0" smtClean="0">
                <a:solidFill>
                  <a:srgbClr val="009900"/>
                </a:solidFill>
              </a:rPr>
              <a:t>SAR</a:t>
            </a:r>
            <a:endParaRPr lang="en-US" sz="2000" b="1" dirty="0">
              <a:solidFill>
                <a:srgbClr val="009900"/>
              </a:solidFill>
            </a:endParaRPr>
          </a:p>
        </p:txBody>
      </p:sp>
      <p:sp>
        <p:nvSpPr>
          <p:cNvPr id="136225" name="Text Box 33"/>
          <p:cNvSpPr txBox="1">
            <a:spLocks noChangeArrowheads="1"/>
          </p:cNvSpPr>
          <p:nvPr/>
        </p:nvSpPr>
        <p:spPr bwMode="auto">
          <a:xfrm>
            <a:off x="323528" y="908720"/>
            <a:ext cx="8497888" cy="18651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eaLnBrk="1" hangingPunct="1">
              <a:spcBef>
                <a:spcPct val="20000"/>
              </a:spcBef>
              <a:buClr>
                <a:srgbClr val="0B5B2B"/>
              </a:buClr>
              <a:buSzPct val="75000"/>
              <a:buFont typeface="Wingdings" pitchFamily="2" charset="2"/>
              <a:buChar char="ü"/>
            </a:pPr>
            <a:r>
              <a:rPr lang="en-GB" dirty="0" smtClean="0"/>
              <a:t>For </a:t>
            </a:r>
            <a:r>
              <a:rPr lang="en-GB" dirty="0"/>
              <a:t>the studies of the correlation between the structure and antioxidant activity, </a:t>
            </a:r>
            <a:r>
              <a:rPr lang="en-GB" b="1" dirty="0"/>
              <a:t>partial correlations</a:t>
            </a:r>
            <a:r>
              <a:rPr lang="en-GB" dirty="0"/>
              <a:t> </a:t>
            </a:r>
            <a:r>
              <a:rPr lang="en-GB" dirty="0" smtClean="0"/>
              <a:t>were used</a:t>
            </a:r>
            <a:r>
              <a:rPr lang="en-GB" dirty="0"/>
              <a:t>, because each structural property </a:t>
            </a:r>
            <a:r>
              <a:rPr lang="en-GB" dirty="0" smtClean="0"/>
              <a:t>could </a:t>
            </a:r>
            <a:r>
              <a:rPr lang="en-GB" dirty="0"/>
              <a:t>influence the antioxidant </a:t>
            </a:r>
            <a:r>
              <a:rPr lang="en-GB" dirty="0" smtClean="0"/>
              <a:t>activity of lignin.</a:t>
            </a:r>
          </a:p>
          <a:p>
            <a:pPr algn="just" eaLnBrk="1" hangingPunct="1">
              <a:spcBef>
                <a:spcPct val="20000"/>
              </a:spcBef>
              <a:buClr>
                <a:srgbClr val="0B5B2B"/>
              </a:buClr>
              <a:buSzPct val="75000"/>
              <a:buFont typeface="Wingdings" pitchFamily="2" charset="2"/>
              <a:buChar char="ü"/>
            </a:pPr>
            <a:r>
              <a:rPr lang="en-US" dirty="0" smtClean="0"/>
              <a:t>In the case of </a:t>
            </a:r>
            <a:r>
              <a:rPr lang="en-US" dirty="0" err="1" smtClean="0"/>
              <a:t>lignins</a:t>
            </a:r>
            <a:r>
              <a:rPr lang="en-US" dirty="0" smtClean="0"/>
              <a:t>, the structural parameters, which influence the antioxidant activity in the DPPH</a:t>
            </a:r>
            <a:r>
              <a:rPr lang="en-US" baseline="30000" dirty="0" smtClean="0"/>
              <a:t>●</a:t>
            </a:r>
            <a:r>
              <a:rPr lang="en-US" dirty="0" smtClean="0"/>
              <a:t> tests, can easily be explained by means of the PCET mechanism. The factors, which determine the antioxidant activity in the ABTS</a:t>
            </a:r>
            <a:r>
              <a:rPr lang="en-US" baseline="30000" dirty="0" smtClean="0"/>
              <a:t>●+</a:t>
            </a:r>
            <a:r>
              <a:rPr lang="en-US" dirty="0" smtClean="0"/>
              <a:t> test, show the contribution of SPLET mechanism.</a:t>
            </a:r>
            <a:endParaRPr lang="ru-RU" sz="2800" dirty="0">
              <a:latin typeface="Times New Roman" pitchFamily="18" charset="0"/>
            </a:endParaRPr>
          </a:p>
        </p:txBody>
      </p:sp>
      <p:sp>
        <p:nvSpPr>
          <p:cNvPr id="6" name="Footer Placeholder 1"/>
          <p:cNvSpPr txBox="1">
            <a:spLocks/>
          </p:cNvSpPr>
          <p:nvPr/>
        </p:nvSpPr>
        <p:spPr bwMode="auto">
          <a:xfrm>
            <a:off x="2123728" y="6145772"/>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9" name="Table 8"/>
          <p:cNvGraphicFramePr>
            <a:graphicFrameLocks noGrp="1"/>
          </p:cNvGraphicFramePr>
          <p:nvPr>
            <p:extLst>
              <p:ext uri="{D42A27DB-BD31-4B8C-83A1-F6EECF244321}">
                <p14:modId xmlns="" xmlns:p14="http://schemas.microsoft.com/office/powerpoint/2010/main" val="1626356801"/>
              </p:ext>
            </p:extLst>
          </p:nvPr>
        </p:nvGraphicFramePr>
        <p:xfrm>
          <a:off x="755576" y="2708920"/>
          <a:ext cx="7686958" cy="3257446"/>
        </p:xfrm>
        <a:graphic>
          <a:graphicData uri="http://schemas.openxmlformats.org/drawingml/2006/table">
            <a:tbl>
              <a:tblPr>
                <a:tableStyleId>{5C22544A-7EE6-4342-B048-85BDC9FD1C3A}</a:tableStyleId>
              </a:tblPr>
              <a:tblGrid>
                <a:gridCol w="4921600"/>
                <a:gridCol w="1460955"/>
                <a:gridCol w="1304403"/>
              </a:tblGrid>
              <a:tr h="711503">
                <a:tc rowSpan="2">
                  <a:txBody>
                    <a:bodyPr/>
                    <a:lstStyle/>
                    <a:p>
                      <a:pPr algn="ctr">
                        <a:spcAft>
                          <a:spcPts val="0"/>
                        </a:spcAft>
                      </a:pPr>
                      <a:r>
                        <a:rPr lang="lv-LV" sz="1400" dirty="0" err="1" smtClean="0">
                          <a:effectLst/>
                          <a:latin typeface="Times New Roman" panose="02020603050405020304" pitchFamily="18" charset="0"/>
                          <a:cs typeface="Times New Roman" panose="02020603050405020304" pitchFamily="18" charset="0"/>
                        </a:rPr>
                        <a:t>Antioxidant</a:t>
                      </a:r>
                      <a:r>
                        <a:rPr lang="lv-LV" sz="1400" dirty="0" smtClean="0">
                          <a:effectLst/>
                          <a:latin typeface="Times New Roman" panose="02020603050405020304" pitchFamily="18" charset="0"/>
                          <a:cs typeface="Times New Roman" panose="02020603050405020304" pitchFamily="18" charset="0"/>
                        </a:rPr>
                        <a:t> </a:t>
                      </a:r>
                      <a:r>
                        <a:rPr lang="lv-LV" sz="1400" dirty="0" err="1" smtClean="0">
                          <a:effectLst/>
                          <a:latin typeface="Times New Roman" panose="02020603050405020304" pitchFamily="18" charset="0"/>
                          <a:cs typeface="Times New Roman" panose="02020603050405020304" pitchFamily="18" charset="0"/>
                        </a:rPr>
                        <a:t>activity</a:t>
                      </a:r>
                      <a:r>
                        <a:rPr lang="lv-LV" sz="1400" dirty="0" smtClean="0">
                          <a:effectLst/>
                          <a:latin typeface="Times New Roman" panose="02020603050405020304" pitchFamily="18" charset="0"/>
                          <a:cs typeface="Times New Roman" panose="02020603050405020304" pitchFamily="18" charset="0"/>
                        </a:rPr>
                        <a:t> </a:t>
                      </a:r>
                      <a:r>
                        <a:rPr lang="lv-LV" sz="1400" dirty="0" err="1" smtClean="0">
                          <a:effectLst/>
                          <a:latin typeface="Times New Roman" panose="02020603050405020304" pitchFamily="18" charset="0"/>
                          <a:cs typeface="Times New Roman" panose="02020603050405020304" pitchFamily="18" charset="0"/>
                        </a:rPr>
                        <a:t>descriptors</a:t>
                      </a:r>
                      <a:endParaRPr lang="lv-LV" sz="140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en-GB" sz="1400" dirty="0">
                          <a:effectLst/>
                          <a:latin typeface="Times New Roman" panose="02020603050405020304" pitchFamily="18" charset="0"/>
                          <a:cs typeface="Times New Roman" panose="02020603050405020304" pitchFamily="18" charset="0"/>
                        </a:rPr>
                        <a:t>Pearson’s correlation </a:t>
                      </a:r>
                      <a:r>
                        <a:rPr lang="en-GB" sz="1400" dirty="0" smtClean="0">
                          <a:effectLst/>
                          <a:latin typeface="Times New Roman" panose="02020603050405020304" pitchFamily="18" charset="0"/>
                          <a:cs typeface="Times New Roman" panose="02020603050405020304" pitchFamily="18" charset="0"/>
                        </a:rPr>
                        <a:t>coefficient </a:t>
                      </a:r>
                      <a:r>
                        <a:rPr lang="en-GB" sz="1400" dirty="0">
                          <a:effectLst/>
                          <a:latin typeface="Times New Roman" panose="02020603050405020304" pitchFamily="18" charset="0"/>
                          <a:cs typeface="Times New Roman" panose="02020603050405020304" pitchFamily="18" charset="0"/>
                        </a:rPr>
                        <a:t>(n=50, a=0.05</a:t>
                      </a:r>
                      <a:r>
                        <a:rPr lang="en-GB" sz="1400" dirty="0" smtClean="0">
                          <a:effectLst/>
                          <a:latin typeface="Times New Roman" panose="02020603050405020304" pitchFamily="18" charset="0"/>
                          <a:cs typeface="Times New Roman" panose="02020603050405020304" pitchFamily="18" charset="0"/>
                        </a:rPr>
                        <a:t>)</a:t>
                      </a:r>
                    </a:p>
                    <a:p>
                      <a:pPr marL="0" marR="0" indent="0" algn="ctr" defTabSz="4176431" rtl="0" eaLnBrk="1" fontAlgn="auto" latinLnBrk="0" hangingPunct="1">
                        <a:lnSpc>
                          <a:spcPct val="100000"/>
                        </a:lnSpc>
                        <a:spcBef>
                          <a:spcPts val="0"/>
                        </a:spcBef>
                        <a:spcAft>
                          <a:spcPts val="0"/>
                        </a:spcAft>
                        <a:buClrTx/>
                        <a:buSzTx/>
                        <a:buFontTx/>
                        <a:buNone/>
                        <a:tabLst/>
                        <a:defRPr/>
                      </a:pPr>
                      <a:r>
                        <a:rPr lang="en-US" altLang="lv-LV" sz="1400" b="0" dirty="0" smtClean="0">
                          <a:latin typeface="Times New Roman" pitchFamily="18" charset="0"/>
                          <a:cs typeface="Times New Roman" pitchFamily="18" charset="0"/>
                        </a:rPr>
                        <a:t>Critical value </a:t>
                      </a:r>
                      <a:r>
                        <a:rPr lang="lv-LV" altLang="lv-LV" sz="1400" b="0" dirty="0" smtClean="0">
                          <a:latin typeface="Times New Roman" pitchFamily="18" charset="0"/>
                          <a:cs typeface="Times New Roman" pitchFamily="18" charset="0"/>
                        </a:rPr>
                        <a:t>= 0,28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lv-LV"/>
                    </a:p>
                  </a:txBody>
                  <a:tcPr/>
                </a:tc>
              </a:tr>
              <a:tr h="242863">
                <a:tc vMerge="1">
                  <a:txBody>
                    <a:bodyPr/>
                    <a:lstStyle/>
                    <a:p>
                      <a:endParaRPr lang="lv-LV"/>
                    </a:p>
                  </a:txBody>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DFPH</a:t>
                      </a:r>
                      <a:r>
                        <a:rPr lang="ru-RU" sz="1400" baseline="30000" dirty="0">
                          <a:effectLst/>
                          <a:latin typeface="Times New Roman" panose="02020603050405020304" pitchFamily="18" charset="0"/>
                          <a:cs typeface="Times New Roman" panose="02020603050405020304" pitchFamily="18" charset="0"/>
                        </a:rPr>
                        <a:t>●</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ABTS</a:t>
                      </a:r>
                      <a:r>
                        <a:rPr lang="ru-RU" sz="1400" baseline="30000" dirty="0">
                          <a:effectLst/>
                          <a:latin typeface="Times New Roman" panose="02020603050405020304" pitchFamily="18" charset="0"/>
                          <a:cs typeface="Times New Roman" panose="02020603050405020304" pitchFamily="18" charset="0"/>
                        </a:rPr>
                        <a:t>●</a:t>
                      </a:r>
                      <a:r>
                        <a:rPr lang="lv-LV" sz="1400" baseline="30000" dirty="0">
                          <a:effectLst/>
                          <a:latin typeface="Times New Roman" panose="02020603050405020304" pitchFamily="18" charset="0"/>
                          <a:cs typeface="Times New Roman" panose="02020603050405020304" pitchFamily="18" charset="0"/>
                        </a:rPr>
                        <a:t>+</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8016">
                <a:tc>
                  <a:txBody>
                    <a:bodyPr/>
                    <a:lstStyle/>
                    <a:p>
                      <a:pPr>
                        <a:spcAft>
                          <a:spcPts val="0"/>
                        </a:spcAft>
                      </a:pPr>
                      <a:r>
                        <a:rPr lang="en-GB" sz="1400" b="0" cap="all" dirty="0" smtClean="0">
                          <a:effectLst/>
                          <a:latin typeface="Times New Roman" panose="02020603050405020304" pitchFamily="18" charset="0"/>
                          <a:cs typeface="Times New Roman" panose="02020603050405020304" pitchFamily="18" charset="0"/>
                        </a:rPr>
                        <a:t>r</a:t>
                      </a:r>
                      <a:r>
                        <a:rPr lang="en-GB" sz="1400" b="0" dirty="0" smtClean="0">
                          <a:effectLst/>
                          <a:latin typeface="Times New Roman" panose="02020603050405020304" pitchFamily="18" charset="0"/>
                          <a:cs typeface="Times New Roman" panose="02020603050405020304" pitchFamily="18" charset="0"/>
                        </a:rPr>
                        <a:t>elative content of G+S phenols, % </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0,58</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FC3"/>
                    </a:solid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-0,18</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832">
                <a:tc>
                  <a:txBody>
                    <a:bodyPr/>
                    <a:lstStyle/>
                    <a:p>
                      <a:pPr>
                        <a:spcAft>
                          <a:spcPts val="0"/>
                        </a:spcAft>
                      </a:pPr>
                      <a:r>
                        <a:rPr lang="en-GB" sz="1400" b="0" dirty="0" smtClean="0">
                          <a:effectLst/>
                          <a:latin typeface="Times New Roman" panose="02020603050405020304" pitchFamily="18" charset="0"/>
                          <a:cs typeface="Times New Roman" panose="02020603050405020304" pitchFamily="18" charset="0"/>
                        </a:rPr>
                        <a:t>CH</a:t>
                      </a:r>
                      <a:r>
                        <a:rPr lang="en-GB" sz="1400" b="0" baseline="-25000" dirty="0" smtClean="0">
                          <a:effectLst/>
                          <a:latin typeface="Times New Roman" panose="02020603050405020304" pitchFamily="18" charset="0"/>
                          <a:cs typeface="Times New Roman" panose="02020603050405020304" pitchFamily="18" charset="0"/>
                        </a:rPr>
                        <a:t>2</a:t>
                      </a:r>
                      <a:r>
                        <a:rPr lang="en-GB" sz="1400" b="0" dirty="0" smtClean="0">
                          <a:effectLst/>
                          <a:latin typeface="Times New Roman" panose="02020603050405020304" pitchFamily="18" charset="0"/>
                          <a:cs typeface="Times New Roman" panose="02020603050405020304" pitchFamily="18" charset="0"/>
                        </a:rPr>
                        <a:t>-groups in the a-position of the side chain, %</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0,47</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FC3"/>
                    </a:solid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0,22</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2130">
                <a:tc>
                  <a:txBody>
                    <a:bodyPr/>
                    <a:lstStyle/>
                    <a:p>
                      <a:pPr>
                        <a:spcAft>
                          <a:spcPts val="0"/>
                        </a:spcAft>
                      </a:pPr>
                      <a:r>
                        <a:rPr lang="en-GB" sz="1400" b="0" dirty="0" smtClean="0">
                          <a:effectLst/>
                          <a:latin typeface="Times New Roman" panose="02020603050405020304" pitchFamily="18" charset="0"/>
                          <a:cs typeface="Times New Roman" panose="02020603050405020304" pitchFamily="18" charset="0"/>
                        </a:rPr>
                        <a:t>Oxygen-containing groups in the side chain, %</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-0,48</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-0,27</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032">
                <a:tc>
                  <a:txBody>
                    <a:bodyPr/>
                    <a:lstStyle/>
                    <a:p>
                      <a:pPr>
                        <a:spcAft>
                          <a:spcPts val="0"/>
                        </a:spcAft>
                      </a:pPr>
                      <a:r>
                        <a:rPr lang="en-GB" sz="1400" b="0" cap="all" dirty="0" smtClean="0">
                          <a:effectLst/>
                          <a:latin typeface="Times New Roman" panose="02020603050405020304" pitchFamily="18" charset="0"/>
                          <a:cs typeface="Times New Roman" panose="02020603050405020304" pitchFamily="18" charset="0"/>
                        </a:rPr>
                        <a:t>s</a:t>
                      </a:r>
                      <a:r>
                        <a:rPr lang="en-GB" sz="1400" b="0" dirty="0" smtClean="0">
                          <a:effectLst/>
                          <a:latin typeface="Times New Roman" panose="02020603050405020304" pitchFamily="18" charset="0"/>
                          <a:cs typeface="Times New Roman" panose="02020603050405020304" pitchFamily="18" charset="0"/>
                        </a:rPr>
                        <a:t>ize of the p-conjugated systems, </a:t>
                      </a:r>
                      <a:r>
                        <a:rPr lang="en-US" sz="1400" b="0" noProof="0" dirty="0" smtClean="0">
                          <a:effectLst/>
                          <a:latin typeface="Times New Roman" panose="02020603050405020304" pitchFamily="18" charset="0"/>
                          <a:cs typeface="Times New Roman" panose="02020603050405020304" pitchFamily="18" charset="0"/>
                        </a:rPr>
                        <a:t>number</a:t>
                      </a:r>
                      <a:r>
                        <a:rPr lang="en-US" sz="1400" b="0" baseline="0" noProof="0" dirty="0" smtClean="0">
                          <a:effectLst/>
                          <a:latin typeface="Times New Roman" panose="02020603050405020304" pitchFamily="18" charset="0"/>
                          <a:cs typeface="Times New Roman" panose="02020603050405020304" pitchFamily="18" charset="0"/>
                        </a:rPr>
                        <a:t> of H </a:t>
                      </a:r>
                      <a:r>
                        <a:rPr lang="en-US" sz="1400" noProof="0" dirty="0" smtClean="0">
                          <a:latin typeface="Times New Roman" pitchFamily="18" charset="0"/>
                          <a:cs typeface="Times New Roman" pitchFamily="18" charset="0"/>
                        </a:rPr>
                        <a:t>atoms in spin delocalization region</a:t>
                      </a:r>
                      <a:endParaRPr lang="en-US" sz="1400" b="0" i="1" noProof="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-0,34</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a:t>
                      </a:r>
                      <a:r>
                        <a:rPr lang="lv-LV" sz="1400" kern="1200" dirty="0">
                          <a:solidFill>
                            <a:schemeClr val="dk1"/>
                          </a:solidFill>
                          <a:effectLst/>
                          <a:latin typeface="Times New Roman" panose="02020603050405020304" pitchFamily="18" charset="0"/>
                          <a:ea typeface="+mn-ea"/>
                          <a:cs typeface="Times New Roman" panose="02020603050405020304" pitchFamily="18" charset="0"/>
                        </a:rPr>
                        <a:t>0,45</a:t>
                      </a: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r>
              <a:tr h="289389">
                <a:tc>
                  <a:txBody>
                    <a:bodyPr/>
                    <a:lstStyle/>
                    <a:p>
                      <a:pPr>
                        <a:spcAft>
                          <a:spcPts val="0"/>
                        </a:spcAft>
                      </a:pPr>
                      <a:r>
                        <a:rPr lang="en-GB" sz="1400" b="0" smtClean="0">
                          <a:effectLst/>
                          <a:latin typeface="Times New Roman" panose="02020603050405020304" pitchFamily="18" charset="0"/>
                          <a:cs typeface="Times New Roman" panose="02020603050405020304" pitchFamily="18" charset="0"/>
                        </a:rPr>
                        <a:t>Double bonds in the a-position of the side chains, %</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smtClean="0">
                          <a:effectLst/>
                          <a:latin typeface="Times New Roman" panose="02020603050405020304" pitchFamily="18" charset="0"/>
                          <a:cs typeface="Times New Roman" panose="02020603050405020304" pitchFamily="18" charset="0"/>
                        </a:rPr>
                        <a:t>0,01</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0,21</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8016">
                <a:tc>
                  <a:txBody>
                    <a:bodyPr/>
                    <a:lstStyle/>
                    <a:p>
                      <a:pPr>
                        <a:spcAft>
                          <a:spcPts val="0"/>
                        </a:spcAft>
                      </a:pPr>
                      <a:r>
                        <a:rPr lang="en-GB" sz="1400" b="0" smtClean="0">
                          <a:effectLst/>
                          <a:latin typeface="Times New Roman" panose="02020603050405020304" pitchFamily="18" charset="0"/>
                          <a:cs typeface="Times New Roman" panose="02020603050405020304" pitchFamily="18" charset="0"/>
                        </a:rPr>
                        <a:t>Carbohydrates, %</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a:t>
                      </a:r>
                      <a:r>
                        <a:rPr lang="lv-LV" sz="1400" dirty="0" smtClean="0">
                          <a:effectLst/>
                          <a:latin typeface="Times New Roman" panose="02020603050405020304" pitchFamily="18" charset="0"/>
                          <a:cs typeface="Times New Roman" panose="02020603050405020304" pitchFamily="18" charset="0"/>
                        </a:rPr>
                        <a:t>0,10</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-0,58</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r>
              <a:tr h="208016">
                <a:tc>
                  <a:txBody>
                    <a:bodyPr/>
                    <a:lstStyle/>
                    <a:p>
                      <a:pPr>
                        <a:spcAft>
                          <a:spcPts val="0"/>
                        </a:spcAft>
                      </a:pPr>
                      <a:r>
                        <a:rPr lang="en-GB" sz="1400" b="0" smtClean="0">
                          <a:effectLst/>
                          <a:latin typeface="Times New Roman" panose="02020603050405020304" pitchFamily="18" charset="0"/>
                          <a:cs typeface="Times New Roman" panose="02020603050405020304" pitchFamily="18" charset="0"/>
                        </a:rPr>
                        <a:t>(ArC</a:t>
                      </a:r>
                      <a:r>
                        <a:rPr lang="en-GB" sz="1400" b="0" baseline="-25000" smtClean="0">
                          <a:effectLst/>
                          <a:latin typeface="Times New Roman" panose="02020603050405020304" pitchFamily="18" charset="0"/>
                          <a:cs typeface="Times New Roman" panose="02020603050405020304" pitchFamily="18" charset="0"/>
                        </a:rPr>
                        <a:t>1</a:t>
                      </a:r>
                      <a:r>
                        <a:rPr lang="en-GB" sz="1400" b="0" smtClean="0">
                          <a:effectLst/>
                          <a:latin typeface="Times New Roman" panose="02020603050405020304" pitchFamily="18" charset="0"/>
                          <a:cs typeface="Times New Roman" panose="02020603050405020304" pitchFamily="18" charset="0"/>
                        </a:rPr>
                        <a:t>+ArC</a:t>
                      </a:r>
                      <a:r>
                        <a:rPr lang="en-GB" sz="1400" b="0" baseline="-25000" smtClean="0">
                          <a:effectLst/>
                          <a:latin typeface="Times New Roman" panose="02020603050405020304" pitchFamily="18" charset="0"/>
                          <a:cs typeface="Times New Roman" panose="02020603050405020304" pitchFamily="18" charset="0"/>
                        </a:rPr>
                        <a:t>2</a:t>
                      </a:r>
                      <a:r>
                        <a:rPr lang="en-GB" sz="1400" b="0" smtClean="0">
                          <a:effectLst/>
                          <a:latin typeface="Times New Roman" panose="02020603050405020304" pitchFamily="18" charset="0"/>
                          <a:cs typeface="Times New Roman" panose="02020603050405020304" pitchFamily="18" charset="0"/>
                        </a:rPr>
                        <a:t>)/ArC</a:t>
                      </a:r>
                      <a:r>
                        <a:rPr lang="en-GB" sz="1400" b="0" baseline="-25000" smtClean="0">
                          <a:effectLst/>
                          <a:latin typeface="Times New Roman" panose="02020603050405020304" pitchFamily="18" charset="0"/>
                          <a:cs typeface="Times New Roman" panose="02020603050405020304" pitchFamily="18" charset="0"/>
                        </a:rPr>
                        <a:t>3</a:t>
                      </a: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smtClean="0">
                          <a:effectLst/>
                          <a:latin typeface="Times New Roman" panose="02020603050405020304" pitchFamily="18" charset="0"/>
                          <a:cs typeface="Times New Roman" panose="02020603050405020304" pitchFamily="18" charset="0"/>
                        </a:rPr>
                        <a:t>0,08</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0,74</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FC3"/>
                    </a:solidFill>
                  </a:tcPr>
                </a:tc>
              </a:tr>
              <a:tr h="208016">
                <a:tc>
                  <a:txBody>
                    <a:bodyPr/>
                    <a:lstStyle/>
                    <a:p>
                      <a:pPr>
                        <a:spcAft>
                          <a:spcPts val="0"/>
                        </a:spcAft>
                      </a:pPr>
                      <a:r>
                        <a:rPr lang="en-GB" sz="1400" b="0" dirty="0" smtClean="0">
                          <a:effectLst/>
                          <a:latin typeface="Times New Roman" panose="02020603050405020304" pitchFamily="18" charset="0"/>
                          <a:cs typeface="Times New Roman" panose="02020603050405020304" pitchFamily="18" charset="0"/>
                        </a:rPr>
                        <a:t>-OCH</a:t>
                      </a:r>
                      <a:r>
                        <a:rPr lang="en-GB" sz="1400" b="0" baseline="-25000" dirty="0" smtClean="0">
                          <a:effectLst/>
                          <a:latin typeface="Times New Roman" panose="02020603050405020304" pitchFamily="18" charset="0"/>
                          <a:cs typeface="Times New Roman" panose="02020603050405020304" pitchFamily="18" charset="0"/>
                        </a:rPr>
                        <a:t>3</a:t>
                      </a:r>
                      <a:r>
                        <a:rPr lang="en-GB" sz="1400" b="0" dirty="0" smtClean="0">
                          <a:effectLst/>
                          <a:latin typeface="Times New Roman" panose="02020603050405020304" pitchFamily="18" charset="0"/>
                          <a:cs typeface="Times New Roman" panose="02020603050405020304" pitchFamily="18" charset="0"/>
                        </a:rPr>
                        <a:t>/</a:t>
                      </a:r>
                      <a:r>
                        <a:rPr lang="lv-LV" sz="1400" b="0" dirty="0" smtClean="0">
                          <a:effectLst/>
                          <a:latin typeface="Times New Roman" panose="02020603050405020304" pitchFamily="18" charset="0"/>
                          <a:cs typeface="Times New Roman" panose="02020603050405020304" pitchFamily="18" charset="0"/>
                        </a:rPr>
                        <a:t>PPU</a:t>
                      </a:r>
                      <a:r>
                        <a:rPr lang="en-GB" sz="1400" b="0" dirty="0" smtClean="0">
                          <a:effectLst/>
                          <a:latin typeface="Times New Roman" panose="02020603050405020304" pitchFamily="18" charset="0"/>
                          <a:cs typeface="Times New Roman" panose="02020603050405020304" pitchFamily="18" charset="0"/>
                        </a:rPr>
                        <a:t> </a:t>
                      </a:r>
                      <a:endParaRPr lang="lv-LV" sz="1400" b="0" i="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0,19</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0,05</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69">
                <a:tc>
                  <a:txBody>
                    <a:bodyPr/>
                    <a:lstStyle/>
                    <a:p>
                      <a:pPr>
                        <a:spcAft>
                          <a:spcPts val="0"/>
                        </a:spcAft>
                      </a:pPr>
                      <a:r>
                        <a:rPr lang="en-GB" sz="1400" b="0" dirty="0" smtClean="0">
                          <a:effectLst/>
                          <a:latin typeface="Times New Roman" panose="02020603050405020304" pitchFamily="18" charset="0"/>
                          <a:cs typeface="Times New Roman" panose="02020603050405020304" pitchFamily="18" charset="0"/>
                        </a:rPr>
                        <a:t>M</a:t>
                      </a:r>
                      <a:r>
                        <a:rPr lang="en-GB" sz="1400" b="0" baseline="-25000" dirty="0" smtClean="0">
                          <a:effectLst/>
                          <a:latin typeface="Times New Roman" panose="02020603050405020304" pitchFamily="18" charset="0"/>
                          <a:cs typeface="Times New Roman" panose="02020603050405020304" pitchFamily="18" charset="0"/>
                        </a:rPr>
                        <a:t>w</a:t>
                      </a:r>
                      <a:r>
                        <a:rPr lang="en-GB" sz="1400" b="0" dirty="0" smtClean="0">
                          <a:effectLst/>
                          <a:latin typeface="Times New Roman" panose="02020603050405020304" pitchFamily="18" charset="0"/>
                          <a:cs typeface="Times New Roman" panose="02020603050405020304" pitchFamily="18" charset="0"/>
                        </a:rPr>
                        <a:t>, g/</a:t>
                      </a:r>
                      <a:r>
                        <a:rPr lang="en-GB" sz="1400" b="0" dirty="0" err="1" smtClean="0">
                          <a:effectLst/>
                          <a:latin typeface="Times New Roman" panose="02020603050405020304" pitchFamily="18" charset="0"/>
                          <a:cs typeface="Times New Roman" panose="02020603050405020304" pitchFamily="18" charset="0"/>
                        </a:rPr>
                        <a:t>mol</a:t>
                      </a:r>
                      <a:endParaRPr lang="lv-LV" sz="1400" b="0" i="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0,04</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lv-LV" sz="1400" dirty="0">
                          <a:effectLst/>
                          <a:latin typeface="Times New Roman" panose="02020603050405020304" pitchFamily="18" charset="0"/>
                          <a:cs typeface="Times New Roman" panose="02020603050405020304" pitchFamily="18" charset="0"/>
                        </a:rPr>
                        <a:t>-0,11</a:t>
                      </a:r>
                      <a:endParaRPr lang="lv-LV" sz="1400" dirty="0">
                        <a:effectLst/>
                        <a:latin typeface="Times New Roman" panose="02020603050405020304" pitchFamily="18" charset="0"/>
                        <a:ea typeface="Calibri"/>
                        <a:cs typeface="Times New Roman" panose="02020603050405020304"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418571013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6225"/>
                                        </p:tgtEl>
                                        <p:attrNameLst>
                                          <p:attrName>style.visibility</p:attrName>
                                        </p:attrNameLst>
                                      </p:cBhvr>
                                      <p:to>
                                        <p:strVal val="visible"/>
                                      </p:to>
                                    </p:set>
                                    <p:anim calcmode="lin" valueType="num">
                                      <p:cBhvr>
                                        <p:cTn id="11" dur="500" fill="hold"/>
                                        <p:tgtEl>
                                          <p:spTgt spid="136225"/>
                                        </p:tgtEl>
                                        <p:attrNameLst>
                                          <p:attrName>ppt_w</p:attrName>
                                        </p:attrNameLst>
                                      </p:cBhvr>
                                      <p:tavLst>
                                        <p:tav tm="0">
                                          <p:val>
                                            <p:fltVal val="0"/>
                                          </p:val>
                                        </p:tav>
                                        <p:tav tm="100000">
                                          <p:val>
                                            <p:strVal val="#ppt_w"/>
                                          </p:val>
                                        </p:tav>
                                      </p:tavLst>
                                    </p:anim>
                                    <p:anim calcmode="lin" valueType="num">
                                      <p:cBhvr>
                                        <p:cTn id="12" dur="500" fill="hold"/>
                                        <p:tgtEl>
                                          <p:spTgt spid="136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1362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4294967295"/>
          </p:nvPr>
        </p:nvSpPr>
        <p:spPr>
          <a:xfrm>
            <a:off x="395536" y="188641"/>
            <a:ext cx="8281987" cy="648072"/>
          </a:xfrm>
        </p:spPr>
        <p:txBody>
          <a:bodyPr anchor="ctr"/>
          <a:lstStyle/>
          <a:p>
            <a:pPr marL="0" indent="0" algn="ctr">
              <a:buNone/>
            </a:pPr>
            <a:r>
              <a:rPr lang="en-US" sz="2400" b="1" dirty="0" smtClean="0">
                <a:solidFill>
                  <a:srgbClr val="009900"/>
                </a:solidFill>
              </a:rPr>
              <a:t>Results: </a:t>
            </a:r>
            <a:r>
              <a:rPr lang="en-US" sz="2000" b="1" dirty="0" smtClean="0">
                <a:solidFill>
                  <a:srgbClr val="009900"/>
                </a:solidFill>
              </a:rPr>
              <a:t>QSAR</a:t>
            </a:r>
            <a:endParaRPr lang="en-US" sz="2000" b="1" dirty="0">
              <a:solidFill>
                <a:srgbClr val="009900"/>
              </a:solidFill>
            </a:endParaRPr>
          </a:p>
        </p:txBody>
      </p:sp>
      <p:sp>
        <p:nvSpPr>
          <p:cNvPr id="136225" name="Text Box 33"/>
          <p:cNvSpPr txBox="1">
            <a:spLocks noChangeArrowheads="1"/>
          </p:cNvSpPr>
          <p:nvPr/>
        </p:nvSpPr>
        <p:spPr bwMode="auto">
          <a:xfrm>
            <a:off x="467544" y="764704"/>
            <a:ext cx="8497888"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dirty="0" smtClean="0"/>
              <a:t>The results of PCA were used for precise the chosen structural descriptors for lignin QSAR , </a:t>
            </a:r>
            <a:endParaRPr lang="en-US" b="1" dirty="0" smtClean="0"/>
          </a:p>
          <a:p>
            <a:r>
              <a:rPr lang="en-US" b="1" dirty="0" smtClean="0"/>
              <a:t>For the </a:t>
            </a:r>
            <a:r>
              <a:rPr lang="en-US" b="1" i="1" dirty="0" smtClean="0"/>
              <a:t>QSAR studies, the multivariate “Correlated Component Regression” (CCR) analysis </a:t>
            </a:r>
            <a:r>
              <a:rPr lang="en-US" i="1" dirty="0" smtClean="0"/>
              <a:t>was used and  t</a:t>
            </a:r>
            <a:r>
              <a:rPr lang="en-US" dirty="0" smtClean="0"/>
              <a:t>he structure-activity relationships equations were obtained on the basis of the DPPH</a:t>
            </a:r>
            <a:r>
              <a:rPr lang="en-US" baseline="30000" dirty="0" smtClean="0"/>
              <a:t>●</a:t>
            </a:r>
            <a:r>
              <a:rPr lang="en-US" dirty="0" smtClean="0"/>
              <a:t> and ABTS</a:t>
            </a:r>
            <a:r>
              <a:rPr lang="en-US" baseline="30000" dirty="0" smtClean="0"/>
              <a:t>●+</a:t>
            </a:r>
            <a:r>
              <a:rPr lang="en-US" dirty="0" smtClean="0"/>
              <a:t> tests results. </a:t>
            </a:r>
            <a:endParaRPr lang="ru-RU" dirty="0">
              <a:latin typeface="Times New Roman" pitchFamily="18" charset="0"/>
            </a:endParaRPr>
          </a:p>
        </p:txBody>
      </p:sp>
      <p:sp>
        <p:nvSpPr>
          <p:cNvPr id="6" name="Footer Placeholder 1"/>
          <p:cNvSpPr txBox="1">
            <a:spLocks/>
          </p:cNvSpPr>
          <p:nvPr/>
        </p:nvSpPr>
        <p:spPr bwMode="auto">
          <a:xfrm>
            <a:off x="2123728" y="6145772"/>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62466" name="Picture 2"/>
          <p:cNvPicPr>
            <a:picLocks noChangeAspect="1" noChangeArrowheads="1"/>
          </p:cNvPicPr>
          <p:nvPr/>
        </p:nvPicPr>
        <p:blipFill>
          <a:blip r:embed="rId3" cstate="print"/>
          <a:srcRect/>
          <a:stretch>
            <a:fillRect/>
          </a:stretch>
        </p:blipFill>
        <p:spPr bwMode="auto">
          <a:xfrm>
            <a:off x="539552" y="2276872"/>
            <a:ext cx="3312368" cy="3026370"/>
          </a:xfrm>
          <a:prstGeom prst="rect">
            <a:avLst/>
          </a:prstGeom>
          <a:noFill/>
          <a:ln w="9525">
            <a:noFill/>
            <a:miter lim="800000"/>
            <a:headEnd/>
            <a:tailEnd/>
          </a:ln>
        </p:spPr>
      </p:pic>
      <p:sp>
        <p:nvSpPr>
          <p:cNvPr id="7" name="Taisnstūris 6"/>
          <p:cNvSpPr/>
          <p:nvPr/>
        </p:nvSpPr>
        <p:spPr>
          <a:xfrm>
            <a:off x="683568" y="5301208"/>
            <a:ext cx="3150096" cy="523220"/>
          </a:xfrm>
          <a:prstGeom prst="rect">
            <a:avLst/>
          </a:prstGeom>
        </p:spPr>
        <p:txBody>
          <a:bodyPr wrap="square">
            <a:spAutoFit/>
          </a:bodyPr>
          <a:lstStyle/>
          <a:p>
            <a:r>
              <a:rPr lang="en-US" sz="1400" dirty="0" smtClean="0"/>
              <a:t>Predicted and experimental RDI values in the DPPH</a:t>
            </a:r>
            <a:r>
              <a:rPr lang="en-US" sz="1400" baseline="30000" dirty="0" smtClean="0"/>
              <a:t>●</a:t>
            </a:r>
            <a:r>
              <a:rPr lang="en-US" sz="1400" dirty="0" smtClean="0"/>
              <a:t> test </a:t>
            </a:r>
            <a:endParaRPr lang="en-US" sz="1400" dirty="0"/>
          </a:p>
        </p:txBody>
      </p:sp>
      <p:pic>
        <p:nvPicPr>
          <p:cNvPr id="62467" name="Picture 3"/>
          <p:cNvPicPr>
            <a:picLocks noChangeAspect="1" noChangeArrowheads="1"/>
          </p:cNvPicPr>
          <p:nvPr/>
        </p:nvPicPr>
        <p:blipFill>
          <a:blip r:embed="rId4" cstate="print"/>
          <a:srcRect/>
          <a:stretch>
            <a:fillRect/>
          </a:stretch>
        </p:blipFill>
        <p:spPr bwMode="auto">
          <a:xfrm>
            <a:off x="5004048" y="2276872"/>
            <a:ext cx="3284136" cy="2985110"/>
          </a:xfrm>
          <a:prstGeom prst="rect">
            <a:avLst/>
          </a:prstGeom>
          <a:noFill/>
          <a:ln w="9525">
            <a:noFill/>
            <a:miter lim="800000"/>
            <a:headEnd/>
            <a:tailEnd/>
          </a:ln>
        </p:spPr>
      </p:pic>
      <p:sp>
        <p:nvSpPr>
          <p:cNvPr id="9" name="Taisnstūris 8"/>
          <p:cNvSpPr/>
          <p:nvPr/>
        </p:nvSpPr>
        <p:spPr>
          <a:xfrm>
            <a:off x="611560" y="1772816"/>
            <a:ext cx="3888432" cy="584775"/>
          </a:xfrm>
          <a:prstGeom prst="rect">
            <a:avLst/>
          </a:prstGeom>
        </p:spPr>
        <p:txBody>
          <a:bodyPr wrap="square">
            <a:spAutoFit/>
          </a:bodyPr>
          <a:lstStyle/>
          <a:p>
            <a:r>
              <a:rPr lang="en-GB" b="1" dirty="0" smtClean="0">
                <a:latin typeface="Times New Roman" pitchFamily="18" charset="0"/>
                <a:cs typeface="Times New Roman" pitchFamily="18" charset="0"/>
              </a:rPr>
              <a:t>Y</a:t>
            </a:r>
            <a:r>
              <a:rPr lang="en-GB" b="1" baseline="-25000" dirty="0" smtClean="0">
                <a:latin typeface="Times New Roman" pitchFamily="18" charset="0"/>
                <a:cs typeface="Times New Roman" pitchFamily="18" charset="0"/>
              </a:rPr>
              <a:t>DPPH</a:t>
            </a:r>
            <a:r>
              <a:rPr lang="en-GB" b="1" baseline="30000" dirty="0" smtClean="0">
                <a:latin typeface="Times New Roman" pitchFamily="18" charset="0"/>
                <a:cs typeface="Times New Roman" pitchFamily="18" charset="0"/>
                <a:sym typeface="Symbol"/>
              </a:rPr>
              <a:t></a:t>
            </a:r>
            <a:r>
              <a:rPr lang="en-GB" b="1" baseline="-25000"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 -3.08+0.043×X</a:t>
            </a:r>
            <a:r>
              <a:rPr lang="en-GB" b="1" baseline="-25000" dirty="0" smtClean="0">
                <a:latin typeface="Times New Roman" pitchFamily="18" charset="0"/>
                <a:cs typeface="Times New Roman" pitchFamily="18" charset="0"/>
              </a:rPr>
              <a:t>1</a:t>
            </a:r>
            <a:r>
              <a:rPr lang="en-GB" b="1" dirty="0" smtClean="0">
                <a:latin typeface="Times New Roman" pitchFamily="18" charset="0"/>
                <a:cs typeface="Times New Roman" pitchFamily="18" charset="0"/>
              </a:rPr>
              <a:t>+0.018×X</a:t>
            </a:r>
            <a:r>
              <a:rPr lang="en-GB" b="1" baseline="-25000" dirty="0" smtClean="0">
                <a:latin typeface="Times New Roman" pitchFamily="18" charset="0"/>
                <a:cs typeface="Times New Roman" pitchFamily="18" charset="0"/>
              </a:rPr>
              <a:t>2</a:t>
            </a:r>
            <a:r>
              <a:rPr lang="en-GB" b="1" dirty="0" smtClean="0">
                <a:latin typeface="Times New Roman" pitchFamily="18" charset="0"/>
                <a:cs typeface="Times New Roman" pitchFamily="18" charset="0"/>
              </a:rPr>
              <a:t>-0.018×X</a:t>
            </a:r>
            <a:r>
              <a:rPr lang="en-GB" b="1" baseline="-25000" dirty="0" smtClean="0">
                <a:latin typeface="Times New Roman" pitchFamily="18" charset="0"/>
                <a:cs typeface="Times New Roman" pitchFamily="18" charset="0"/>
              </a:rPr>
              <a:t>3</a:t>
            </a:r>
            <a:r>
              <a:rPr lang="en-GB" b="1" dirty="0" smtClean="0">
                <a:latin typeface="Times New Roman" pitchFamily="18" charset="0"/>
                <a:cs typeface="Times New Roman" pitchFamily="18" charset="0"/>
              </a:rPr>
              <a:t>-0.014×X</a:t>
            </a:r>
            <a:r>
              <a:rPr lang="en-GB" b="1" baseline="-25000" dirty="0" smtClean="0">
                <a:latin typeface="Times New Roman" pitchFamily="18" charset="0"/>
                <a:cs typeface="Times New Roman" pitchFamily="18" charset="0"/>
              </a:rPr>
              <a:t>7</a:t>
            </a:r>
            <a:r>
              <a:rPr lang="en-GB" b="1" dirty="0" smtClean="0">
                <a:latin typeface="Times New Roman" pitchFamily="18" charset="0"/>
                <a:cs typeface="Times New Roman" pitchFamily="18" charset="0"/>
              </a:rPr>
              <a:t>+0.24×X</a:t>
            </a:r>
            <a:r>
              <a:rPr lang="en-GB" b="1" baseline="-25000" dirty="0" smtClean="0">
                <a:latin typeface="Times New Roman" pitchFamily="18" charset="0"/>
                <a:cs typeface="Times New Roman" pitchFamily="18" charset="0"/>
              </a:rPr>
              <a:t>8</a:t>
            </a:r>
            <a:endParaRPr lang="en-US" dirty="0"/>
          </a:p>
        </p:txBody>
      </p:sp>
      <p:sp>
        <p:nvSpPr>
          <p:cNvPr id="10" name="Taisnstūris 9"/>
          <p:cNvSpPr/>
          <p:nvPr/>
        </p:nvSpPr>
        <p:spPr>
          <a:xfrm>
            <a:off x="5148064" y="5373216"/>
            <a:ext cx="3150096" cy="523220"/>
          </a:xfrm>
          <a:prstGeom prst="rect">
            <a:avLst/>
          </a:prstGeom>
        </p:spPr>
        <p:txBody>
          <a:bodyPr wrap="square">
            <a:spAutoFit/>
          </a:bodyPr>
          <a:lstStyle/>
          <a:p>
            <a:r>
              <a:rPr lang="en-US" sz="1400" dirty="0" smtClean="0"/>
              <a:t>Predicted and experimental RDI values in the ABTS</a:t>
            </a:r>
            <a:r>
              <a:rPr lang="en-US" sz="1400" baseline="30000" dirty="0" smtClean="0"/>
              <a:t>●+ </a:t>
            </a:r>
            <a:r>
              <a:rPr lang="en-US" sz="1400" dirty="0" smtClean="0"/>
              <a:t>test </a:t>
            </a:r>
            <a:endParaRPr lang="en-US" sz="1400" dirty="0"/>
          </a:p>
        </p:txBody>
      </p:sp>
      <p:sp>
        <p:nvSpPr>
          <p:cNvPr id="15" name="Taisnstūris 14"/>
          <p:cNvSpPr/>
          <p:nvPr/>
        </p:nvSpPr>
        <p:spPr>
          <a:xfrm>
            <a:off x="4788024" y="1772816"/>
            <a:ext cx="4572000" cy="584775"/>
          </a:xfrm>
          <a:prstGeom prst="rect">
            <a:avLst/>
          </a:prstGeom>
        </p:spPr>
        <p:txBody>
          <a:bodyPr>
            <a:spAutoFit/>
          </a:bodyPr>
          <a:lstStyle/>
          <a:p>
            <a:r>
              <a:rPr lang="en-GB" b="1" dirty="0" smtClean="0">
                <a:latin typeface="Times New Roman" pitchFamily="18" charset="0"/>
                <a:cs typeface="Times New Roman" pitchFamily="18" charset="0"/>
              </a:rPr>
              <a:t>Y</a:t>
            </a:r>
            <a:r>
              <a:rPr lang="en-GB" b="1" baseline="-25000" dirty="0" smtClean="0">
                <a:latin typeface="Times New Roman" pitchFamily="18" charset="0"/>
                <a:cs typeface="Times New Roman" pitchFamily="18" charset="0"/>
              </a:rPr>
              <a:t>ABTS</a:t>
            </a:r>
            <a:r>
              <a:rPr lang="en-GB" b="1" baseline="30000" dirty="0" smtClean="0">
                <a:latin typeface="Times New Roman" pitchFamily="18" charset="0"/>
                <a:cs typeface="Times New Roman" pitchFamily="18" charset="0"/>
                <a:sym typeface="Symbol"/>
              </a:rPr>
              <a:t>+</a:t>
            </a:r>
            <a:r>
              <a:rPr lang="en-GB" b="1" dirty="0" smtClean="0">
                <a:latin typeface="Times New Roman" pitchFamily="18" charset="0"/>
                <a:cs typeface="Times New Roman" pitchFamily="18" charset="0"/>
              </a:rPr>
              <a:t> = 1.46 -0.013×X</a:t>
            </a:r>
            <a:r>
              <a:rPr lang="en-GB" b="1" baseline="-25000" dirty="0" smtClean="0">
                <a:latin typeface="Times New Roman" pitchFamily="18" charset="0"/>
                <a:cs typeface="Times New Roman" pitchFamily="18" charset="0"/>
              </a:rPr>
              <a:t>3</a:t>
            </a:r>
            <a:r>
              <a:rPr lang="en-GB" b="1" dirty="0" smtClean="0">
                <a:latin typeface="Times New Roman" pitchFamily="18" charset="0"/>
                <a:cs typeface="Times New Roman" pitchFamily="18" charset="0"/>
              </a:rPr>
              <a:t>-0.015× X</a:t>
            </a:r>
            <a:r>
              <a:rPr lang="en-GB" b="1" baseline="-25000" dirty="0" smtClean="0">
                <a:latin typeface="Times New Roman" pitchFamily="18" charset="0"/>
                <a:cs typeface="Times New Roman" pitchFamily="18" charset="0"/>
              </a:rPr>
              <a:t>4</a:t>
            </a:r>
            <a:r>
              <a:rPr lang="en-GB" b="1" dirty="0" smtClean="0">
                <a:latin typeface="Times New Roman" pitchFamily="18" charset="0"/>
                <a:cs typeface="Times New Roman" pitchFamily="18" charset="0"/>
              </a:rPr>
              <a:t>+0.050 X</a:t>
            </a:r>
            <a:r>
              <a:rPr lang="en-GB" b="1" baseline="-25000" dirty="0" smtClean="0">
                <a:latin typeface="Times New Roman" pitchFamily="18" charset="0"/>
                <a:cs typeface="Times New Roman" pitchFamily="18" charset="0"/>
              </a:rPr>
              <a:t>5</a:t>
            </a:r>
            <a:r>
              <a:rPr lang="en-GB" b="1" dirty="0" smtClean="0">
                <a:latin typeface="Times New Roman" pitchFamily="18" charset="0"/>
                <a:cs typeface="Times New Roman" pitchFamily="18" charset="0"/>
              </a:rPr>
              <a:t>-0.018×X</a:t>
            </a:r>
            <a:r>
              <a:rPr lang="en-GB" b="1" baseline="-25000" dirty="0" smtClean="0">
                <a:latin typeface="Times New Roman" pitchFamily="18" charset="0"/>
                <a:cs typeface="Times New Roman" pitchFamily="18" charset="0"/>
              </a:rPr>
              <a:t>7</a:t>
            </a:r>
            <a:r>
              <a:rPr lang="en-GB" b="1" dirty="0" smtClean="0">
                <a:latin typeface="Times New Roman" pitchFamily="18" charset="0"/>
                <a:cs typeface="Times New Roman" pitchFamily="18" charset="0"/>
              </a:rPr>
              <a:t>+0.32×X</a:t>
            </a:r>
            <a:r>
              <a:rPr lang="en-GB" b="1" baseline="-25000" dirty="0" smtClean="0">
                <a:latin typeface="Times New Roman" pitchFamily="18" charset="0"/>
                <a:cs typeface="Times New Roman" pitchFamily="18" charset="0"/>
              </a:rPr>
              <a:t>8</a:t>
            </a:r>
            <a:endParaRPr lang="en-US" dirty="0"/>
          </a:p>
        </p:txBody>
      </p:sp>
    </p:spTree>
    <p:extLst>
      <p:ext uri="{BB962C8B-B14F-4D97-AF65-F5344CB8AC3E}">
        <p14:creationId xmlns="" xmlns:p14="http://schemas.microsoft.com/office/powerpoint/2010/main" val="418571013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6225"/>
                                        </p:tgtEl>
                                        <p:attrNameLst>
                                          <p:attrName>style.visibility</p:attrName>
                                        </p:attrNameLst>
                                      </p:cBhvr>
                                      <p:to>
                                        <p:strVal val="visible"/>
                                      </p:to>
                                    </p:set>
                                    <p:anim calcmode="lin" valueType="num">
                                      <p:cBhvr>
                                        <p:cTn id="11" dur="500" fill="hold"/>
                                        <p:tgtEl>
                                          <p:spTgt spid="136225"/>
                                        </p:tgtEl>
                                        <p:attrNameLst>
                                          <p:attrName>ppt_w</p:attrName>
                                        </p:attrNameLst>
                                      </p:cBhvr>
                                      <p:tavLst>
                                        <p:tav tm="0">
                                          <p:val>
                                            <p:fltVal val="0"/>
                                          </p:val>
                                        </p:tav>
                                        <p:tav tm="100000">
                                          <p:val>
                                            <p:strVal val="#ppt_w"/>
                                          </p:val>
                                        </p:tav>
                                      </p:tavLst>
                                    </p:anim>
                                    <p:anim calcmode="lin" valueType="num">
                                      <p:cBhvr>
                                        <p:cTn id="12" dur="500" fill="hold"/>
                                        <p:tgtEl>
                                          <p:spTgt spid="136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1362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36195" name="Rectangle 3"/>
          <p:cNvSpPr>
            <a:spLocks noGrp="1" noChangeArrowheads="1"/>
          </p:cNvSpPr>
          <p:nvPr>
            <p:ph type="body" sz="half" idx="4294967295"/>
          </p:nvPr>
        </p:nvSpPr>
        <p:spPr>
          <a:xfrm>
            <a:off x="395536" y="188641"/>
            <a:ext cx="8281987" cy="648072"/>
          </a:xfrm>
        </p:spPr>
        <p:txBody>
          <a:bodyPr anchor="ctr"/>
          <a:lstStyle/>
          <a:p>
            <a:pPr marL="0" indent="0" algn="ctr">
              <a:buNone/>
            </a:pPr>
            <a:r>
              <a:rPr lang="en-US" sz="2400" b="1" dirty="0" smtClean="0">
                <a:solidFill>
                  <a:srgbClr val="009900"/>
                </a:solidFill>
              </a:rPr>
              <a:t>Results: </a:t>
            </a:r>
            <a:r>
              <a:rPr lang="en-US" sz="2000" b="1" dirty="0" smtClean="0">
                <a:solidFill>
                  <a:srgbClr val="009900"/>
                </a:solidFill>
              </a:rPr>
              <a:t>QSAR</a:t>
            </a:r>
            <a:endParaRPr lang="en-US" sz="2000" b="1" dirty="0">
              <a:solidFill>
                <a:srgbClr val="009900"/>
              </a:solidFill>
            </a:endParaRPr>
          </a:p>
        </p:txBody>
      </p:sp>
      <p:sp>
        <p:nvSpPr>
          <p:cNvPr id="136225" name="Text Box 33"/>
          <p:cNvSpPr txBox="1">
            <a:spLocks noChangeArrowheads="1"/>
          </p:cNvSpPr>
          <p:nvPr/>
        </p:nvSpPr>
        <p:spPr bwMode="auto">
          <a:xfrm>
            <a:off x="395536" y="836712"/>
            <a:ext cx="8208912" cy="52137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eaLnBrk="1" hangingPunct="1">
              <a:spcBef>
                <a:spcPct val="20000"/>
              </a:spcBef>
              <a:buClr>
                <a:srgbClr val="0B5B2B"/>
              </a:buClr>
              <a:buSzPct val="75000"/>
              <a:buFont typeface="Wingdings" pitchFamily="2" charset="2"/>
              <a:buChar char="ü"/>
            </a:pPr>
            <a:r>
              <a:rPr lang="en-US" dirty="0" smtClean="0"/>
              <a:t>According to the results of the CCR analysis, the structural descriptors, which determine the lignin antioxidant activity by PCET mechanism, can be classified by their contribution as </a:t>
            </a:r>
            <a:r>
              <a:rPr lang="en-US" b="1" dirty="0" smtClean="0"/>
              <a:t>relative content of the G+S </a:t>
            </a:r>
            <a:r>
              <a:rPr lang="en-US" b="1" dirty="0" err="1" smtClean="0"/>
              <a:t>phenylpropane</a:t>
            </a:r>
            <a:r>
              <a:rPr lang="en-US" b="1" dirty="0" smtClean="0"/>
              <a:t> units (0.51) &gt; relative content of the </a:t>
            </a:r>
            <a:r>
              <a:rPr lang="en-US" b="1" dirty="0" err="1" smtClean="0"/>
              <a:t>phenylpropane</a:t>
            </a:r>
            <a:r>
              <a:rPr lang="en-US" b="1" dirty="0" smtClean="0"/>
              <a:t> units with CH</a:t>
            </a:r>
            <a:r>
              <a:rPr lang="en-US" b="1" baseline="-25000" dirty="0" smtClean="0"/>
              <a:t>2</a:t>
            </a:r>
            <a:r>
              <a:rPr lang="en-US" b="1" dirty="0" smtClean="0"/>
              <a:t>-groups in the </a:t>
            </a:r>
            <a:r>
              <a:rPr lang="en-US" b="1" dirty="0" smtClean="0">
                <a:sym typeface="Symbol"/>
              </a:rPr>
              <a:t></a:t>
            </a:r>
            <a:r>
              <a:rPr lang="en-US" b="1" dirty="0" smtClean="0"/>
              <a:t>-position of the side chains (0.37) &gt; relative content of the </a:t>
            </a:r>
            <a:r>
              <a:rPr lang="en-US" b="1" dirty="0" err="1" smtClean="0"/>
              <a:t>phenylpropane</a:t>
            </a:r>
            <a:r>
              <a:rPr lang="en-US" b="1" dirty="0" smtClean="0"/>
              <a:t> units with oxygen-containing groups in the side chains (-0.40) &gt; size of the -conjugated systems (-0.23) &gt; OCH</a:t>
            </a:r>
            <a:r>
              <a:rPr lang="en-US" b="1" baseline="-25000" dirty="0" smtClean="0"/>
              <a:t>3</a:t>
            </a:r>
            <a:r>
              <a:rPr lang="en-US" b="1" dirty="0" smtClean="0"/>
              <a:t>/PPU </a:t>
            </a:r>
          </a:p>
          <a:p>
            <a:pPr algn="just" eaLnBrk="1" hangingPunct="1">
              <a:spcBef>
                <a:spcPct val="20000"/>
              </a:spcBef>
              <a:buClr>
                <a:srgbClr val="0B5B2B"/>
              </a:buClr>
              <a:buSzPct val="75000"/>
              <a:buFont typeface="Wingdings" pitchFamily="2" charset="2"/>
              <a:buChar char="ü"/>
            </a:pPr>
            <a:r>
              <a:rPr lang="en-US" i="1" dirty="0" smtClean="0"/>
              <a:t>The structural descriptors, which determine the lignin antioxidant activity by SPLET mechanism, can be classified by their contribution as follows : </a:t>
            </a:r>
            <a:r>
              <a:rPr lang="en-US" b="1" i="1" dirty="0" smtClean="0"/>
              <a:t>(ArC1+ArC2)/ArC3 (0.92) &gt; relative content of carbohydrates (-0.51) &gt; relative content of </a:t>
            </a:r>
            <a:r>
              <a:rPr lang="en-US" b="1" i="1" dirty="0" err="1" smtClean="0"/>
              <a:t>phenylpropane</a:t>
            </a:r>
            <a:r>
              <a:rPr lang="en-US" b="1" i="1" dirty="0" smtClean="0"/>
              <a:t> units with oxygen-containing groups in the side chains (-0.33) &gt; size of the </a:t>
            </a:r>
            <a:r>
              <a:rPr lang="en-US" b="1" i="1" dirty="0" smtClean="0">
                <a:sym typeface="Symbol"/>
              </a:rPr>
              <a:t>-</a:t>
            </a:r>
            <a:r>
              <a:rPr lang="en-US" b="1" i="1" dirty="0" smtClean="0"/>
              <a:t>conjugated systems (-0.32) &gt; – OCH</a:t>
            </a:r>
            <a:r>
              <a:rPr lang="en-US" b="1" i="1" baseline="-25000" dirty="0" smtClean="0"/>
              <a:t>3</a:t>
            </a:r>
            <a:r>
              <a:rPr lang="en-US" b="1" i="1" dirty="0" smtClean="0"/>
              <a:t>/PPU (0.16). </a:t>
            </a:r>
            <a:endParaRPr lang="en-US" dirty="0" smtClean="0"/>
          </a:p>
          <a:p>
            <a:pPr algn="just" eaLnBrk="1" hangingPunct="1">
              <a:spcBef>
                <a:spcPct val="20000"/>
              </a:spcBef>
              <a:buClr>
                <a:srgbClr val="0B5B2B"/>
              </a:buClr>
              <a:buSzPct val="75000"/>
              <a:buFont typeface="Wingdings" pitchFamily="2" charset="2"/>
              <a:buChar char="ü"/>
            </a:pPr>
            <a:r>
              <a:rPr lang="en-US" dirty="0" smtClean="0"/>
              <a:t>The obtained results are in agreement with the</a:t>
            </a:r>
            <a:r>
              <a:rPr lang="lv-LV" dirty="0" smtClean="0"/>
              <a:t> </a:t>
            </a:r>
            <a:r>
              <a:rPr lang="en-US" dirty="0" smtClean="0"/>
              <a:t>results of</a:t>
            </a:r>
            <a:r>
              <a:rPr lang="lv-LV" dirty="0" smtClean="0"/>
              <a:t> PCA</a:t>
            </a:r>
            <a:r>
              <a:rPr lang="en-US" dirty="0" smtClean="0"/>
              <a:t>.</a:t>
            </a:r>
            <a:r>
              <a:rPr lang="lv-LV" dirty="0" smtClean="0"/>
              <a:t> </a:t>
            </a:r>
            <a:r>
              <a:rPr lang="en-US" dirty="0" smtClean="0"/>
              <a:t>The coefficient of determination, which shows the part of the</a:t>
            </a:r>
            <a:r>
              <a:rPr lang="lv-LV" dirty="0" smtClean="0"/>
              <a:t> </a:t>
            </a:r>
            <a:r>
              <a:rPr lang="en-US" dirty="0" smtClean="0"/>
              <a:t>variation of the antioxidant activity, which can be explained by the</a:t>
            </a:r>
            <a:r>
              <a:rPr lang="lv-LV" dirty="0" smtClean="0"/>
              <a:t> </a:t>
            </a:r>
            <a:r>
              <a:rPr lang="lv-LV" dirty="0" err="1" smtClean="0"/>
              <a:t>descriptors</a:t>
            </a:r>
            <a:r>
              <a:rPr lang="lv-LV" dirty="0" smtClean="0"/>
              <a:t> </a:t>
            </a:r>
            <a:r>
              <a:rPr lang="en-US" dirty="0" smtClean="0"/>
              <a:t>included in the model, is 0.76. </a:t>
            </a:r>
            <a:r>
              <a:rPr lang="lv-LV" dirty="0" err="1" smtClean="0"/>
              <a:t>The</a:t>
            </a:r>
            <a:r>
              <a:rPr lang="lv-LV" dirty="0" smtClean="0"/>
              <a:t> </a:t>
            </a:r>
            <a:r>
              <a:rPr lang="en-US" dirty="0" smtClean="0"/>
              <a:t>obtained model can successfully be used for the prediction of the</a:t>
            </a:r>
            <a:r>
              <a:rPr lang="lv-LV" dirty="0" smtClean="0"/>
              <a:t> </a:t>
            </a:r>
            <a:r>
              <a:rPr lang="en-US" dirty="0" smtClean="0"/>
              <a:t>antioxidant activity of technical </a:t>
            </a:r>
            <a:r>
              <a:rPr lang="en-US" dirty="0" err="1" smtClean="0"/>
              <a:t>lignins</a:t>
            </a:r>
            <a:r>
              <a:rPr lang="en-US" dirty="0" smtClean="0"/>
              <a:t>, however approximately</a:t>
            </a:r>
            <a:r>
              <a:rPr lang="lv-LV" dirty="0" smtClean="0"/>
              <a:t> </a:t>
            </a:r>
            <a:r>
              <a:rPr lang="en-US" dirty="0" smtClean="0"/>
              <a:t>24% of the factors, influencing the antioxidant activity of </a:t>
            </a:r>
            <a:r>
              <a:rPr lang="en-US" dirty="0" err="1" smtClean="0"/>
              <a:t>lignins</a:t>
            </a:r>
            <a:r>
              <a:rPr lang="lv-LV" dirty="0" smtClean="0"/>
              <a:t> </a:t>
            </a:r>
            <a:r>
              <a:rPr lang="en-US" dirty="0" smtClean="0"/>
              <a:t>still remain unclear.</a:t>
            </a:r>
            <a:endParaRPr lang="en-US" i="1" dirty="0" smtClean="0"/>
          </a:p>
          <a:p>
            <a:pPr algn="just" eaLnBrk="1" hangingPunct="1">
              <a:spcBef>
                <a:spcPct val="20000"/>
              </a:spcBef>
              <a:buClr>
                <a:srgbClr val="0B5B2B"/>
              </a:buClr>
              <a:buSzPct val="75000"/>
              <a:buFont typeface="Wingdings" pitchFamily="2" charset="2"/>
              <a:buChar char="ü"/>
            </a:pPr>
            <a:endParaRPr lang="en-US" b="1" dirty="0" smtClean="0"/>
          </a:p>
          <a:p>
            <a:pPr algn="just" eaLnBrk="1" hangingPunct="1">
              <a:spcBef>
                <a:spcPct val="20000"/>
              </a:spcBef>
              <a:buClr>
                <a:srgbClr val="0B5B2B"/>
              </a:buClr>
              <a:buSzPct val="75000"/>
              <a:buFont typeface="Wingdings" pitchFamily="2" charset="2"/>
              <a:buChar char="ü"/>
            </a:pPr>
            <a:endParaRPr lang="ru-RU" dirty="0">
              <a:latin typeface="Times New Roman" pitchFamily="18" charset="0"/>
            </a:endParaRPr>
          </a:p>
        </p:txBody>
      </p:sp>
      <p:sp>
        <p:nvSpPr>
          <p:cNvPr id="6" name="Footer Placeholder 1"/>
          <p:cNvSpPr txBox="1">
            <a:spLocks/>
          </p:cNvSpPr>
          <p:nvPr/>
        </p:nvSpPr>
        <p:spPr bwMode="auto">
          <a:xfrm>
            <a:off x="2123728" y="6145772"/>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 xmlns:p14="http://schemas.microsoft.com/office/powerpoint/2010/main" val="418571013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6225"/>
                                        </p:tgtEl>
                                        <p:attrNameLst>
                                          <p:attrName>style.visibility</p:attrName>
                                        </p:attrNameLst>
                                      </p:cBhvr>
                                      <p:to>
                                        <p:strVal val="visible"/>
                                      </p:to>
                                    </p:set>
                                    <p:anim calcmode="lin" valueType="num">
                                      <p:cBhvr>
                                        <p:cTn id="11" dur="500" fill="hold"/>
                                        <p:tgtEl>
                                          <p:spTgt spid="136225"/>
                                        </p:tgtEl>
                                        <p:attrNameLst>
                                          <p:attrName>ppt_w</p:attrName>
                                        </p:attrNameLst>
                                      </p:cBhvr>
                                      <p:tavLst>
                                        <p:tav tm="0">
                                          <p:val>
                                            <p:fltVal val="0"/>
                                          </p:val>
                                        </p:tav>
                                        <p:tav tm="100000">
                                          <p:val>
                                            <p:strVal val="#ppt_w"/>
                                          </p:val>
                                        </p:tav>
                                      </p:tavLst>
                                    </p:anim>
                                    <p:anim calcmode="lin" valueType="num">
                                      <p:cBhvr>
                                        <p:cTn id="12" dur="500" fill="hold"/>
                                        <p:tgtEl>
                                          <p:spTgt spid="136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1362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468313" y="1557338"/>
            <a:ext cx="8280400" cy="3587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marL="342900" indent="-342900">
              <a:buFont typeface="+mj-lt"/>
              <a:buAutoNum type="arabicPeriod"/>
            </a:pPr>
            <a:endParaRPr lang="en-US" dirty="0"/>
          </a:p>
        </p:txBody>
      </p:sp>
      <p:sp>
        <p:nvSpPr>
          <p:cNvPr id="136195" name="Rectangle 3"/>
          <p:cNvSpPr>
            <a:spLocks noGrp="1" noChangeArrowheads="1"/>
          </p:cNvSpPr>
          <p:nvPr>
            <p:ph type="body" sz="half" idx="4294967295"/>
          </p:nvPr>
        </p:nvSpPr>
        <p:spPr>
          <a:xfrm>
            <a:off x="0" y="764704"/>
            <a:ext cx="8281987" cy="648072"/>
          </a:xfrm>
        </p:spPr>
        <p:txBody>
          <a:bodyPr anchor="ctr"/>
          <a:lstStyle/>
          <a:p>
            <a:pPr marL="0" indent="0" algn="ctr">
              <a:buNone/>
            </a:pPr>
            <a:r>
              <a:rPr lang="en-US" sz="2000" b="1" dirty="0" smtClean="0">
                <a:solidFill>
                  <a:srgbClr val="009900"/>
                </a:solidFill>
              </a:rPr>
              <a:t>PUBLICATIONS</a:t>
            </a:r>
          </a:p>
          <a:p>
            <a:pPr marL="0" indent="0" algn="ctr">
              <a:buNone/>
            </a:pPr>
            <a:endParaRPr lang="en-US" sz="2000" b="1" dirty="0" smtClean="0">
              <a:solidFill>
                <a:srgbClr val="009900"/>
              </a:solidFill>
            </a:endParaRPr>
          </a:p>
          <a:p>
            <a:pPr marL="457200" indent="-457200" algn="ctr">
              <a:buFont typeface="+mj-lt"/>
              <a:buAutoNum type="arabicPeriod"/>
            </a:pPr>
            <a:endParaRPr lang="en-US" sz="2000" b="1" dirty="0">
              <a:solidFill>
                <a:srgbClr val="009900"/>
              </a:solidFill>
            </a:endParaRPr>
          </a:p>
        </p:txBody>
      </p:sp>
      <p:sp>
        <p:nvSpPr>
          <p:cNvPr id="6" name="Footer Placeholder 1"/>
          <p:cNvSpPr txBox="1">
            <a:spLocks/>
          </p:cNvSpPr>
          <p:nvPr/>
        </p:nvSpPr>
        <p:spPr bwMode="auto">
          <a:xfrm>
            <a:off x="2195736" y="6165304"/>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0" name="Rectangle 1"/>
          <p:cNvSpPr>
            <a:spLocks noChangeArrowheads="1"/>
          </p:cNvSpPr>
          <p:nvPr/>
        </p:nvSpPr>
        <p:spPr bwMode="auto">
          <a:xfrm>
            <a:off x="611560" y="1124744"/>
            <a:ext cx="8064896"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buFont typeface="+mj-lt"/>
              <a:buAutoNum type="arabicPeriod"/>
            </a:pPr>
            <a:r>
              <a:rPr lang="en-US" dirty="0" smtClean="0"/>
              <a:t>J. </a:t>
            </a:r>
            <a:r>
              <a:rPr lang="en-US" dirty="0" err="1" smtClean="0"/>
              <a:t>Ponomarenko</a:t>
            </a:r>
            <a:r>
              <a:rPr lang="en-US" dirty="0" smtClean="0"/>
              <a:t>, T. </a:t>
            </a:r>
            <a:r>
              <a:rPr lang="en-US" dirty="0" err="1" smtClean="0"/>
              <a:t>Dizhbite</a:t>
            </a:r>
            <a:r>
              <a:rPr lang="en-US" dirty="0" smtClean="0"/>
              <a:t>, M. </a:t>
            </a:r>
            <a:r>
              <a:rPr lang="en-US" dirty="0" err="1" smtClean="0"/>
              <a:t>Lauberts</a:t>
            </a:r>
            <a:r>
              <a:rPr lang="en-US" dirty="0" smtClean="0"/>
              <a:t>, A. </a:t>
            </a:r>
            <a:r>
              <a:rPr lang="en-US" dirty="0" err="1" smtClean="0"/>
              <a:t>Viksna</a:t>
            </a:r>
            <a:r>
              <a:rPr lang="en-US" dirty="0" smtClean="0"/>
              <a:t>, G. </a:t>
            </a:r>
            <a:r>
              <a:rPr lang="en-US" dirty="0" err="1" smtClean="0"/>
              <a:t>Dobele</a:t>
            </a:r>
            <a:r>
              <a:rPr lang="en-US" dirty="0" smtClean="0"/>
              <a:t>, O. </a:t>
            </a:r>
            <a:r>
              <a:rPr lang="en-US" dirty="0" err="1" smtClean="0"/>
              <a:t>Bikovens</a:t>
            </a:r>
            <a:r>
              <a:rPr lang="en-US" dirty="0" smtClean="0"/>
              <a:t>, </a:t>
            </a:r>
            <a:r>
              <a:rPr lang="en-US" dirty="0" err="1" smtClean="0"/>
              <a:t>G.Telysheva</a:t>
            </a:r>
            <a:r>
              <a:rPr lang="en-US" dirty="0" smtClean="0"/>
              <a:t>, Characterization of softwood and hardwood </a:t>
            </a:r>
            <a:r>
              <a:rPr lang="en-US" dirty="0" err="1" smtClean="0"/>
              <a:t>LignoBoost</a:t>
            </a:r>
            <a:r>
              <a:rPr lang="en-US" dirty="0" smtClean="0"/>
              <a:t> </a:t>
            </a:r>
            <a:r>
              <a:rPr lang="en-US" dirty="0" err="1" smtClean="0"/>
              <a:t>kraftlignins</a:t>
            </a:r>
            <a:r>
              <a:rPr lang="en-US" dirty="0" smtClean="0"/>
              <a:t> with emphasis on their antioxidant activity, </a:t>
            </a:r>
            <a:r>
              <a:rPr lang="en-US" dirty="0" err="1" smtClean="0"/>
              <a:t>Bioresources</a:t>
            </a:r>
            <a:r>
              <a:rPr lang="en-US" dirty="0" smtClean="0"/>
              <a:t> 9 (2014)2051–2068.[30] </a:t>
            </a:r>
          </a:p>
          <a:p>
            <a:pPr marL="342900" lvl="0" indent="-342900">
              <a:buFont typeface="+mj-lt"/>
              <a:buAutoNum type="arabicPeriod"/>
            </a:pPr>
            <a:r>
              <a:rPr lang="en-US" dirty="0" err="1" smtClean="0"/>
              <a:t>Ponomarenko</a:t>
            </a:r>
            <a:r>
              <a:rPr lang="en-US" dirty="0" smtClean="0"/>
              <a:t> J., </a:t>
            </a:r>
            <a:r>
              <a:rPr lang="en-US" dirty="0" err="1" smtClean="0"/>
              <a:t>Trouillas</a:t>
            </a:r>
            <a:r>
              <a:rPr lang="en-US" dirty="0" smtClean="0"/>
              <a:t> P., Martin N., </a:t>
            </a:r>
            <a:r>
              <a:rPr lang="en-US" dirty="0" err="1" smtClean="0"/>
              <a:t>Dizhbite</a:t>
            </a:r>
            <a:r>
              <a:rPr lang="en-US" dirty="0" smtClean="0"/>
              <a:t> T., </a:t>
            </a:r>
            <a:r>
              <a:rPr lang="en-US" dirty="0" err="1" smtClean="0"/>
              <a:t>Krasilnikova</a:t>
            </a:r>
            <a:r>
              <a:rPr lang="en-US" dirty="0" smtClean="0"/>
              <a:t> J., </a:t>
            </a:r>
            <a:r>
              <a:rPr lang="en-US" dirty="0" err="1" smtClean="0"/>
              <a:t>Telysheva</a:t>
            </a:r>
            <a:r>
              <a:rPr lang="en-US" dirty="0" smtClean="0"/>
              <a:t> G. Elucidation of antioxidant properties of wood bark derived saturated </a:t>
            </a:r>
            <a:r>
              <a:rPr lang="en-US" dirty="0" err="1" smtClean="0"/>
              <a:t>diarylheptanoids</a:t>
            </a:r>
            <a:r>
              <a:rPr lang="en-US" dirty="0" smtClean="0"/>
              <a:t>: A comprehensive (DFT supported) understanding. </a:t>
            </a:r>
            <a:r>
              <a:rPr lang="en-US" dirty="0" err="1" smtClean="0"/>
              <a:t>Iesniegts</a:t>
            </a:r>
            <a:r>
              <a:rPr lang="en-US" dirty="0" smtClean="0"/>
              <a:t> </a:t>
            </a:r>
            <a:r>
              <a:rPr lang="en-US" dirty="0" err="1" smtClean="0"/>
              <a:t>publicēšanai</a:t>
            </a:r>
            <a:r>
              <a:rPr lang="en-US" dirty="0" smtClean="0"/>
              <a:t> </a:t>
            </a:r>
            <a:r>
              <a:rPr lang="en-US" dirty="0" err="1" smtClean="0"/>
              <a:t>žurnālā</a:t>
            </a:r>
            <a:r>
              <a:rPr lang="en-US" dirty="0" smtClean="0"/>
              <a:t> </a:t>
            </a:r>
            <a:r>
              <a:rPr lang="en-US" dirty="0" err="1" smtClean="0"/>
              <a:t>Phytochemistry</a:t>
            </a:r>
            <a:r>
              <a:rPr lang="en-US" dirty="0" smtClean="0"/>
              <a:t> 103:178–187.</a:t>
            </a:r>
          </a:p>
          <a:p>
            <a:pPr marL="342900" lvl="0" indent="-342900">
              <a:buFont typeface="+mj-lt"/>
              <a:buAutoNum type="arabicPeriod"/>
            </a:pPr>
            <a:r>
              <a:rPr lang="en-US" dirty="0" smtClean="0"/>
              <a:t>J. </a:t>
            </a:r>
            <a:r>
              <a:rPr lang="en-US" dirty="0" err="1" smtClean="0"/>
              <a:t>Ponomarenko</a:t>
            </a:r>
            <a:r>
              <a:rPr lang="en-US" dirty="0" smtClean="0"/>
              <a:t>, T. </a:t>
            </a:r>
            <a:r>
              <a:rPr lang="en-US" dirty="0" err="1" smtClean="0"/>
              <a:t>Dizhbite</a:t>
            </a:r>
            <a:r>
              <a:rPr lang="en-US" dirty="0" smtClean="0"/>
              <a:t>, M. </a:t>
            </a:r>
            <a:r>
              <a:rPr lang="en-US" dirty="0" err="1" smtClean="0"/>
              <a:t>Lauberts</a:t>
            </a:r>
            <a:r>
              <a:rPr lang="en-US" dirty="0" smtClean="0"/>
              <a:t>, A. </a:t>
            </a:r>
            <a:r>
              <a:rPr lang="en-US" dirty="0" err="1" smtClean="0"/>
              <a:t>Volperts</a:t>
            </a:r>
            <a:r>
              <a:rPr lang="en-US" dirty="0" smtClean="0"/>
              <a:t>, </a:t>
            </a:r>
            <a:r>
              <a:rPr lang="en-US" dirty="0" err="1" smtClean="0"/>
              <a:t>G.Dobele</a:t>
            </a:r>
            <a:r>
              <a:rPr lang="en-US" dirty="0" smtClean="0"/>
              <a:t>, G. </a:t>
            </a:r>
            <a:r>
              <a:rPr lang="en-US" dirty="0" err="1" smtClean="0"/>
              <a:t>Telysheva</a:t>
            </a:r>
            <a:r>
              <a:rPr lang="en-US" dirty="0" smtClean="0"/>
              <a:t>, Analytical </a:t>
            </a:r>
            <a:r>
              <a:rPr lang="en-US" dirty="0" err="1" smtClean="0"/>
              <a:t>pyrolysis</a:t>
            </a:r>
            <a:r>
              <a:rPr lang="en-US" dirty="0" smtClean="0"/>
              <a:t> – A tool for revealing of lignin structure-antioxidant activity relationship, J. Anal. Appl. </a:t>
            </a:r>
            <a:r>
              <a:rPr lang="en-US" dirty="0" err="1" smtClean="0"/>
              <a:t>Pyrol</a:t>
            </a:r>
            <a:r>
              <a:rPr lang="en-US" dirty="0" smtClean="0"/>
              <a:t>. (2015), </a:t>
            </a:r>
            <a:r>
              <a:rPr lang="en-US" u="sng" dirty="0" smtClean="0">
                <a:hlinkClick r:id="rId3"/>
              </a:rPr>
              <a:t>http://dx.doi.org/10.1016/j.jaap.2015.02.027</a:t>
            </a:r>
            <a:r>
              <a:rPr lang="en-US" dirty="0" smtClean="0"/>
              <a:t> </a:t>
            </a:r>
          </a:p>
          <a:p>
            <a:pPr marL="342900" lvl="0" indent="-342900">
              <a:buFont typeface="+mj-lt"/>
              <a:buAutoNum type="arabicPeriod"/>
            </a:pPr>
            <a:r>
              <a:rPr lang="en-US" dirty="0" smtClean="0"/>
              <a:t>J. </a:t>
            </a:r>
            <a:r>
              <a:rPr lang="en-US" dirty="0" err="1" smtClean="0"/>
              <a:t>Ponomarenko</a:t>
            </a:r>
            <a:r>
              <a:rPr lang="en-US" dirty="0" smtClean="0"/>
              <a:t>, T. </a:t>
            </a:r>
            <a:r>
              <a:rPr lang="en-US" dirty="0" err="1" smtClean="0"/>
              <a:t>Dizhbite</a:t>
            </a:r>
            <a:r>
              <a:rPr lang="en-US" dirty="0" smtClean="0"/>
              <a:t>, M. </a:t>
            </a:r>
            <a:r>
              <a:rPr lang="en-US" dirty="0" err="1" smtClean="0"/>
              <a:t>Lauberts</a:t>
            </a:r>
            <a:r>
              <a:rPr lang="en-US" dirty="0" smtClean="0"/>
              <a:t>, L. </a:t>
            </a:r>
            <a:r>
              <a:rPr lang="en-US" dirty="0" err="1" smtClean="0"/>
              <a:t>Lauberte</a:t>
            </a:r>
            <a:r>
              <a:rPr lang="en-US" dirty="0" smtClean="0"/>
              <a:t>, V. </a:t>
            </a:r>
            <a:r>
              <a:rPr lang="en-US" dirty="0" err="1" smtClean="0"/>
              <a:t>Jurkjane</a:t>
            </a:r>
            <a:r>
              <a:rPr lang="en-US" dirty="0" smtClean="0"/>
              <a:t>, G. </a:t>
            </a:r>
            <a:r>
              <a:rPr lang="en-US" dirty="0" err="1" smtClean="0"/>
              <a:t>Telysheva</a:t>
            </a:r>
            <a:r>
              <a:rPr lang="en-US" dirty="0" smtClean="0"/>
              <a:t>, Antioxidant activity of various lignin </a:t>
            </a:r>
            <a:r>
              <a:rPr lang="en-US" dirty="0" err="1" smtClean="0"/>
              <a:t>nd</a:t>
            </a:r>
            <a:r>
              <a:rPr lang="en-US" dirty="0" smtClean="0"/>
              <a:t> lignin-related </a:t>
            </a:r>
            <a:r>
              <a:rPr lang="en-US" dirty="0" err="1" smtClean="0"/>
              <a:t>phenylpropanoid</a:t>
            </a:r>
            <a:r>
              <a:rPr lang="en-US" dirty="0" smtClean="0"/>
              <a:t> units with high and low molecular weight, </a:t>
            </a:r>
            <a:r>
              <a:rPr lang="de-DE" dirty="0" smtClean="0"/>
              <a:t>Holzforschung. ISSN (Online) 1437-434X, ISSN (Print) 0018-3830, DOI: </a:t>
            </a:r>
            <a:r>
              <a:rPr lang="de-DE" u="sng" dirty="0" smtClean="0">
                <a:hlinkClick r:id="rId4"/>
              </a:rPr>
              <a:t>10.1515/hf-2014-0280</a:t>
            </a:r>
            <a:r>
              <a:rPr lang="de-DE" dirty="0" smtClean="0"/>
              <a:t>, April 2015</a:t>
            </a:r>
            <a:endParaRPr lang="en-US" dirty="0" smtClean="0"/>
          </a:p>
          <a:p>
            <a:pPr marL="342900" indent="-342900" algn="just">
              <a:buFont typeface="+mj-lt"/>
              <a:buAutoNum type="arabicPeriod"/>
              <a:tabLst>
                <a:tab pos="6581775" algn="l"/>
              </a:tabLst>
            </a:pPr>
            <a:endParaRPr lang="en-US" sz="1400" dirty="0" smtClean="0">
              <a:latin typeface="Arial" pitchFamily="34" charset="0"/>
              <a:ea typeface="+mj-ea"/>
              <a:cs typeface="Arial" pitchFamily="34" charset="0"/>
            </a:endParaRPr>
          </a:p>
          <a:p>
            <a:pPr marL="342900" lvl="0" indent="-342900" algn="just">
              <a:buFont typeface="+mj-lt"/>
              <a:buAutoNum type="arabicPeriod"/>
              <a:tabLst>
                <a:tab pos="6581775" algn="l"/>
              </a:tabLst>
            </a:pPr>
            <a:endParaRPr lang="en-US" sz="1400" dirty="0" smtClean="0">
              <a:latin typeface="Arial" pitchFamily="34" charset="0"/>
              <a:ea typeface="+mj-ea"/>
              <a:cs typeface="Arial" pitchFamily="34" charset="0"/>
            </a:endParaRPr>
          </a:p>
          <a:p>
            <a:endParaRPr lang="en-US" sz="1400" dirty="0" smtClean="0"/>
          </a:p>
          <a:p>
            <a:pPr marL="342900" lvl="0" indent="-342900" algn="just">
              <a:buFont typeface="+mj-lt"/>
              <a:buAutoNum type="arabicPeriod"/>
              <a:tabLst>
                <a:tab pos="6581775" algn="l"/>
              </a:tabLst>
            </a:pPr>
            <a:endParaRPr lang="en-US" sz="1400" dirty="0" smtClean="0">
              <a:latin typeface="Arial" pitchFamily="34" charset="0"/>
              <a:ea typeface="+mj-ea"/>
              <a:cs typeface="Arial" pitchFamily="34" charset="0"/>
            </a:endParaRPr>
          </a:p>
        </p:txBody>
      </p:sp>
    </p:spTree>
    <p:extLst>
      <p:ext uri="{BB962C8B-B14F-4D97-AF65-F5344CB8AC3E}">
        <p14:creationId xmlns="" xmlns:p14="http://schemas.microsoft.com/office/powerpoint/2010/main" val="418571013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a:xfrm>
            <a:off x="1979613" y="2060575"/>
            <a:ext cx="5419725" cy="2352675"/>
          </a:xfrm>
          <a:solidFill>
            <a:schemeClr val="bg1"/>
          </a:solidFill>
        </p:spPr>
        <p:txBody>
          <a:bodyPr/>
          <a:lstStyle/>
          <a:p>
            <a:pPr defTabSz="407526">
              <a:defRPr/>
            </a:pPr>
            <a:r>
              <a:rPr lang="en-US" sz="5400" b="1" dirty="0" smtClean="0">
                <a:cs typeface="+mj-cs"/>
              </a:rPr>
              <a:t/>
            </a:r>
            <a:br>
              <a:rPr lang="en-US" sz="5400" b="1" dirty="0" smtClean="0">
                <a:cs typeface="+mj-cs"/>
              </a:rPr>
            </a:br>
            <a:r>
              <a:rPr lang="lv-LV" sz="5400" b="1" dirty="0" err="1" smtClean="0">
                <a:solidFill>
                  <a:srgbClr val="00B050"/>
                </a:solidFill>
                <a:cs typeface="+mj-cs"/>
              </a:rPr>
              <a:t>Thank</a:t>
            </a:r>
            <a:r>
              <a:rPr lang="lv-LV" sz="5400" b="1" dirty="0" smtClean="0">
                <a:solidFill>
                  <a:srgbClr val="00B050"/>
                </a:solidFill>
                <a:cs typeface="+mj-cs"/>
              </a:rPr>
              <a:t> </a:t>
            </a:r>
            <a:r>
              <a:rPr lang="lv-LV" sz="5400" b="1" dirty="0" err="1" smtClean="0">
                <a:solidFill>
                  <a:srgbClr val="00B050"/>
                </a:solidFill>
                <a:cs typeface="+mj-cs"/>
              </a:rPr>
              <a:t>you</a:t>
            </a:r>
            <a:r>
              <a:rPr lang="lv-LV" sz="5400" b="1" dirty="0" smtClean="0">
                <a:solidFill>
                  <a:srgbClr val="00B050"/>
                </a:solidFill>
                <a:cs typeface="+mj-cs"/>
              </a:rPr>
              <a:t> </a:t>
            </a:r>
            <a:r>
              <a:rPr lang="lv-LV" sz="5400" b="1" dirty="0" err="1" smtClean="0">
                <a:solidFill>
                  <a:srgbClr val="00B050"/>
                </a:solidFill>
                <a:cs typeface="+mj-cs"/>
              </a:rPr>
              <a:t>for</a:t>
            </a:r>
            <a:r>
              <a:rPr lang="lv-LV" sz="5400" b="1" dirty="0" smtClean="0">
                <a:solidFill>
                  <a:srgbClr val="00B050"/>
                </a:solidFill>
                <a:cs typeface="+mj-cs"/>
              </a:rPr>
              <a:t> </a:t>
            </a:r>
            <a:r>
              <a:rPr lang="lv-LV" sz="5400" b="1" dirty="0" err="1" smtClean="0">
                <a:solidFill>
                  <a:srgbClr val="00B050"/>
                </a:solidFill>
                <a:cs typeface="+mj-cs"/>
              </a:rPr>
              <a:t>your</a:t>
            </a:r>
            <a:r>
              <a:rPr lang="lv-LV" sz="5400" b="1" dirty="0" smtClean="0">
                <a:solidFill>
                  <a:srgbClr val="00B050"/>
                </a:solidFill>
                <a:cs typeface="+mj-cs"/>
              </a:rPr>
              <a:t> </a:t>
            </a:r>
            <a:r>
              <a:rPr lang="lv-LV" sz="5400" b="1" dirty="0" err="1" smtClean="0">
                <a:solidFill>
                  <a:srgbClr val="00B050"/>
                </a:solidFill>
                <a:cs typeface="+mj-cs"/>
              </a:rPr>
              <a:t>attention</a:t>
            </a:r>
            <a:r>
              <a:rPr lang="lv-LV" sz="5400" b="1" dirty="0" smtClean="0">
                <a:solidFill>
                  <a:srgbClr val="00B050"/>
                </a:solidFill>
                <a:cs typeface="+mj-cs"/>
              </a:rPr>
              <a:t>!</a:t>
            </a:r>
            <a:r>
              <a:rPr lang="ru-RU" sz="6000" b="1" dirty="0" smtClean="0">
                <a:cs typeface="+mj-cs"/>
              </a:rPr>
              <a:t/>
            </a:r>
            <a:br>
              <a:rPr lang="ru-RU" sz="6000" b="1" dirty="0" smtClean="0">
                <a:cs typeface="+mj-cs"/>
              </a:rPr>
            </a:br>
            <a:endParaRPr lang="ru-RU" sz="6000" b="1" dirty="0">
              <a:solidFill>
                <a:srgbClr val="094F25"/>
              </a:solidFill>
              <a:effectLst>
                <a:outerShdw blurRad="38100" dist="38100" dir="2700000" algn="tl">
                  <a:srgbClr val="C0C0C0"/>
                </a:outerShdw>
              </a:effectLst>
              <a:latin typeface="Book Antiqua" pitchFamily="18" charset="0"/>
              <a:cs typeface="+mj-cs"/>
            </a:endParaRPr>
          </a:p>
        </p:txBody>
      </p:sp>
      <p:sp>
        <p:nvSpPr>
          <p:cNvPr id="4" name="Footer Placeholder 1"/>
          <p:cNvSpPr txBox="1">
            <a:spLocks/>
          </p:cNvSpPr>
          <p:nvPr/>
        </p:nvSpPr>
        <p:spPr bwMode="auto">
          <a:xfrm>
            <a:off x="2123728" y="6145772"/>
            <a:ext cx="4400128"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defPPr>
              <a:defRPr lang="lv-LV"/>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COST Action FP1105 San Sebastian Meeting</a:t>
            </a:r>
          </a:p>
          <a:p>
            <a:pPr marL="0" marR="0" lvl="0" indent="0" algn="ctr" defTabSz="914400" rtl="0" eaLnBrk="1" fontAlgn="base" latinLnBrk="0" hangingPunct="1">
              <a:lnSpc>
                <a:spcPts val="12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May 26</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 27</a:t>
            </a:r>
            <a:r>
              <a:rPr kumimoji="0" lang="en-GB" sz="1400" b="1" i="0" u="none" strike="noStrike" kern="1200" cap="none" spc="0" normalizeH="0" baseline="30000" noProof="0" dirty="0" smtClean="0">
                <a:ln>
                  <a:noFill/>
                </a:ln>
                <a:solidFill>
                  <a:srgbClr val="FFFFFF"/>
                </a:solidFill>
                <a:effectLst/>
                <a:uLnTx/>
                <a:uFillTx/>
                <a:latin typeface="Arial" charset="0"/>
                <a:ea typeface="+mn-ea"/>
                <a:cs typeface="+mn-cs"/>
              </a:rPr>
              <a:t>th</a:t>
            </a:r>
            <a:r>
              <a:rPr kumimoji="0" lang="en-GB" sz="1400" b="1" i="0" u="none" strike="noStrike" kern="1200" cap="none" spc="0" normalizeH="0" baseline="0" noProof="0" dirty="0" smtClean="0">
                <a:ln>
                  <a:noFill/>
                </a:ln>
                <a:solidFill>
                  <a:srgbClr val="FFFFFF"/>
                </a:solidFill>
                <a:effectLst/>
                <a:uLnTx/>
                <a:uFillTx/>
                <a:latin typeface="Arial" charset="0"/>
                <a:ea typeface="+mn-ea"/>
                <a:cs typeface="+mn-cs"/>
              </a:rPr>
              <a:t>, 2015</a:t>
            </a:r>
            <a:endParaRPr kumimoji="0" lang="en-GB" sz="1400" b="0" i="0" u="none" strike="noStrike" kern="1200" cap="none" spc="0" normalizeH="0" baseline="0" noProof="0" dirty="0" smtClean="0">
              <a:ln>
                <a:noFill/>
              </a:ln>
              <a:solidFill>
                <a:srgbClr val="FFFFFF"/>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dirty="0">
              <a:ln>
                <a:noFill/>
              </a:ln>
              <a:solidFill>
                <a:srgbClr val="000000"/>
              </a:solidFill>
              <a:effectLst/>
              <a:uLnTx/>
              <a:uFillTx/>
              <a:latin typeface="Arial"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45506"/>
                                        </p:tgtEl>
                                        <p:attrNameLst>
                                          <p:attrName>style.visibility</p:attrName>
                                        </p:attrNameLst>
                                      </p:cBhvr>
                                      <p:to>
                                        <p:strVal val="visible"/>
                                      </p:to>
                                    </p:set>
                                    <p:animEffect transition="in" filter="box(in)">
                                      <p:cBhvr>
                                        <p:cTn id="7" dur="500"/>
                                        <p:tgtEl>
                                          <p:spTgt spid="1045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50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Times New Roman"/>
        <a:ea typeface=""/>
        <a:cs typeface=""/>
      </a:majorFont>
      <a:minorFont>
        <a:latin typeface="Arial"/>
        <a:ea typeface=""/>
        <a:cs typeface=""/>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138B1BE7FB074492AF0C6B271046C2" ma:contentTypeVersion="1" ma:contentTypeDescription="Create a new document." ma:contentTypeScope="" ma:versionID="ca26226fccd0de549b4b9ceaa2d18ef4">
  <xsd:schema xmlns:xsd="http://www.w3.org/2001/XMLSchema" xmlns:xs="http://www.w3.org/2001/XMLSchema" xmlns:p="http://schemas.microsoft.com/office/2006/metadata/properties" xmlns:ns1="http://schemas.microsoft.com/sharepoint/v3" targetNamespace="http://schemas.microsoft.com/office/2006/metadata/properties" ma:root="true" ma:fieldsID="6e4498ff9b45e04ac682a350253fe18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F47D8EC-706B-4C1F-AAAA-CE4AB2E94B27}"/>
</file>

<file path=customXml/itemProps2.xml><?xml version="1.0" encoding="utf-8"?>
<ds:datastoreItem xmlns:ds="http://schemas.openxmlformats.org/officeDocument/2006/customXml" ds:itemID="{1CCD3F41-49E5-4B58-AE6A-895D77940336}"/>
</file>

<file path=customXml/itemProps3.xml><?xml version="1.0" encoding="utf-8"?>
<ds:datastoreItem xmlns:ds="http://schemas.openxmlformats.org/officeDocument/2006/customXml" ds:itemID="{1E46105A-8D31-4E2C-A3C5-2D9024D22914}"/>
</file>

<file path=docProps/app.xml><?xml version="1.0" encoding="utf-8"?>
<Properties xmlns="http://schemas.openxmlformats.org/officeDocument/2006/extended-properties" xmlns:vt="http://schemas.openxmlformats.org/officeDocument/2006/docPropsVTypes">
  <Template/>
  <TotalTime>4900</TotalTime>
  <Words>1989</Words>
  <Application>Microsoft Office PowerPoint</Application>
  <PresentationFormat>Slaidrāde ekrānā (4:3)</PresentationFormat>
  <Paragraphs>130</Paragraphs>
  <Slides>9</Slides>
  <Notes>8</Notes>
  <HiddenSlides>0</HiddenSlides>
  <MMClips>0</MMClips>
  <ScaleCrop>false</ScaleCrop>
  <HeadingPairs>
    <vt:vector size="6" baseType="variant">
      <vt:variant>
        <vt:lpstr>Dizains</vt:lpstr>
      </vt:variant>
      <vt:variant>
        <vt:i4>3</vt:i4>
      </vt:variant>
      <vt:variant>
        <vt:lpstr>Iegulti OLE serveri</vt:lpstr>
      </vt:variant>
      <vt:variant>
        <vt:i4>1</vt:i4>
      </vt:variant>
      <vt:variant>
        <vt:lpstr>Slaidu virsraksti</vt:lpstr>
      </vt:variant>
      <vt:variant>
        <vt:i4>9</vt:i4>
      </vt:variant>
    </vt:vector>
  </HeadingPairs>
  <TitlesOfParts>
    <vt:vector size="13" baseType="lpstr">
      <vt:lpstr>Default Design</vt:lpstr>
      <vt:lpstr>Refined</vt:lpstr>
      <vt:lpstr>Office Theme</vt:lpstr>
      <vt:lpstr>Presentation</vt:lpstr>
      <vt:lpstr>Slaids 1</vt:lpstr>
      <vt:lpstr>Slaids 2</vt:lpstr>
      <vt:lpstr>Slaids 3</vt:lpstr>
      <vt:lpstr>Slaids 4</vt:lpstr>
      <vt:lpstr>Slaids 5</vt:lpstr>
      <vt:lpstr>Slaids 6</vt:lpstr>
      <vt:lpstr>Slaids 7</vt:lpstr>
      <vt:lpstr>Slaids 8</vt:lpstr>
      <vt:lpstr> 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Xerius</dc:creator>
  <cp:lastModifiedBy>Olechka</cp:lastModifiedBy>
  <cp:revision>486</cp:revision>
  <dcterms:created xsi:type="dcterms:W3CDTF">2005-01-19T05:42:39Z</dcterms:created>
  <dcterms:modified xsi:type="dcterms:W3CDTF">2015-05-26T06:21:18Z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0x01010029138B1BE7FB074492AF0C6B271046C2</vt:lpwstr>
  </property>
</Properties>
</file>