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90" r:id="rId5"/>
    <p:sldId id="279" r:id="rId6"/>
    <p:sldId id="262" r:id="rId7"/>
    <p:sldId id="278" r:id="rId8"/>
    <p:sldId id="263" r:id="rId9"/>
    <p:sldId id="310" r:id="rId10"/>
    <p:sldId id="322" r:id="rId11"/>
    <p:sldId id="323" r:id="rId12"/>
    <p:sldId id="309" r:id="rId13"/>
    <p:sldId id="294" r:id="rId14"/>
    <p:sldId id="266" r:id="rId15"/>
    <p:sldId id="301" r:id="rId16"/>
    <p:sldId id="324" r:id="rId17"/>
    <p:sldId id="303" r:id="rId18"/>
    <p:sldId id="313" r:id="rId19"/>
    <p:sldId id="314" r:id="rId20"/>
    <p:sldId id="312" r:id="rId21"/>
    <p:sldId id="317" r:id="rId22"/>
    <p:sldId id="296" r:id="rId23"/>
    <p:sldId id="295" r:id="rId24"/>
    <p:sldId id="311" r:id="rId25"/>
    <p:sldId id="325" r:id="rId26"/>
    <p:sldId id="272" r:id="rId27"/>
    <p:sldId id="306" r:id="rId28"/>
    <p:sldId id="320" r:id="rId29"/>
    <p:sldId id="326" r:id="rId30"/>
    <p:sldId id="315" r:id="rId31"/>
    <p:sldId id="280" r:id="rId32"/>
    <p:sldId id="276" r:id="rId33"/>
    <p:sldId id="327" r:id="rId34"/>
    <p:sldId id="277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9" d="100"/>
          <a:sy n="79" d="100"/>
        </p:scale>
        <p:origin x="-11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2.xml"/><Relationship Id="rId7" Type="http://schemas.openxmlformats.org/officeDocument/2006/relationships/slide" Target="slides/slide6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customXml" Target="../customXml/item1.xml"/><Relationship Id="rId24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32" Type="http://schemas.openxmlformats.org/officeDocument/2006/relationships/slide" Target="slides/slide3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5" Type="http://schemas.openxmlformats.org/officeDocument/2006/relationships/slide" Target="slides/slide4.xml"/><Relationship Id="rId36" Type="http://schemas.openxmlformats.org/officeDocument/2006/relationships/printerSettings" Target="printerSettings/printerSettings1.bin"/><Relationship Id="rId15" Type="http://schemas.openxmlformats.org/officeDocument/2006/relationships/slide" Target="slides/slide14.xml"/><Relationship Id="rId31" Type="http://schemas.openxmlformats.org/officeDocument/2006/relationships/slide" Target="slides/slide3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" Type="http://schemas.openxmlformats.org/officeDocument/2006/relationships/slide" Target="slides/slide3.xml"/><Relationship Id="rId30" Type="http://schemas.openxmlformats.org/officeDocument/2006/relationships/slide" Target="slides/slide29.xml"/><Relationship Id="rId9" Type="http://schemas.openxmlformats.org/officeDocument/2006/relationships/slide" Target="slides/slide8.xml"/><Relationship Id="rId35" Type="http://schemas.openxmlformats.org/officeDocument/2006/relationships/slide" Target="slides/slide34.xml"/><Relationship Id="rId14" Type="http://schemas.openxmlformats.org/officeDocument/2006/relationships/slide" Target="slides/slide13.xml"/><Relationship Id="rId43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 No. of Individuals</c:v>
                </c:pt>
              </c:strCache>
            </c:strRef>
          </c:tx>
          <c:invertIfNegative val="0"/>
          <c:val>
            <c:numRef>
              <c:f>Sheet1!$B$2:$E$2</c:f>
              <c:numCache>
                <c:formatCode>General</c:formatCode>
                <c:ptCount val="4"/>
                <c:pt idx="0">
                  <c:v>147.0</c:v>
                </c:pt>
                <c:pt idx="1">
                  <c:v>192.0</c:v>
                </c:pt>
                <c:pt idx="2">
                  <c:v>230.0</c:v>
                </c:pt>
                <c:pt idx="3">
                  <c:v>285.0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ESRs</c:v>
                </c:pt>
              </c:strCache>
            </c:strRef>
          </c:tx>
          <c:invertIfNegative val="0"/>
          <c:val>
            <c:numRef>
              <c:f>Sheet1!$B$3:$E$3</c:f>
              <c:numCache>
                <c:formatCode>General</c:formatCode>
                <c:ptCount val="4"/>
                <c:pt idx="0">
                  <c:v>30.0</c:v>
                </c:pt>
                <c:pt idx="1">
                  <c:v>30.0</c:v>
                </c:pt>
                <c:pt idx="2">
                  <c:v>52.0</c:v>
                </c:pt>
                <c:pt idx="3">
                  <c:v>78.0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val>
            <c:numRef>
              <c:f>Sheet1!$B$4:$E$4</c:f>
              <c:numCache>
                <c:formatCode>General</c:formatCode>
                <c:ptCount val="4"/>
                <c:pt idx="0">
                  <c:v>42.0</c:v>
                </c:pt>
                <c:pt idx="1">
                  <c:v>66.0</c:v>
                </c:pt>
                <c:pt idx="2">
                  <c:v>85.0</c:v>
                </c:pt>
                <c:pt idx="3">
                  <c:v>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2129701144"/>
        <c:axId val="-2129695960"/>
        <c:axId val="0"/>
      </c:bar3DChart>
      <c:catAx>
        <c:axId val="-212970114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9695960"/>
        <c:crosses val="autoZero"/>
        <c:auto val="1"/>
        <c:lblAlgn val="ctr"/>
        <c:lblOffset val="100"/>
        <c:noMultiLvlLbl val="0"/>
      </c:catAx>
      <c:valAx>
        <c:axId val="-2129695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97011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0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1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4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0802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57950"/>
            <a:ext cx="9144000" cy="40005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178614" y="2350737"/>
            <a:ext cx="5737662" cy="155903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="1" i="0" kern="1200" spc="-50" baseline="0">
                <a:solidFill>
                  <a:schemeClr val="accent2"/>
                </a:solidFill>
                <a:latin typeface="Arial"/>
              </a:defRPr>
            </a:lvl1pPr>
          </a:lstStyle>
          <a:p>
            <a:pPr lvl="0"/>
            <a:r>
              <a:rPr lang="de-AT" dirty="0" smtClean="0"/>
              <a:t>Title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presentation</a:t>
            </a:r>
            <a:r>
              <a:rPr lang="de-AT" dirty="0" smtClean="0"/>
              <a:t> 2nd </a:t>
            </a:r>
            <a:r>
              <a:rPr lang="de-AT" dirty="0" err="1" smtClean="0"/>
              <a:t>line</a:t>
            </a:r>
            <a:r>
              <a:rPr lang="de-AT" dirty="0" smtClean="0"/>
              <a:t> </a:t>
            </a:r>
            <a:r>
              <a:rPr lang="de-AT" dirty="0" err="1" smtClean="0"/>
              <a:t>if</a:t>
            </a:r>
            <a:r>
              <a:rPr lang="de-AT" dirty="0" smtClean="0"/>
              <a:t> </a:t>
            </a:r>
            <a:r>
              <a:rPr lang="de-AT" dirty="0" err="1" smtClean="0"/>
              <a:t>needed</a:t>
            </a:r>
            <a:endParaRPr lang="de-AT" dirty="0" smtClean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178614" y="3909768"/>
            <a:ext cx="5737662" cy="106511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 kern="1200" spc="-50" baseline="0">
                <a:solidFill>
                  <a:schemeClr val="accent2"/>
                </a:solidFill>
                <a:latin typeface="Arial"/>
              </a:defRPr>
            </a:lvl1pPr>
          </a:lstStyle>
          <a:p>
            <a:pPr lvl="0"/>
            <a:r>
              <a:rPr lang="de-AT" dirty="0" err="1" smtClean="0"/>
              <a:t>Subtitle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presentation</a:t>
            </a:r>
            <a:r>
              <a:rPr lang="de-AT" dirty="0" smtClean="0"/>
              <a:t>                    2nd </a:t>
            </a:r>
            <a:r>
              <a:rPr lang="de-AT" dirty="0" err="1" smtClean="0"/>
              <a:t>line</a:t>
            </a:r>
            <a:r>
              <a:rPr lang="de-AT" dirty="0" smtClean="0"/>
              <a:t> </a:t>
            </a:r>
            <a:r>
              <a:rPr lang="de-AT" dirty="0" err="1" smtClean="0"/>
              <a:t>if</a:t>
            </a:r>
            <a:r>
              <a:rPr lang="de-AT" dirty="0" smtClean="0"/>
              <a:t> </a:t>
            </a:r>
            <a:r>
              <a:rPr lang="de-AT" dirty="0" err="1" smtClean="0"/>
              <a:t>needed</a:t>
            </a:r>
            <a:endParaRPr lang="de-AT" dirty="0" smtClean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3178614" y="5319926"/>
            <a:ext cx="5737662" cy="54835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0" i="0" kern="1200" spc="-50">
                <a:solidFill>
                  <a:schemeClr val="accent2"/>
                </a:solidFill>
                <a:latin typeface="Arial"/>
              </a:defRPr>
            </a:lvl1pPr>
          </a:lstStyle>
          <a:p>
            <a:pPr lvl="0"/>
            <a:r>
              <a:rPr lang="de-AT" dirty="0" err="1" smtClean="0"/>
              <a:t>Dr</a:t>
            </a:r>
            <a:r>
              <a:rPr lang="de-AT" dirty="0" smtClean="0"/>
              <a:t> John Smith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178614" y="5771934"/>
            <a:ext cx="5737662" cy="43793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kern="1200" spc="-50">
                <a:solidFill>
                  <a:schemeClr val="accent2"/>
                </a:solidFill>
                <a:latin typeface="Arial"/>
              </a:defRPr>
            </a:lvl1pPr>
          </a:lstStyle>
          <a:p>
            <a:pPr lvl="0"/>
            <a:r>
              <a:rPr lang="de-AT" dirty="0" smtClean="0"/>
              <a:t>Eventname, Location, 18 March 2011</a:t>
            </a:r>
          </a:p>
        </p:txBody>
      </p:sp>
    </p:spTree>
    <p:extLst>
      <p:ext uri="{BB962C8B-B14F-4D97-AF65-F5344CB8AC3E}">
        <p14:creationId xmlns:p14="http://schemas.microsoft.com/office/powerpoint/2010/main" val="1498231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L image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30026" y="6342894"/>
            <a:ext cx="570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07AF-66D7-C348-9F8E-91228B109437}" type="slidenum">
              <a:rPr lang="de-DE" smtClean="0"/>
              <a:t>‹#›</a:t>
            </a:fld>
            <a:endParaRPr lang="de-DE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82700" cy="673100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1671782" y="154151"/>
            <a:ext cx="6741968" cy="677699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38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AT" dirty="0" smtClean="0"/>
              <a:t>Headline 38pt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757238" y="831850"/>
            <a:ext cx="7656512" cy="5511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797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6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9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7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0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0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3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2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5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9827-571F-AC4A-8AE4-7A651FBB935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D3DC2-E0A9-DB48-B341-7A7A18779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1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44252" y="2435956"/>
            <a:ext cx="8645235" cy="1962215"/>
          </a:xfrm>
        </p:spPr>
        <p:txBody>
          <a:bodyPr>
            <a:normAutofit fontScale="47500" lnSpcReduction="20000"/>
          </a:bodyPr>
          <a:lstStyle/>
          <a:p>
            <a:r>
              <a:rPr lang="en-US" sz="7000" dirty="0" smtClean="0">
                <a:solidFill>
                  <a:srgbClr val="3366FF"/>
                </a:solidFill>
              </a:rPr>
              <a:t>FP1105: Understanding wood cell wall structure, biopolymer interaction and composition: implications for current products and new material innovation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38126" y="4860423"/>
            <a:ext cx="8667750" cy="683216"/>
          </a:xfrm>
        </p:spPr>
        <p:txBody>
          <a:bodyPr>
            <a:normAutofit/>
          </a:bodyPr>
          <a:lstStyle/>
          <a:p>
            <a:pPr lvl="0" algn="ctr"/>
            <a:r>
              <a:rPr lang="en-US" sz="1800" dirty="0" err="1" smtClean="0">
                <a:solidFill>
                  <a:schemeClr val="tx1"/>
                </a:solidFill>
              </a:rPr>
              <a:t>Escuela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Politecnica</a:t>
            </a:r>
            <a:r>
              <a:rPr lang="en-US" sz="1800" dirty="0" smtClean="0">
                <a:solidFill>
                  <a:schemeClr val="tx1"/>
                </a:solidFill>
              </a:rPr>
              <a:t> San Sebastian, </a:t>
            </a:r>
            <a:r>
              <a:rPr lang="de-AT" sz="1800" dirty="0" smtClean="0">
                <a:solidFill>
                  <a:schemeClr val="tx1"/>
                </a:solidFill>
              </a:rPr>
              <a:t>Spain 27th </a:t>
            </a:r>
            <a:r>
              <a:rPr lang="de-AT" sz="1800" dirty="0" err="1" smtClean="0">
                <a:solidFill>
                  <a:schemeClr val="tx1"/>
                </a:solidFill>
              </a:rPr>
              <a:t>of</a:t>
            </a:r>
            <a:r>
              <a:rPr lang="de-AT" sz="1800" dirty="0">
                <a:solidFill>
                  <a:schemeClr val="tx1"/>
                </a:solidFill>
              </a:rPr>
              <a:t> </a:t>
            </a:r>
            <a:r>
              <a:rPr lang="de-AT" sz="1800" dirty="0" smtClean="0">
                <a:solidFill>
                  <a:schemeClr val="tx1"/>
                </a:solidFill>
              </a:rPr>
              <a:t>May 2015</a:t>
            </a:r>
            <a:endParaRPr lang="de-AT" sz="18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3538" y="4430321"/>
            <a:ext cx="3361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Management Committee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731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671782" y="154151"/>
            <a:ext cx="7472218" cy="677699"/>
          </a:xfrm>
        </p:spPr>
        <p:txBody>
          <a:bodyPr>
            <a:normAutofit/>
          </a:bodyPr>
          <a:lstStyle/>
          <a:p>
            <a:r>
              <a:rPr lang="en-US" dirty="0" smtClean="0"/>
              <a:t>3.2.  </a:t>
            </a:r>
            <a:r>
              <a:rPr lang="en-US" dirty="0" smtClean="0"/>
              <a:t>Budget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fr-FR" sz="5500" dirty="0">
                <a:solidFill>
                  <a:srgbClr val="000000"/>
                </a:solidFill>
                <a:latin typeface="Arial"/>
                <a:cs typeface="Arial"/>
              </a:rPr>
              <a:t>Grant </a:t>
            </a:r>
            <a:r>
              <a:rPr lang="fr-FR" sz="5500" dirty="0" err="1">
                <a:solidFill>
                  <a:srgbClr val="000000"/>
                </a:solidFill>
                <a:latin typeface="Arial"/>
                <a:cs typeface="Arial"/>
              </a:rPr>
              <a:t>period</a:t>
            </a:r>
            <a:r>
              <a:rPr lang="fr-FR" sz="5500" dirty="0">
                <a:solidFill>
                  <a:srgbClr val="000000"/>
                </a:solidFill>
                <a:latin typeface="Arial"/>
                <a:cs typeface="Arial"/>
              </a:rPr>
              <a:t>: 01/07/</a:t>
            </a:r>
            <a:r>
              <a:rPr lang="fr-FR" sz="5500" dirty="0" smtClean="0">
                <a:solidFill>
                  <a:srgbClr val="000000"/>
                </a:solidFill>
                <a:latin typeface="Arial"/>
                <a:cs typeface="Arial"/>
              </a:rPr>
              <a:t>2014 </a:t>
            </a:r>
            <a:r>
              <a:rPr lang="fr-FR" sz="5500" dirty="0">
                <a:solidFill>
                  <a:srgbClr val="000000"/>
                </a:solidFill>
                <a:latin typeface="Arial"/>
                <a:cs typeface="Arial"/>
              </a:rPr>
              <a:t>- </a:t>
            </a:r>
            <a:r>
              <a:rPr lang="fr-FR" sz="5500" dirty="0" smtClean="0">
                <a:solidFill>
                  <a:srgbClr val="000000"/>
                </a:solidFill>
                <a:latin typeface="Arial"/>
                <a:cs typeface="Arial"/>
              </a:rPr>
              <a:t>30/06/2015</a:t>
            </a:r>
            <a:endParaRPr lang="fr-FR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Allocated budget:  € 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145, 000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A. 	SUMMARY BUDGET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(1) 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TRAVEL COST FOR MEETINGS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			84,240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(2) SHORT-TERM SCIENTIFIC MISSIONS	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0,000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(3) TRAINING SCHOOLS	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					21,400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(4) PUBLICATIONS, DISSEMINATION, OUTREACH	5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00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(5) 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 OTHER EXPENSES      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				0 €</a:t>
            </a:r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B. TOTAL SCIENCE EXPENDITURE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(sum of (1) to (5))</a:t>
            </a:r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5500" b="1" dirty="0" smtClean="0">
                <a:solidFill>
                  <a:srgbClr val="000000"/>
                </a:solidFill>
                <a:latin typeface="Arial"/>
                <a:cs typeface="Arial"/>
              </a:rPr>
              <a:t>126,140 </a:t>
            </a:r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C.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Financial &amp; Scientific Administration and Coordination</a:t>
            </a: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(max. of 15% of B.)</a:t>
            </a:r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5500" b="1" dirty="0" smtClean="0">
                <a:solidFill>
                  <a:srgbClr val="000000"/>
                </a:solidFill>
                <a:latin typeface="Arial"/>
                <a:cs typeface="Arial"/>
              </a:rPr>
              <a:t>18,921 </a:t>
            </a:r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D. TOTAL EXPENDITURE (B+C)	</a:t>
            </a:r>
            <a:r>
              <a:rPr lang="en-US" sz="5500" b="1" dirty="0" smtClean="0">
                <a:solidFill>
                  <a:srgbClr val="000000"/>
                </a:solidFill>
                <a:latin typeface="Arial"/>
                <a:cs typeface="Arial"/>
              </a:rPr>
              <a:t>145,061 </a:t>
            </a:r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b="1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5500" b="1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85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157570" y="154151"/>
            <a:ext cx="7770655" cy="6776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3.2.  </a:t>
            </a:r>
            <a:r>
              <a:rPr lang="en-US" dirty="0"/>
              <a:t>Budget Status: </a:t>
            </a:r>
            <a:r>
              <a:rPr lang="en-US" dirty="0" smtClean="0"/>
              <a:t>Changes approved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endParaRPr lang="it-IT" sz="20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Sixth Workshop: San </a:t>
            </a:r>
            <a:r>
              <a:rPr lang="en-US" sz="2800" dirty="0" smtClean="0">
                <a:solidFill>
                  <a:schemeClr val="tx1"/>
                </a:solidFill>
              </a:rPr>
              <a:t>Sebastian. </a:t>
            </a:r>
            <a:r>
              <a:rPr lang="it-IT" sz="2800" dirty="0" err="1">
                <a:solidFill>
                  <a:schemeClr val="tx1"/>
                </a:solidFill>
              </a:rPr>
              <a:t>Original</a:t>
            </a:r>
            <a:r>
              <a:rPr lang="it-IT" sz="2800" dirty="0">
                <a:solidFill>
                  <a:schemeClr val="tx1"/>
                </a:solidFill>
              </a:rPr>
              <a:t> budget €37,740 for 37 </a:t>
            </a:r>
            <a:r>
              <a:rPr lang="it-IT" sz="2800" dirty="0" err="1">
                <a:solidFill>
                  <a:schemeClr val="tx1"/>
                </a:solidFill>
              </a:rPr>
              <a:t>participants</a:t>
            </a:r>
            <a:r>
              <a:rPr lang="it-IT" sz="2800" dirty="0">
                <a:solidFill>
                  <a:schemeClr val="tx1"/>
                </a:solidFill>
              </a:rPr>
              <a:t>   </a:t>
            </a:r>
            <a:r>
              <a:rPr lang="it-IT" sz="2800" dirty="0" err="1">
                <a:solidFill>
                  <a:schemeClr val="tx1"/>
                </a:solidFill>
              </a:rPr>
              <a:t>changed</a:t>
            </a:r>
            <a:r>
              <a:rPr lang="it-IT" sz="2800" dirty="0">
                <a:solidFill>
                  <a:schemeClr val="tx1"/>
                </a:solidFill>
              </a:rPr>
              <a:t> to €73,200.00 for 60 </a:t>
            </a:r>
            <a:r>
              <a:rPr lang="it-IT" sz="2800" dirty="0" err="1">
                <a:solidFill>
                  <a:schemeClr val="tx1"/>
                </a:solidFill>
              </a:rPr>
              <a:t>participants</a:t>
            </a:r>
            <a:r>
              <a:rPr lang="it-IT" sz="28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Training school </a:t>
            </a:r>
            <a:r>
              <a:rPr lang="it-IT" sz="2800" dirty="0">
                <a:solidFill>
                  <a:schemeClr val="tx1"/>
                </a:solidFill>
              </a:rPr>
              <a:t>€</a:t>
            </a:r>
            <a:r>
              <a:rPr lang="en-US" sz="2800" dirty="0" smtClean="0">
                <a:solidFill>
                  <a:schemeClr val="tx1"/>
                </a:solidFill>
              </a:rPr>
              <a:t>21,440.00 cancelled and moved to next year.</a:t>
            </a:r>
          </a:p>
          <a:p>
            <a:pPr marL="342900" indent="-342900">
              <a:buFont typeface="Arial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WG2 T</a:t>
            </a:r>
            <a:r>
              <a:rPr lang="en-US" sz="2800" dirty="0" smtClean="0">
                <a:solidFill>
                  <a:schemeClr val="tx1"/>
                </a:solidFill>
              </a:rPr>
              <a:t>ask </a:t>
            </a:r>
            <a:r>
              <a:rPr lang="en-US" sz="2800" dirty="0">
                <a:solidFill>
                  <a:schemeClr val="tx1"/>
                </a:solidFill>
              </a:rPr>
              <a:t>group </a:t>
            </a:r>
            <a:r>
              <a:rPr lang="en-US" sz="2800" dirty="0" smtClean="0">
                <a:solidFill>
                  <a:schemeClr val="tx1"/>
                </a:solidFill>
              </a:rPr>
              <a:t>meeting </a:t>
            </a:r>
            <a:r>
              <a:rPr lang="it-IT" sz="2800" dirty="0" smtClean="0">
                <a:solidFill>
                  <a:schemeClr val="tx1"/>
                </a:solidFill>
              </a:rPr>
              <a:t>€</a:t>
            </a:r>
            <a:r>
              <a:rPr lang="en-US" sz="2800" dirty="0" smtClean="0">
                <a:solidFill>
                  <a:schemeClr val="tx1"/>
                </a:solidFill>
              </a:rPr>
              <a:t>10,800.00 cancelled. 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New COST </a:t>
            </a:r>
            <a:r>
              <a:rPr lang="en-US" sz="2800" dirty="0">
                <a:solidFill>
                  <a:schemeClr val="tx1"/>
                </a:solidFill>
              </a:rPr>
              <a:t>Action publication </a:t>
            </a:r>
            <a:r>
              <a:rPr lang="en-US" sz="2800" dirty="0" smtClean="0">
                <a:solidFill>
                  <a:schemeClr val="tx1"/>
                </a:solidFill>
              </a:rPr>
              <a:t>Task group meeting in </a:t>
            </a:r>
            <a:r>
              <a:rPr lang="en-US" sz="2800" dirty="0">
                <a:solidFill>
                  <a:schemeClr val="tx1"/>
                </a:solidFill>
              </a:rPr>
              <a:t>San Sebastian </a:t>
            </a:r>
            <a:r>
              <a:rPr lang="it-IT" sz="2800" dirty="0">
                <a:solidFill>
                  <a:schemeClr val="tx1"/>
                </a:solidFill>
              </a:rPr>
              <a:t>€</a:t>
            </a:r>
            <a:r>
              <a:rPr lang="en-US" sz="2800" dirty="0" smtClean="0">
                <a:solidFill>
                  <a:schemeClr val="tx1"/>
                </a:solidFill>
              </a:rPr>
              <a:t>2000. </a:t>
            </a:r>
          </a:p>
          <a:p>
            <a:pPr marL="342900" indent="-342900">
              <a:buFont typeface="Arial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20 </a:t>
            </a:r>
            <a:r>
              <a:rPr lang="en-US" sz="2800" dirty="0">
                <a:solidFill>
                  <a:schemeClr val="tx1"/>
                </a:solidFill>
              </a:rPr>
              <a:t>000 euros for STSM's for 8</a:t>
            </a:r>
            <a:r>
              <a:rPr lang="en-US" sz="2800" dirty="0" smtClean="0">
                <a:solidFill>
                  <a:schemeClr val="tx1"/>
                </a:solidFill>
              </a:rPr>
              <a:t> people reduced </a:t>
            </a:r>
            <a:r>
              <a:rPr lang="it-IT" sz="2800" dirty="0">
                <a:solidFill>
                  <a:schemeClr val="tx1"/>
                </a:solidFill>
              </a:rPr>
              <a:t>€</a:t>
            </a:r>
            <a:r>
              <a:rPr lang="en-US" sz="2800" dirty="0" smtClean="0">
                <a:solidFill>
                  <a:schemeClr val="tx1"/>
                </a:solidFill>
              </a:rPr>
              <a:t>18 000.00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671781" y="154151"/>
            <a:ext cx="7358555" cy="67769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3.3.  Budget </a:t>
            </a:r>
            <a:r>
              <a:rPr lang="en-US" dirty="0" smtClean="0"/>
              <a:t>Status: Budget allocated for this workshop</a:t>
            </a:r>
            <a:endParaRPr lang="en-US" dirty="0"/>
          </a:p>
          <a:p>
            <a:endParaRPr lang="en-US" dirty="0"/>
          </a:p>
        </p:txBody>
      </p:sp>
      <p:pic>
        <p:nvPicPr>
          <p:cNvPr id="4" name="Content Placeholder 3" descr="Screen Shot 2015-05-18 at 11.39.44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865" b="-79865"/>
          <a:stretch>
            <a:fillRect/>
          </a:stretch>
        </p:blipFill>
        <p:spPr>
          <a:xfrm>
            <a:off x="725083" y="-1081076"/>
            <a:ext cx="7656512" cy="5511800"/>
          </a:xfrm>
        </p:spPr>
      </p:pic>
    </p:spTree>
    <p:extLst>
      <p:ext uri="{BB962C8B-B14F-4D97-AF65-F5344CB8AC3E}">
        <p14:creationId xmlns:p14="http://schemas.microsoft.com/office/powerpoint/2010/main" val="1445378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671782" y="154151"/>
            <a:ext cx="7331792" cy="677699"/>
          </a:xfrm>
        </p:spPr>
        <p:txBody>
          <a:bodyPr>
            <a:normAutofit fontScale="32500" lnSpcReduction="20000"/>
          </a:bodyPr>
          <a:lstStyle/>
          <a:p>
            <a:r>
              <a:rPr lang="en-US" sz="7400" dirty="0"/>
              <a:t>3.3.  Budget </a:t>
            </a:r>
            <a:r>
              <a:rPr lang="en-US" sz="7400" dirty="0" smtClean="0"/>
              <a:t>Status: Local </a:t>
            </a:r>
            <a:r>
              <a:rPr lang="en-US" sz="7400" dirty="0" err="1" smtClean="0"/>
              <a:t>organiser</a:t>
            </a:r>
            <a:r>
              <a:rPr lang="en-US" sz="7400" dirty="0" smtClean="0"/>
              <a:t> support</a:t>
            </a:r>
            <a:endParaRPr lang="en-US" sz="7400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172453" y="831850"/>
            <a:ext cx="8685429" cy="5511800"/>
          </a:xfrm>
        </p:spPr>
        <p:txBody>
          <a:bodyPr/>
          <a:lstStyle/>
          <a:p>
            <a:r>
              <a:rPr lang="en-US" dirty="0" smtClean="0">
                <a:solidFill>
                  <a:srgbClr val="0D0D0D"/>
                </a:solidFill>
              </a:rPr>
              <a:t>Local </a:t>
            </a:r>
            <a:r>
              <a:rPr lang="en-US" dirty="0" err="1" smtClean="0">
                <a:solidFill>
                  <a:srgbClr val="0D0D0D"/>
                </a:solidFill>
              </a:rPr>
              <a:t>organiser</a:t>
            </a:r>
            <a:r>
              <a:rPr lang="en-US" dirty="0">
                <a:solidFill>
                  <a:srgbClr val="0D0D0D"/>
                </a:solidFill>
              </a:rPr>
              <a:t> support for </a:t>
            </a:r>
            <a:r>
              <a:rPr lang="en-US" dirty="0" smtClean="0">
                <a:solidFill>
                  <a:srgbClr val="0D0D0D"/>
                </a:solidFill>
              </a:rPr>
              <a:t>San Sebastian </a:t>
            </a:r>
            <a:r>
              <a:rPr lang="en-US" dirty="0">
                <a:solidFill>
                  <a:srgbClr val="0D0D0D"/>
                </a:solidFill>
              </a:rPr>
              <a:t>requires MC </a:t>
            </a:r>
            <a:r>
              <a:rPr lang="en-US" dirty="0" smtClean="0">
                <a:solidFill>
                  <a:srgbClr val="0D0D0D"/>
                </a:solidFill>
              </a:rPr>
              <a:t>approval:</a:t>
            </a:r>
          </a:p>
          <a:p>
            <a:endParaRPr lang="en-US" dirty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60 participants x 20€ per day/per participant = </a:t>
            </a:r>
            <a:r>
              <a:rPr lang="en-US" sz="2800" dirty="0">
                <a:solidFill>
                  <a:srgbClr val="0D0D0D"/>
                </a:solidFill>
              </a:rPr>
              <a:t>2</a:t>
            </a:r>
            <a:r>
              <a:rPr lang="en-US" sz="2800" dirty="0" smtClean="0">
                <a:solidFill>
                  <a:srgbClr val="0D0D0D"/>
                </a:solidFill>
              </a:rPr>
              <a:t>,400€ </a:t>
            </a:r>
            <a:r>
              <a:rPr lang="en-US" sz="1600" dirty="0" smtClean="0">
                <a:solidFill>
                  <a:srgbClr val="0D0D0D"/>
                </a:solidFill>
              </a:rPr>
              <a:t>(depends on the number of participants that have finally attended the workshop, so this amount it can vary)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811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3.3</a:t>
            </a:r>
            <a:r>
              <a:rPr lang="en-US" dirty="0" smtClean="0"/>
              <a:t>.  COST office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Fatima </a:t>
            </a:r>
            <a:r>
              <a:rPr lang="en-US" b="1" dirty="0" err="1"/>
              <a:t>Bouchama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62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15</a:t>
            </a:fld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07452" y="147236"/>
            <a:ext cx="8170788" cy="894067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	Agenda	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1. Adoption of agenda</a:t>
            </a:r>
          </a:p>
          <a:p>
            <a:pPr lvl="0"/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2. Matters arising </a:t>
            </a:r>
          </a:p>
          <a:p>
            <a:pPr lvl="0"/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3. COST Action FP1105 update</a:t>
            </a:r>
            <a:endParaRPr lang="en-GB" sz="7200" dirty="0">
              <a:latin typeface="Arial"/>
              <a:cs typeface="Arial"/>
            </a:endParaRP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3.1 Status of Action, including participating countries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3.2 Budget Status, budget planning and allocation process (LOS </a:t>
            </a:r>
            <a:r>
              <a:rPr lang="en-GB" sz="7200" dirty="0" err="1">
                <a:latin typeface="Arial"/>
                <a:cs typeface="Arial"/>
              </a:rPr>
              <a:t>t.b.a</a:t>
            </a:r>
            <a:r>
              <a:rPr lang="en-GB" sz="7200" dirty="0">
                <a:latin typeface="Arial"/>
                <a:cs typeface="Arial"/>
              </a:rPr>
              <a:t>)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3.3 COST office update</a:t>
            </a:r>
          </a:p>
          <a:p>
            <a:r>
              <a:rPr lang="en-GB" sz="7600" b="1" dirty="0">
                <a:solidFill>
                  <a:schemeClr val="tx1"/>
                </a:solidFill>
                <a:latin typeface="Arial"/>
                <a:cs typeface="Arial"/>
              </a:rPr>
              <a:t>4. Action planning</a:t>
            </a:r>
          </a:p>
          <a:p>
            <a:pPr lvl="1">
              <a:buFont typeface="Arial"/>
              <a:buChar char="•"/>
            </a:pPr>
            <a:r>
              <a:rPr lang="en-GB" sz="7200" b="1" dirty="0">
                <a:latin typeface="Arial"/>
                <a:cs typeface="Arial"/>
              </a:rPr>
              <a:t> 4.1 Action Budget Planning</a:t>
            </a:r>
          </a:p>
          <a:p>
            <a:pPr lvl="1">
              <a:buFont typeface="Arial"/>
              <a:buChar char="•"/>
            </a:pPr>
            <a:r>
              <a:rPr lang="en-GB" sz="7200" b="1" dirty="0">
                <a:latin typeface="Arial"/>
                <a:cs typeface="Arial"/>
              </a:rPr>
              <a:t>4.2 Action Planning (including meetings)</a:t>
            </a:r>
          </a:p>
          <a:p>
            <a:pPr lvl="2"/>
            <a:r>
              <a:rPr lang="en-GB" sz="7200" b="1" dirty="0">
                <a:latin typeface="Arial"/>
                <a:cs typeface="Arial"/>
              </a:rPr>
              <a:t>4.3.1 Location and date of next meeting</a:t>
            </a:r>
          </a:p>
          <a:p>
            <a:pPr lvl="2"/>
            <a:r>
              <a:rPr lang="en-GB" sz="7200" b="1" dirty="0">
                <a:latin typeface="Arial"/>
                <a:cs typeface="Arial"/>
              </a:rPr>
              <a:t>4.3.2 Plans for the remainder of the Action (locations and dates of future meetings)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5.  STSM status, applications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6. Publications, dissemination and outreach activities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7. Promotion of gender balance and of Early Stage Researchers (ESR)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8 Non-COST country participations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9. AOB</a:t>
            </a:r>
          </a:p>
          <a:p>
            <a:r>
              <a:rPr lang="en-GB" sz="6400" dirty="0">
                <a:solidFill>
                  <a:schemeClr val="tx1"/>
                </a:solidFill>
              </a:rPr>
              <a:t> </a:t>
            </a:r>
          </a:p>
          <a:p>
            <a:r>
              <a:rPr lang="en-GB" sz="6400" dirty="0">
                <a:solidFill>
                  <a:schemeClr val="tx1"/>
                </a:solidFill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390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671782" y="154151"/>
            <a:ext cx="7472218" cy="677699"/>
          </a:xfrm>
        </p:spPr>
        <p:txBody>
          <a:bodyPr>
            <a:normAutofit/>
          </a:bodyPr>
          <a:lstStyle/>
          <a:p>
            <a:r>
              <a:rPr lang="en-US" dirty="0" smtClean="0"/>
              <a:t>4.1  </a:t>
            </a:r>
            <a:r>
              <a:rPr lang="en-US" dirty="0" smtClean="0"/>
              <a:t>Budget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fr-FR" sz="5500" dirty="0">
                <a:solidFill>
                  <a:srgbClr val="000000"/>
                </a:solidFill>
                <a:latin typeface="Arial"/>
                <a:cs typeface="Arial"/>
              </a:rPr>
              <a:t>Grant </a:t>
            </a:r>
            <a:r>
              <a:rPr lang="fr-FR" sz="5500" dirty="0" err="1">
                <a:solidFill>
                  <a:srgbClr val="000000"/>
                </a:solidFill>
                <a:latin typeface="Arial"/>
                <a:cs typeface="Arial"/>
              </a:rPr>
              <a:t>period</a:t>
            </a:r>
            <a:r>
              <a:rPr lang="fr-FR" sz="5500" dirty="0">
                <a:solidFill>
                  <a:srgbClr val="000000"/>
                </a:solidFill>
                <a:latin typeface="Arial"/>
                <a:cs typeface="Arial"/>
              </a:rPr>
              <a:t>: 01/07/</a:t>
            </a:r>
            <a:r>
              <a:rPr lang="fr-FR" sz="5500" dirty="0" smtClean="0">
                <a:solidFill>
                  <a:srgbClr val="000000"/>
                </a:solidFill>
                <a:latin typeface="Arial"/>
                <a:cs typeface="Arial"/>
              </a:rPr>
              <a:t>2015 </a:t>
            </a:r>
            <a:r>
              <a:rPr lang="fr-FR" sz="5500" dirty="0">
                <a:solidFill>
                  <a:srgbClr val="000000"/>
                </a:solidFill>
                <a:latin typeface="Arial"/>
                <a:cs typeface="Arial"/>
              </a:rPr>
              <a:t>- </a:t>
            </a:r>
            <a:r>
              <a:rPr lang="fr-FR" sz="5500" dirty="0" smtClean="0">
                <a:solidFill>
                  <a:srgbClr val="000000"/>
                </a:solidFill>
                <a:latin typeface="Arial"/>
                <a:cs typeface="Arial"/>
              </a:rPr>
              <a:t>23/05/2016</a:t>
            </a:r>
            <a:endParaRPr lang="fr-FR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Allocated budget:  € 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128, 333 </a:t>
            </a:r>
          </a:p>
          <a:p>
            <a:endParaRPr lang="en-US" sz="55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A. 	SUMMARY BUDGET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(1) 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TRAVEL COST FOR MEETINGS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			77,560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(2) SHORT-TERM SCIENTIFIC MISSIONS	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		10,000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(3) TRAINING SCHOOLS	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					20,000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(4) PUBLICATIONS, DISSEMINATION, OUTREACH	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3,000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(5) 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 OTHER EXPENSES      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5500" dirty="0" smtClean="0">
                <a:solidFill>
                  <a:srgbClr val="000000"/>
                </a:solidFill>
                <a:latin typeface="Arial"/>
                <a:cs typeface="Arial"/>
              </a:rPr>
              <a:t>				0 €</a:t>
            </a:r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B. TOTAL SCIENCE EXPENDITURE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(sum of (1) to (5))</a:t>
            </a:r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5500" b="1" dirty="0" smtClean="0">
                <a:solidFill>
                  <a:srgbClr val="000000"/>
                </a:solidFill>
                <a:latin typeface="Arial"/>
                <a:cs typeface="Arial"/>
              </a:rPr>
              <a:t>110,560 </a:t>
            </a:r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C. </a:t>
            </a:r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Financial &amp; Scientific Administration and Coordination</a:t>
            </a:r>
          </a:p>
          <a:p>
            <a:r>
              <a:rPr lang="en-US" sz="5500" dirty="0">
                <a:solidFill>
                  <a:srgbClr val="000000"/>
                </a:solidFill>
                <a:latin typeface="Arial"/>
                <a:cs typeface="Arial"/>
              </a:rPr>
              <a:t>(max. of 15% of B.)</a:t>
            </a:r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5500" b="1" dirty="0" smtClean="0">
                <a:solidFill>
                  <a:srgbClr val="000000"/>
                </a:solidFill>
                <a:latin typeface="Arial"/>
                <a:cs typeface="Arial"/>
              </a:rPr>
              <a:t>16,584 </a:t>
            </a:r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D. TOTAL EXPENDITURE (B+C)	</a:t>
            </a:r>
            <a:r>
              <a:rPr lang="en-US" sz="5500" b="1" dirty="0" smtClean="0">
                <a:solidFill>
                  <a:srgbClr val="000000"/>
                </a:solidFill>
                <a:latin typeface="Arial"/>
                <a:cs typeface="Arial"/>
              </a:rPr>
              <a:t>127,144 </a:t>
            </a:r>
            <a:r>
              <a:rPr lang="en-US" sz="5500" b="1" dirty="0">
                <a:solidFill>
                  <a:srgbClr val="000000"/>
                </a:solidFill>
                <a:latin typeface="Arial"/>
                <a:cs typeface="Arial"/>
              </a:rPr>
              <a:t>€	</a:t>
            </a:r>
          </a:p>
          <a:p>
            <a:endParaRPr lang="en-US" sz="5500" b="1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5500" b="1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688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4.2</a:t>
            </a:r>
            <a:r>
              <a:rPr lang="en-US" dirty="0"/>
              <a:t>.  Action budget planning</a:t>
            </a: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21916542"/>
              </p:ext>
            </p:extLst>
          </p:nvPr>
        </p:nvGraphicFramePr>
        <p:xfrm>
          <a:off x="611430" y="831850"/>
          <a:ext cx="8086423" cy="5919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9679"/>
                <a:gridCol w="2081643"/>
                <a:gridCol w="2645101"/>
              </a:tblGrid>
              <a:tr h="376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Workshops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5314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2403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Location: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Zurich,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Switzerland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63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Date: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31</a:t>
                      </a:r>
                      <a:r>
                        <a:rPr lang="en-US" sz="1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August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and 1 September 2015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276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 of participants to be reimbursed: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238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Travel costs: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£500.00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17,500.00 €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270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Accommodation costs (3 nights):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12,600.00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270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Daily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allowance: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£20.00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4,200.00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2864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Organisational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support: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£40.00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1,400.00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37634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3048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35,700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170343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b"/>
                </a:tc>
              </a:tr>
              <a:tr h="183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Final</a:t>
                      </a:r>
                      <a:r>
                        <a:rPr lang="en-US" sz="11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workshop</a:t>
                      </a:r>
                    </a:p>
                    <a:p>
                      <a:pPr algn="l" fontAlgn="b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10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Location: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Espoo, Finland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2689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Date: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t.b.d</a:t>
                      </a:r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.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270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 of participants to be reimbursed: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254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Travel costs: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19,000.00€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270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Accommodation costs (3 nights):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£120.00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13,680.00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2864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Daily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allowance: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£20.00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4,560.00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270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Organisational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support: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£40.00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1,520.00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28796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3048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38,760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128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.2</a:t>
            </a:r>
            <a:r>
              <a:rPr lang="en-US" dirty="0"/>
              <a:t>.  Action budget planning</a:t>
            </a:r>
          </a:p>
          <a:p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25284116"/>
              </p:ext>
            </p:extLst>
          </p:nvPr>
        </p:nvGraphicFramePr>
        <p:xfrm>
          <a:off x="349619" y="2148962"/>
          <a:ext cx="765651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1323"/>
                <a:gridCol w="1933019"/>
                <a:gridCol w="2552171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Publication group meeting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Title: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Publication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meeting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Location: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Zurich,</a:t>
                      </a:r>
                      <a:r>
                        <a:rPr lang="is-I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Switzerland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Date: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r>
                        <a:rPr lang="is-I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September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 of participants to be reimbursed: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Travel costs: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Not applicable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-----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Accommodation costs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(1 night)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1,200.00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Daily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allowance: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800.00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Organisational support: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20.00/day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200.00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3048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2,200.00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6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116215785"/>
              </p:ext>
            </p:extLst>
          </p:nvPr>
        </p:nvGraphicFramePr>
        <p:xfrm>
          <a:off x="704475" y="2478240"/>
          <a:ext cx="765651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171"/>
                <a:gridCol w="2552171"/>
                <a:gridCol w="2552171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STSM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STSMs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10,000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€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Content Placeholder 1"/>
          <p:cNvSpPr>
            <a:spLocks noGrp="1"/>
          </p:cNvSpPr>
          <p:nvPr>
            <p:ph sz="quarter" idx="13"/>
          </p:nvPr>
        </p:nvSpPr>
        <p:spPr>
          <a:xfrm>
            <a:off x="1671782" y="154151"/>
            <a:ext cx="6741968" cy="677699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.2</a:t>
            </a:r>
            <a:r>
              <a:rPr lang="en-US" dirty="0"/>
              <a:t>.  Action budget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69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2</a:t>
            </a:fld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07452" y="147236"/>
            <a:ext cx="8170788" cy="89406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	1.  Adoption of the Agenda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57238" y="1037802"/>
            <a:ext cx="7656512" cy="6202426"/>
          </a:xfrm>
        </p:spPr>
        <p:txBody>
          <a:bodyPr>
            <a:normAutofit fontScale="25000" lnSpcReduction="20000"/>
          </a:bodyPr>
          <a:lstStyle/>
          <a:p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1. Adoption </a:t>
            </a:r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of </a:t>
            </a:r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agenda</a:t>
            </a:r>
            <a:endParaRPr lang="en-GB" sz="72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/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2. Matters arising </a:t>
            </a:r>
          </a:p>
          <a:p>
            <a:pPr lvl="0"/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3. COST Action FP1105 update</a:t>
            </a:r>
            <a:endParaRPr lang="en-GB" sz="7200" dirty="0" smtClean="0">
              <a:latin typeface="Arial"/>
              <a:cs typeface="Arial"/>
            </a:endParaRPr>
          </a:p>
          <a:p>
            <a:pPr lvl="1">
              <a:buFont typeface="Arial"/>
              <a:buChar char="•"/>
            </a:pPr>
            <a:r>
              <a:rPr lang="en-GB" sz="7200" dirty="0" smtClean="0">
                <a:latin typeface="Arial"/>
                <a:cs typeface="Arial"/>
              </a:rPr>
              <a:t>3.1 </a:t>
            </a:r>
            <a:r>
              <a:rPr lang="en-GB" sz="7200" dirty="0">
                <a:latin typeface="Arial"/>
                <a:cs typeface="Arial"/>
              </a:rPr>
              <a:t>Status of Action, including participating countries</a:t>
            </a:r>
          </a:p>
          <a:p>
            <a:pPr lvl="1">
              <a:buFont typeface="Arial"/>
              <a:buChar char="•"/>
            </a:pPr>
            <a:r>
              <a:rPr lang="en-GB" sz="7200" dirty="0" smtClean="0">
                <a:latin typeface="Arial"/>
                <a:cs typeface="Arial"/>
              </a:rPr>
              <a:t>3.2 </a:t>
            </a:r>
            <a:r>
              <a:rPr lang="en-GB" sz="7200" dirty="0">
                <a:latin typeface="Arial"/>
                <a:cs typeface="Arial"/>
              </a:rPr>
              <a:t>Budget Status, budget planning and allocation process (LOS </a:t>
            </a:r>
            <a:r>
              <a:rPr lang="en-GB" sz="7200" dirty="0" err="1">
                <a:latin typeface="Arial"/>
                <a:cs typeface="Arial"/>
              </a:rPr>
              <a:t>t.b.a</a:t>
            </a:r>
            <a:r>
              <a:rPr lang="en-GB" sz="7200" dirty="0" smtClean="0">
                <a:latin typeface="Arial"/>
                <a:cs typeface="Arial"/>
              </a:rPr>
              <a:t>)</a:t>
            </a:r>
          </a:p>
          <a:p>
            <a:pPr lvl="1">
              <a:buFont typeface="Arial"/>
              <a:buChar char="•"/>
            </a:pPr>
            <a:r>
              <a:rPr lang="en-GB" sz="7200" dirty="0" smtClean="0">
                <a:latin typeface="Arial"/>
                <a:cs typeface="Arial"/>
              </a:rPr>
              <a:t>3.3 COST office update</a:t>
            </a:r>
            <a:endParaRPr lang="en-GB" sz="7200" dirty="0">
              <a:latin typeface="Arial"/>
              <a:cs typeface="Arial"/>
            </a:endParaRPr>
          </a:p>
          <a:p>
            <a:r>
              <a:rPr lang="en-GB" sz="7600" dirty="0">
                <a:solidFill>
                  <a:schemeClr val="tx1"/>
                </a:solidFill>
                <a:latin typeface="Arial"/>
                <a:cs typeface="Arial"/>
              </a:rPr>
              <a:t>4</a:t>
            </a:r>
            <a:r>
              <a:rPr lang="en-GB" sz="7600" dirty="0" smtClean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GB" sz="7600" dirty="0" smtClean="0">
                <a:solidFill>
                  <a:schemeClr val="tx1"/>
                </a:solidFill>
                <a:latin typeface="Arial"/>
                <a:cs typeface="Arial"/>
              </a:rPr>
              <a:t>Action </a:t>
            </a:r>
            <a:r>
              <a:rPr lang="en-GB" sz="7600" dirty="0">
                <a:solidFill>
                  <a:schemeClr val="tx1"/>
                </a:solidFill>
                <a:latin typeface="Arial"/>
                <a:cs typeface="Arial"/>
              </a:rPr>
              <a:t>planning</a:t>
            </a:r>
          </a:p>
          <a:p>
            <a:pPr lvl="1">
              <a:buFont typeface="Arial"/>
              <a:buChar char="•"/>
            </a:pPr>
            <a:r>
              <a:rPr lang="en-GB" sz="7200" dirty="0" smtClean="0">
                <a:latin typeface="Arial"/>
                <a:cs typeface="Arial"/>
              </a:rPr>
              <a:t> 4.1 </a:t>
            </a:r>
            <a:r>
              <a:rPr lang="en-GB" sz="7200" dirty="0">
                <a:latin typeface="Arial"/>
                <a:cs typeface="Arial"/>
              </a:rPr>
              <a:t>Action Budget Planning</a:t>
            </a:r>
          </a:p>
          <a:p>
            <a:pPr lvl="1">
              <a:buFont typeface="Arial"/>
              <a:buChar char="•"/>
            </a:pPr>
            <a:r>
              <a:rPr lang="en-GB" sz="7200" dirty="0" smtClean="0">
                <a:latin typeface="Arial"/>
                <a:cs typeface="Arial"/>
              </a:rPr>
              <a:t>4.2 </a:t>
            </a:r>
            <a:r>
              <a:rPr lang="en-GB" sz="7200" dirty="0">
                <a:latin typeface="Arial"/>
                <a:cs typeface="Arial"/>
              </a:rPr>
              <a:t>Action Planning (including meetings)</a:t>
            </a:r>
          </a:p>
          <a:p>
            <a:pPr lvl="2"/>
            <a:r>
              <a:rPr lang="en-GB" sz="7200" dirty="0">
                <a:latin typeface="Arial"/>
                <a:cs typeface="Arial"/>
              </a:rPr>
              <a:t>4</a:t>
            </a:r>
            <a:r>
              <a:rPr lang="en-GB" sz="7200" dirty="0" smtClean="0">
                <a:latin typeface="Arial"/>
                <a:cs typeface="Arial"/>
              </a:rPr>
              <a:t>.3.1 </a:t>
            </a:r>
            <a:r>
              <a:rPr lang="en-GB" sz="7200" dirty="0">
                <a:latin typeface="Arial"/>
                <a:cs typeface="Arial"/>
              </a:rPr>
              <a:t>Location and date of next meeting</a:t>
            </a:r>
          </a:p>
          <a:p>
            <a:pPr lvl="2"/>
            <a:r>
              <a:rPr lang="en-GB" sz="7200" dirty="0">
                <a:latin typeface="Arial"/>
                <a:cs typeface="Arial"/>
              </a:rPr>
              <a:t>4</a:t>
            </a:r>
            <a:r>
              <a:rPr lang="en-GB" sz="7200" dirty="0" smtClean="0">
                <a:latin typeface="Arial"/>
                <a:cs typeface="Arial"/>
              </a:rPr>
              <a:t>.3.2 </a:t>
            </a:r>
            <a:r>
              <a:rPr lang="en-GB" sz="7200" dirty="0" smtClean="0">
                <a:latin typeface="Arial"/>
                <a:cs typeface="Arial"/>
              </a:rPr>
              <a:t>Plans for the remainder of the Action (locations </a:t>
            </a:r>
            <a:r>
              <a:rPr lang="en-GB" sz="7200" dirty="0">
                <a:latin typeface="Arial"/>
                <a:cs typeface="Arial"/>
              </a:rPr>
              <a:t>and dates of future meetings</a:t>
            </a:r>
            <a:r>
              <a:rPr lang="en-GB" sz="7200" dirty="0" smtClean="0">
                <a:latin typeface="Arial"/>
                <a:cs typeface="Arial"/>
              </a:rPr>
              <a:t>)</a:t>
            </a:r>
            <a:endParaRPr lang="en-GB" sz="7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5</a:t>
            </a:r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.  STSM </a:t>
            </a:r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status, applications</a:t>
            </a:r>
          </a:p>
          <a:p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6. </a:t>
            </a:r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Publications</a:t>
            </a:r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, dissemination and outreach </a:t>
            </a:r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activities</a:t>
            </a:r>
            <a:endParaRPr lang="en-GB" sz="72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7. </a:t>
            </a:r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Promotion </a:t>
            </a:r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of gender balance and of Early Stage Researchers (ESR</a:t>
            </a:r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 lang="en-GB" sz="72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8 </a:t>
            </a:r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Non-COST country </a:t>
            </a:r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participations</a:t>
            </a:r>
            <a:endParaRPr lang="en-GB" sz="72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9. </a:t>
            </a:r>
            <a:r>
              <a:rPr lang="en-GB" sz="7200" dirty="0" smtClean="0">
                <a:solidFill>
                  <a:schemeClr val="tx1"/>
                </a:solidFill>
                <a:latin typeface="Arial"/>
                <a:cs typeface="Arial"/>
              </a:rPr>
              <a:t>AOB</a:t>
            </a:r>
            <a:endParaRPr lang="en-GB" sz="72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GB" sz="6400" dirty="0">
                <a:solidFill>
                  <a:schemeClr val="tx1"/>
                </a:solidFill>
              </a:rPr>
              <a:t> </a:t>
            </a:r>
          </a:p>
          <a:p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4710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709652623"/>
              </p:ext>
            </p:extLst>
          </p:nvPr>
        </p:nvGraphicFramePr>
        <p:xfrm>
          <a:off x="757238" y="2101923"/>
          <a:ext cx="7656513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171"/>
                <a:gridCol w="2552171"/>
                <a:gridCol w="2552171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TRAINING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SCHOOLS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Title: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Frontiers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lignocellulosic nanoparticles: metrology and applications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Location: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Espoo, Finland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Date: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23-25 September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 of participants to be reimbursed: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Trainees Grants: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300 €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4,500.00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 of Trainers to be reimbursed: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Travel 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costs</a:t>
                      </a: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: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6,400.00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Organisational support: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20€/day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3048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11,800.00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3048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5" name="Content Placeholder 1"/>
          <p:cNvSpPr>
            <a:spLocks noGrp="1"/>
          </p:cNvSpPr>
          <p:nvPr>
            <p:ph sz="quarter" idx="13"/>
          </p:nvPr>
        </p:nvSpPr>
        <p:spPr>
          <a:xfrm>
            <a:off x="1671782" y="154151"/>
            <a:ext cx="6741968" cy="677699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.2</a:t>
            </a:r>
            <a:r>
              <a:rPr lang="en-US" dirty="0"/>
              <a:t>.  Action budget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6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54406893"/>
              </p:ext>
            </p:extLst>
          </p:nvPr>
        </p:nvGraphicFramePr>
        <p:xfrm>
          <a:off x="757238" y="2101923"/>
          <a:ext cx="765651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171"/>
                <a:gridCol w="2552171"/>
                <a:gridCol w="2552171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TRAINING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SCHOOLS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Location: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Edinburgh, UK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Date: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March 2016 (3 days)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 of participants to be reimbursed: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Trainees Grants: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300 €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5,400.00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 of Trainers to be reimbursed: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Travel 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costs</a:t>
                      </a: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: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1,700.00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Organisational support: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20€/day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1080.00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3048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8,180.00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€ 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3048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3" name="Content Placeholder 1"/>
          <p:cNvSpPr>
            <a:spLocks noGrp="1"/>
          </p:cNvSpPr>
          <p:nvPr>
            <p:ph sz="quarter" idx="13"/>
          </p:nvPr>
        </p:nvSpPr>
        <p:spPr>
          <a:xfrm>
            <a:off x="1671782" y="154151"/>
            <a:ext cx="6741968" cy="677699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.2</a:t>
            </a:r>
            <a:r>
              <a:rPr lang="en-US" dirty="0"/>
              <a:t>.  Action budget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813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.3</a:t>
            </a:r>
            <a:r>
              <a:rPr lang="en-US" dirty="0" smtClean="0"/>
              <a:t>.  Action planning</a:t>
            </a:r>
            <a:endParaRPr lang="en-US" dirty="0"/>
          </a:p>
        </p:txBody>
      </p:sp>
      <p:pic>
        <p:nvPicPr>
          <p:cNvPr id="4" name="Content Placeholder 3" descr="Screen Shot 2012-12-02 at 19.40.18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407" r="-134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03877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4</a:t>
            </a:r>
            <a:r>
              <a:rPr lang="en-US" dirty="0" smtClean="0"/>
              <a:t>.3.1  </a:t>
            </a:r>
            <a:r>
              <a:rPr lang="en-US" dirty="0"/>
              <a:t>Action </a:t>
            </a:r>
            <a:r>
              <a:rPr lang="en-US" dirty="0" smtClean="0"/>
              <a:t>planning: Location of next meeting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Location: Zurich (Switzerland)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Dates:  31 August &amp; 1 September 2015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Local </a:t>
            </a:r>
            <a:r>
              <a:rPr lang="en-US" dirty="0" err="1" smtClean="0">
                <a:solidFill>
                  <a:srgbClr val="000000"/>
                </a:solidFill>
              </a:rPr>
              <a:t>organiser</a:t>
            </a:r>
            <a:r>
              <a:rPr lang="en-US" dirty="0" smtClean="0">
                <a:solidFill>
                  <a:srgbClr val="000000"/>
                </a:solidFill>
              </a:rPr>
              <a:t>: Ingo </a:t>
            </a:r>
            <a:r>
              <a:rPr lang="en-US" dirty="0" err="1" smtClean="0">
                <a:solidFill>
                  <a:srgbClr val="000000"/>
                </a:solidFill>
              </a:rPr>
              <a:t>Burget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554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4</a:t>
            </a:r>
            <a:r>
              <a:rPr lang="en-US" dirty="0" smtClean="0"/>
              <a:t>.3.2  </a:t>
            </a:r>
            <a:r>
              <a:rPr lang="en-US" dirty="0"/>
              <a:t>Action </a:t>
            </a:r>
            <a:r>
              <a:rPr lang="en-US" dirty="0">
                <a:solidFill>
                  <a:srgbClr val="C0504D"/>
                </a:solidFill>
              </a:rPr>
              <a:t>planning: Long term planning 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81658" y="831850"/>
            <a:ext cx="7656512" cy="5511800"/>
          </a:xfrm>
        </p:spPr>
        <p:txBody>
          <a:bodyPr/>
          <a:lstStyle/>
          <a:p>
            <a:r>
              <a:rPr lang="en-US" u="sng" dirty="0" smtClean="0">
                <a:solidFill>
                  <a:srgbClr val="000000"/>
                </a:solidFill>
              </a:rPr>
              <a:t>COST Action FP1105 last meeting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Location: Espoo, Finland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Dates: March 2016 (MC to vote)</a:t>
            </a:r>
          </a:p>
        </p:txBody>
      </p:sp>
    </p:spTree>
    <p:extLst>
      <p:ext uri="{BB962C8B-B14F-4D97-AF65-F5344CB8AC3E}">
        <p14:creationId xmlns:p14="http://schemas.microsoft.com/office/powerpoint/2010/main" val="1171959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25</a:t>
            </a:fld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07452" y="147236"/>
            <a:ext cx="8170788" cy="894067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	Agenda	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1. Adoption of agenda</a:t>
            </a:r>
          </a:p>
          <a:p>
            <a:pPr lvl="0"/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2. Matters arising </a:t>
            </a:r>
          </a:p>
          <a:p>
            <a:pPr lvl="0"/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3. COST Action FP1105 update</a:t>
            </a:r>
            <a:endParaRPr lang="en-GB" sz="7200" dirty="0">
              <a:latin typeface="Arial"/>
              <a:cs typeface="Arial"/>
            </a:endParaRP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3.1 Status of Action, including participating countries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3.2 Budget Status, budget planning and allocation process (LOS </a:t>
            </a:r>
            <a:r>
              <a:rPr lang="en-GB" sz="7200" dirty="0" err="1">
                <a:latin typeface="Arial"/>
                <a:cs typeface="Arial"/>
              </a:rPr>
              <a:t>t.b.a</a:t>
            </a:r>
            <a:r>
              <a:rPr lang="en-GB" sz="7200" dirty="0">
                <a:latin typeface="Arial"/>
                <a:cs typeface="Arial"/>
              </a:rPr>
              <a:t>)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3.3 COST office update</a:t>
            </a:r>
          </a:p>
          <a:p>
            <a:r>
              <a:rPr lang="en-GB" sz="7600" dirty="0">
                <a:solidFill>
                  <a:schemeClr val="tx1"/>
                </a:solidFill>
                <a:latin typeface="Arial"/>
                <a:cs typeface="Arial"/>
              </a:rPr>
              <a:t>4. Action planning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 4.1 Action Budget Planning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4.2 Action Planning (including meetings)</a:t>
            </a:r>
          </a:p>
          <a:p>
            <a:pPr lvl="2"/>
            <a:r>
              <a:rPr lang="en-GB" sz="7200" dirty="0">
                <a:latin typeface="Arial"/>
                <a:cs typeface="Arial"/>
              </a:rPr>
              <a:t>4.3.1 Location and date of next meeting</a:t>
            </a:r>
          </a:p>
          <a:p>
            <a:pPr lvl="2"/>
            <a:r>
              <a:rPr lang="en-GB" sz="7200" dirty="0">
                <a:latin typeface="Arial"/>
                <a:cs typeface="Arial"/>
              </a:rPr>
              <a:t>4.3.2 Plans for the remainder of the Action (locations and dates of future meetings)</a:t>
            </a:r>
          </a:p>
          <a:p>
            <a:r>
              <a:rPr lang="en-GB" sz="7200" b="1" dirty="0">
                <a:solidFill>
                  <a:schemeClr val="tx1"/>
                </a:solidFill>
                <a:latin typeface="Arial"/>
                <a:cs typeface="Arial"/>
              </a:rPr>
              <a:t>5.  STSM status, applications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6. Publications, dissemination and outreach activities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7. Promotion of gender balance and of Early Stage Researchers (ESR)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8 Non-COST country participations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9. AOB</a:t>
            </a:r>
          </a:p>
          <a:p>
            <a:r>
              <a:rPr lang="en-GB" sz="6400" dirty="0">
                <a:solidFill>
                  <a:schemeClr val="tx1"/>
                </a:solidFill>
              </a:rPr>
              <a:t> </a:t>
            </a:r>
          </a:p>
          <a:p>
            <a:r>
              <a:rPr lang="en-GB" sz="6400" dirty="0">
                <a:solidFill>
                  <a:schemeClr val="tx1"/>
                </a:solidFill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308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STSM status</a:t>
            </a:r>
            <a:endParaRPr lang="en-US" dirty="0"/>
          </a:p>
        </p:txBody>
      </p:sp>
      <p:pic>
        <p:nvPicPr>
          <p:cNvPr id="4" name="Content Placeholder 3" descr="Screen Shot 2012-12-02 at 19.41.01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65691" b="-565691"/>
          <a:stretch>
            <a:fillRect/>
          </a:stretch>
        </p:blipFill>
        <p:spPr>
          <a:xfrm>
            <a:off x="355600" y="-2461219"/>
            <a:ext cx="8420100" cy="7743327"/>
          </a:xfrm>
        </p:spPr>
      </p:pic>
      <p:pic>
        <p:nvPicPr>
          <p:cNvPr id="6" name="Picture 5" descr="Screen Shot 2012-12-02 at 19.42.3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1702635"/>
            <a:ext cx="8240772" cy="50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9006" y="4451914"/>
            <a:ext cx="86792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SHORT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-TERM SCIENTIFIC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MISSIONS BUDGET (14/15): 18,000  (2 250€/STSM)</a:t>
            </a:r>
          </a:p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SHORT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-TERM SCIENTIFIC MISSIONS BUDGET (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15/16)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10,000  (1 666€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/STSM)</a:t>
            </a:r>
          </a:p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523493"/>
              </p:ext>
            </p:extLst>
          </p:nvPr>
        </p:nvGraphicFramePr>
        <p:xfrm>
          <a:off x="468142" y="3036650"/>
          <a:ext cx="812823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46"/>
                <a:gridCol w="1625646"/>
                <a:gridCol w="1625646"/>
                <a:gridCol w="1625646"/>
                <a:gridCol w="162564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Year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316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 </a:t>
            </a:r>
            <a:r>
              <a:rPr lang="en-US" dirty="0" smtClean="0"/>
              <a:t>STSM applications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48618733"/>
              </p:ext>
            </p:extLst>
          </p:nvPr>
        </p:nvGraphicFramePr>
        <p:xfrm>
          <a:off x="88469" y="1604977"/>
          <a:ext cx="9055531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3995"/>
                <a:gridCol w="3950802"/>
                <a:gridCol w="1093261"/>
                <a:gridCol w="1137473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Approved STSM for 2014 - 2015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Applicant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Host Institution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Duration (days)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Grant (€)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Emil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Engelund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Thybring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Aalto University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800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Beata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Podkoscielna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The Royal Institute of Technology, KTH,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1,800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Gabriella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Josefsson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University of Helsinki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650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Marina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Jajcinovic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Tampere University of Technology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1,039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Olena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Sevastyanova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Maria Curie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University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840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Alejandro Salvador Polo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University of Coimbra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1,200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Carmen-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Mihaela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Popescu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The Norwegian Forest and Landscape Institute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1,900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Florian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Zikeli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University of Rome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1,330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947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 </a:t>
            </a:r>
            <a:r>
              <a:rPr lang="en-US" dirty="0" smtClean="0"/>
              <a:t>STSM applications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031007"/>
              </p:ext>
            </p:extLst>
          </p:nvPr>
        </p:nvGraphicFramePr>
        <p:xfrm>
          <a:off x="617973" y="1230475"/>
          <a:ext cx="7927743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8880"/>
                <a:gridCol w="3206437"/>
                <a:gridCol w="1160148"/>
                <a:gridCol w="109227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Requested STSM for 2015 - 2016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Applicant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Host Institution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Duration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Grant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Abdul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Ghafar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Hamburg</a:t>
                      </a:r>
                      <a:r>
                        <a:rPr lang="en-US" b="0" baseline="0" dirty="0" smtClean="0"/>
                        <a:t> University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2,500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Michael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Kowalzky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Latvian State Institute of Wood Chemistry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38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29</a:t>
            </a:fld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07452" y="147236"/>
            <a:ext cx="8170788" cy="894067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	Agenda	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1. Adoption of agenda</a:t>
            </a:r>
          </a:p>
          <a:p>
            <a:pPr lvl="0"/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2. Matters arising </a:t>
            </a:r>
          </a:p>
          <a:p>
            <a:pPr lvl="0"/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3. COST Action FP1105 update</a:t>
            </a:r>
            <a:endParaRPr lang="en-GB" sz="7200" dirty="0">
              <a:latin typeface="Arial"/>
              <a:cs typeface="Arial"/>
            </a:endParaRP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3.1 Status of Action, including participating countries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3.2 Budget Status, budget planning and allocation process (LOS </a:t>
            </a:r>
            <a:r>
              <a:rPr lang="en-GB" sz="7200" dirty="0" err="1">
                <a:latin typeface="Arial"/>
                <a:cs typeface="Arial"/>
              </a:rPr>
              <a:t>t.b.a</a:t>
            </a:r>
            <a:r>
              <a:rPr lang="en-GB" sz="7200" dirty="0">
                <a:latin typeface="Arial"/>
                <a:cs typeface="Arial"/>
              </a:rPr>
              <a:t>)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3.3 COST office update</a:t>
            </a:r>
          </a:p>
          <a:p>
            <a:r>
              <a:rPr lang="en-GB" sz="7600" dirty="0">
                <a:solidFill>
                  <a:schemeClr val="tx1"/>
                </a:solidFill>
                <a:latin typeface="Arial"/>
                <a:cs typeface="Arial"/>
              </a:rPr>
              <a:t>4. Action planning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 4.1 Action Budget Planning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4.2 Action Planning (including meetings)</a:t>
            </a:r>
          </a:p>
          <a:p>
            <a:pPr lvl="2"/>
            <a:r>
              <a:rPr lang="en-GB" sz="7200" dirty="0">
                <a:latin typeface="Arial"/>
                <a:cs typeface="Arial"/>
              </a:rPr>
              <a:t>4.3.1 Location and date of next meeting</a:t>
            </a:r>
          </a:p>
          <a:p>
            <a:pPr lvl="2"/>
            <a:r>
              <a:rPr lang="en-GB" sz="7200" dirty="0">
                <a:latin typeface="Arial"/>
                <a:cs typeface="Arial"/>
              </a:rPr>
              <a:t>4.3.2 Plans for the remainder of the Action (locations and dates of future meetings)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5.  STSM status, applications</a:t>
            </a:r>
          </a:p>
          <a:p>
            <a:r>
              <a:rPr lang="en-GB" sz="7200" b="1" dirty="0">
                <a:solidFill>
                  <a:schemeClr val="tx1"/>
                </a:solidFill>
                <a:latin typeface="Arial"/>
                <a:cs typeface="Arial"/>
              </a:rPr>
              <a:t>6. Publications, dissemination and outreach activities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7. Promotion of gender balance and of Early Stage Researchers (ESR)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8 Non-COST country participations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9. AOB</a:t>
            </a:r>
          </a:p>
          <a:p>
            <a:r>
              <a:rPr lang="en-GB" sz="6400" dirty="0">
                <a:solidFill>
                  <a:schemeClr val="tx1"/>
                </a:solidFill>
              </a:rPr>
              <a:t> </a:t>
            </a:r>
          </a:p>
          <a:p>
            <a:r>
              <a:rPr lang="en-GB" sz="6400" dirty="0">
                <a:solidFill>
                  <a:schemeClr val="tx1"/>
                </a:solidFill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308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2.  Matters arising from previous MC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9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109338" y="154151"/>
            <a:ext cx="7304412" cy="677699"/>
          </a:xfrm>
        </p:spPr>
        <p:txBody>
          <a:bodyPr>
            <a:normAutofit fontScale="62500" lnSpcReduction="20000"/>
          </a:bodyPr>
          <a:lstStyle/>
          <a:p>
            <a:r>
              <a:rPr lang="en-GB" sz="4000" dirty="0">
                <a:solidFill>
                  <a:srgbClr val="FF0000"/>
                </a:solidFill>
              </a:rPr>
              <a:t>6</a:t>
            </a:r>
            <a:r>
              <a:rPr lang="en-GB" sz="4000" dirty="0" smtClean="0">
                <a:solidFill>
                  <a:srgbClr val="FF0000"/>
                </a:solidFill>
              </a:rPr>
              <a:t>.  </a:t>
            </a:r>
            <a:r>
              <a:rPr lang="en-GB" sz="4000" dirty="0" smtClean="0">
                <a:solidFill>
                  <a:srgbClr val="FF0000"/>
                </a:solidFill>
              </a:rPr>
              <a:t>Publications</a:t>
            </a:r>
            <a:r>
              <a:rPr lang="en-GB" sz="4000" dirty="0">
                <a:solidFill>
                  <a:srgbClr val="FF0000"/>
                </a:solidFill>
              </a:rPr>
              <a:t>, dissemination and outreach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Informed of 5 </a:t>
            </a:r>
            <a:r>
              <a:rPr lang="en-US" dirty="0" smtClean="0"/>
              <a:t>publications to date: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Need more feedback on this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Planned </a:t>
            </a:r>
            <a:r>
              <a:rPr lang="en-US" dirty="0" smtClean="0"/>
              <a:t>dissemination for the </a:t>
            </a:r>
            <a:r>
              <a:rPr lang="en-US" dirty="0" smtClean="0"/>
              <a:t>end of Action publication</a:t>
            </a:r>
            <a:r>
              <a:rPr lang="en-US" dirty="0" smtClean="0"/>
              <a:t>. To be discussed.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Main focus the Action book.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762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7</a:t>
            </a:r>
            <a:r>
              <a:rPr lang="en-US" sz="3600" dirty="0" smtClean="0"/>
              <a:t>.  </a:t>
            </a:r>
            <a:r>
              <a:rPr lang="en-US" sz="3600" dirty="0" smtClean="0"/>
              <a:t>Promotion of gender balance and ESR </a:t>
            </a:r>
            <a:endParaRPr lang="en-US" sz="3600" dirty="0"/>
          </a:p>
        </p:txBody>
      </p:sp>
      <p:graphicFrame>
        <p:nvGraphicFramePr>
          <p:cNvPr id="7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1579687"/>
              </p:ext>
            </p:extLst>
          </p:nvPr>
        </p:nvGraphicFramePr>
        <p:xfrm>
          <a:off x="1028951" y="1774948"/>
          <a:ext cx="7657849" cy="123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9503"/>
                <a:gridCol w="1369945"/>
                <a:gridCol w="1169467"/>
                <a:gridCol w="1169467"/>
                <a:gridCol w="1169467"/>
              </a:tblGrid>
              <a:tr h="287070">
                <a:tc>
                  <a:txBody>
                    <a:bodyPr/>
                    <a:lstStyle/>
                    <a:p>
                      <a:pPr algn="l" fontAlgn="ctr"/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 1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  <a:r>
                        <a:rPr lang="en-US" sz="18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2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 3 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 4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</a:tr>
              <a:tr h="2812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No. of Individuals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</a:tr>
              <a:tr h="2812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</a:p>
                  </a:txBody>
                  <a:tcPr marL="13758" marR="13758" marT="12700" marB="0" anchor="ctr"/>
                </a:tc>
              </a:tr>
              <a:tr h="2812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3758" marR="13758" marT="12700" marB="0" anchor="ctr"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877608"/>
              </p:ext>
            </p:extLst>
          </p:nvPr>
        </p:nvGraphicFramePr>
        <p:xfrm>
          <a:off x="790805" y="3616676"/>
          <a:ext cx="65083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829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8</a:t>
            </a:r>
            <a:r>
              <a:rPr lang="en-US" dirty="0" smtClean="0"/>
              <a:t>.  </a:t>
            </a:r>
            <a:r>
              <a:rPr lang="en-US" dirty="0" smtClean="0"/>
              <a:t>Non-COST country participations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756030910"/>
              </p:ext>
            </p:extLst>
          </p:nvPr>
        </p:nvGraphicFramePr>
        <p:xfrm>
          <a:off x="2298889" y="1414168"/>
          <a:ext cx="5080132" cy="32918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5080132"/>
              </a:tblGrid>
              <a:tr h="3341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Non-COST countries</a:t>
                      </a:r>
                      <a:endParaRPr lang="en-US" dirty="0"/>
                    </a:p>
                  </a:txBody>
                  <a:tcPr/>
                </a:tc>
              </a:tr>
              <a:tr h="3341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Argentina</a:t>
                      </a:r>
                      <a:endParaRPr lang="en-US" dirty="0"/>
                    </a:p>
                  </a:txBody>
                  <a:tcPr/>
                </a:tc>
              </a:tr>
              <a:tr h="3341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Australia</a:t>
                      </a:r>
                      <a:endParaRPr lang="en-US" dirty="0"/>
                    </a:p>
                  </a:txBody>
                  <a:tcPr/>
                </a:tc>
              </a:tr>
              <a:tr h="3341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Brazil</a:t>
                      </a:r>
                      <a:endParaRPr lang="en-US" dirty="0"/>
                    </a:p>
                  </a:txBody>
                  <a:tcPr/>
                </a:tc>
              </a:tr>
              <a:tr h="3341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/>
                </a:tc>
              </a:tr>
              <a:tr h="3341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</a:tr>
              <a:tr h="3341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Zealand</a:t>
                      </a:r>
                      <a:endParaRPr lang="en-US" dirty="0"/>
                    </a:p>
                  </a:txBody>
                  <a:tcPr/>
                </a:tc>
              </a:tr>
              <a:tr h="3341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South Africa</a:t>
                      </a:r>
                      <a:endParaRPr lang="en-US" dirty="0"/>
                    </a:p>
                  </a:txBody>
                  <a:tcPr/>
                </a:tc>
              </a:tr>
              <a:tr h="3341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293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smtClean="0"/>
              <a:t>Request for new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 smtClean="0">
              <a:solidFill>
                <a:srgbClr val="0D0D0D"/>
              </a:solidFill>
            </a:endParaRPr>
          </a:p>
          <a:p>
            <a:r>
              <a:rPr lang="en-US" dirty="0" smtClean="0">
                <a:solidFill>
                  <a:srgbClr val="0D0D0D"/>
                </a:solidFill>
              </a:rPr>
              <a:t>New requests are approved by the management committee members via email.</a:t>
            </a:r>
          </a:p>
          <a:p>
            <a:endParaRPr lang="en-US" dirty="0">
              <a:solidFill>
                <a:srgbClr val="0D0D0D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Professor Emily Cranston request from </a:t>
            </a:r>
            <a:r>
              <a:rPr lang="en-US" dirty="0" err="1">
                <a:solidFill>
                  <a:srgbClr val="000000"/>
                </a:solidFill>
              </a:rPr>
              <a:t>M</a:t>
            </a:r>
            <a:r>
              <a:rPr lang="en-US" baseline="30000" dirty="0" err="1">
                <a:solidFill>
                  <a:srgbClr val="000000"/>
                </a:solidFill>
              </a:rPr>
              <a:t>c</a:t>
            </a:r>
            <a:r>
              <a:rPr lang="en-US" dirty="0">
                <a:solidFill>
                  <a:srgbClr val="000000"/>
                </a:solidFill>
              </a:rPr>
              <a:t> Master </a:t>
            </a:r>
            <a:r>
              <a:rPr lang="en-US" dirty="0" smtClean="0">
                <a:solidFill>
                  <a:srgbClr val="000000"/>
                </a:solidFill>
              </a:rPr>
              <a:t>University (Canada) to join the Action has been approved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Israel’s participation also approved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D0D0D"/>
                </a:solidFill>
              </a:rPr>
              <a:t>Itan</a:t>
            </a:r>
            <a:r>
              <a:rPr lang="en-US" dirty="0" smtClean="0">
                <a:solidFill>
                  <a:srgbClr val="0D0D0D"/>
                </a:solidFill>
              </a:rPr>
              <a:t> </a:t>
            </a:r>
            <a:r>
              <a:rPr lang="en-US" dirty="0" err="1" smtClean="0">
                <a:solidFill>
                  <a:srgbClr val="0D0D0D"/>
                </a:solidFill>
              </a:rPr>
              <a:t>Preis</a:t>
            </a:r>
            <a:r>
              <a:rPr lang="en-US" dirty="0" smtClean="0">
                <a:solidFill>
                  <a:srgbClr val="0D0D0D"/>
                </a:solidFill>
              </a:rPr>
              <a:t> - our first participant</a:t>
            </a:r>
            <a:endParaRPr lang="en-US" dirty="0">
              <a:solidFill>
                <a:srgbClr val="0D0D0D"/>
              </a:solidFill>
            </a:endParaRPr>
          </a:p>
          <a:p>
            <a:endParaRPr lang="en-US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023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11.  AOB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4</a:t>
            </a:fld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07452" y="147236"/>
            <a:ext cx="8170788" cy="89406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Agenda	</a:t>
            </a: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1. Adoption of agenda</a:t>
            </a:r>
          </a:p>
          <a:p>
            <a:pPr lvl="0"/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2. Matters arising </a:t>
            </a:r>
          </a:p>
          <a:p>
            <a:pPr lvl="0"/>
            <a:r>
              <a:rPr lang="en-GB" sz="7200" b="1" dirty="0">
                <a:solidFill>
                  <a:schemeClr val="tx1"/>
                </a:solidFill>
                <a:latin typeface="Arial"/>
                <a:cs typeface="Arial"/>
              </a:rPr>
              <a:t>3. COST Action FP1105 update</a:t>
            </a:r>
            <a:endParaRPr lang="en-GB" sz="7200" b="1" dirty="0">
              <a:latin typeface="Arial"/>
              <a:cs typeface="Arial"/>
            </a:endParaRPr>
          </a:p>
          <a:p>
            <a:pPr lvl="1">
              <a:buFont typeface="Arial"/>
              <a:buChar char="•"/>
            </a:pPr>
            <a:r>
              <a:rPr lang="en-GB" sz="7200" b="1" dirty="0">
                <a:latin typeface="Arial"/>
                <a:cs typeface="Arial"/>
              </a:rPr>
              <a:t>3.1 Status of Action, including participating countries</a:t>
            </a:r>
          </a:p>
          <a:p>
            <a:pPr lvl="1">
              <a:buFont typeface="Arial"/>
              <a:buChar char="•"/>
            </a:pPr>
            <a:r>
              <a:rPr lang="en-GB" sz="7200" b="1" dirty="0">
                <a:latin typeface="Arial"/>
                <a:cs typeface="Arial"/>
              </a:rPr>
              <a:t>3.2 Budget Status, budget planning and allocation process (LOS </a:t>
            </a:r>
            <a:r>
              <a:rPr lang="en-GB" sz="7200" b="1" dirty="0" err="1">
                <a:latin typeface="Arial"/>
                <a:cs typeface="Arial"/>
              </a:rPr>
              <a:t>t.b.a</a:t>
            </a:r>
            <a:r>
              <a:rPr lang="en-GB" sz="7200" b="1" dirty="0">
                <a:latin typeface="Arial"/>
                <a:cs typeface="Arial"/>
              </a:rPr>
              <a:t>)</a:t>
            </a:r>
          </a:p>
          <a:p>
            <a:pPr lvl="1">
              <a:buFont typeface="Arial"/>
              <a:buChar char="•"/>
            </a:pPr>
            <a:r>
              <a:rPr lang="en-GB" sz="7200" b="1" dirty="0">
                <a:latin typeface="Arial"/>
                <a:cs typeface="Arial"/>
              </a:rPr>
              <a:t>3.3 COST office update</a:t>
            </a:r>
          </a:p>
          <a:p>
            <a:r>
              <a:rPr lang="en-GB" sz="7600" dirty="0">
                <a:solidFill>
                  <a:schemeClr val="tx1"/>
                </a:solidFill>
                <a:latin typeface="Arial"/>
                <a:cs typeface="Arial"/>
              </a:rPr>
              <a:t>4. Action planning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 4.1 Action Budget Planning</a:t>
            </a:r>
          </a:p>
          <a:p>
            <a:pPr lvl="1">
              <a:buFont typeface="Arial"/>
              <a:buChar char="•"/>
            </a:pPr>
            <a:r>
              <a:rPr lang="en-GB" sz="7200" dirty="0">
                <a:latin typeface="Arial"/>
                <a:cs typeface="Arial"/>
              </a:rPr>
              <a:t>4.2 Action Planning (including meetings)</a:t>
            </a:r>
          </a:p>
          <a:p>
            <a:pPr lvl="2"/>
            <a:r>
              <a:rPr lang="en-GB" sz="7200" dirty="0">
                <a:latin typeface="Arial"/>
                <a:cs typeface="Arial"/>
              </a:rPr>
              <a:t>4.3.1 Location and date of next meeting</a:t>
            </a:r>
          </a:p>
          <a:p>
            <a:pPr lvl="2"/>
            <a:r>
              <a:rPr lang="en-GB" sz="7200" dirty="0">
                <a:latin typeface="Arial"/>
                <a:cs typeface="Arial"/>
              </a:rPr>
              <a:t>4.3.2 Plans for the remainder of the Action (locations and dates of future meetings)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5.  STSM status, applications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6. Publications, dissemination and outreach activities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7. Promotion of gender balance and of Early Stage Researchers (ESR)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8 Non-COST country participations</a:t>
            </a:r>
          </a:p>
          <a:p>
            <a:r>
              <a:rPr lang="en-GB" sz="7200" dirty="0">
                <a:solidFill>
                  <a:schemeClr val="tx1"/>
                </a:solidFill>
                <a:latin typeface="Arial"/>
                <a:cs typeface="Arial"/>
              </a:rPr>
              <a:t>9. AOB</a:t>
            </a:r>
          </a:p>
          <a:p>
            <a:r>
              <a:rPr lang="en-GB" sz="6400" dirty="0">
                <a:solidFill>
                  <a:schemeClr val="tx1"/>
                </a:solidFill>
              </a:rPr>
              <a:t> </a:t>
            </a:r>
          </a:p>
          <a:p>
            <a:r>
              <a:rPr lang="en-GB" sz="6400" dirty="0">
                <a:solidFill>
                  <a:schemeClr val="tx1"/>
                </a:solidFill>
              </a:rPr>
              <a:t> </a:t>
            </a:r>
          </a:p>
          <a:p>
            <a:endParaRPr lang="en-US" sz="5600" dirty="0"/>
          </a:p>
          <a:p>
            <a:endParaRPr lang="en-GB" sz="7200" dirty="0">
              <a:solidFill>
                <a:schemeClr val="tx1"/>
              </a:solidFill>
            </a:endParaRPr>
          </a:p>
          <a:p>
            <a:r>
              <a:rPr lang="en-GB" sz="6400" dirty="0">
                <a:solidFill>
                  <a:schemeClr val="tx1"/>
                </a:solidFill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714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4A07AF-66D7-C348-9F8E-91228B109437}" type="slidenum">
              <a:rPr lang="de-DE" smtClean="0"/>
              <a:t>5</a:t>
            </a:fld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07452" y="147238"/>
            <a:ext cx="8170788" cy="894067"/>
          </a:xfrm>
        </p:spPr>
        <p:txBody>
          <a:bodyPr>
            <a:normAutofit fontScale="47500" lnSpcReduction="20000"/>
          </a:bodyPr>
          <a:lstStyle/>
          <a:p>
            <a:r>
              <a:rPr lang="en-US" sz="6500" dirty="0" smtClean="0"/>
              <a:t>3.2.  Status </a:t>
            </a:r>
            <a:r>
              <a:rPr lang="en-US" sz="6500" dirty="0"/>
              <a:t>of the COST Action</a:t>
            </a:r>
          </a:p>
          <a:p>
            <a:r>
              <a:rPr lang="en-US" sz="3200" dirty="0" smtClean="0"/>
              <a:t>		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3942608" y="2232561"/>
            <a:ext cx="2386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24 May 2012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213451117"/>
              </p:ext>
            </p:extLst>
          </p:nvPr>
        </p:nvGraphicFramePr>
        <p:xfrm>
          <a:off x="643956" y="1959608"/>
          <a:ext cx="8134284" cy="332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142"/>
                <a:gridCol w="4067142"/>
              </a:tblGrid>
              <a:tr h="5537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3750">
                <a:tc>
                  <a:txBody>
                    <a:bodyPr/>
                    <a:lstStyle/>
                    <a:p>
                      <a:r>
                        <a:rPr lang="en-US" dirty="0" smtClean="0"/>
                        <a:t>MoU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oc-2011-1-9681</a:t>
                      </a:r>
                      <a:endParaRPr lang="en-US" dirty="0"/>
                    </a:p>
                  </a:txBody>
                  <a:tcPr/>
                </a:tc>
              </a:tr>
              <a:tr h="553750">
                <a:tc>
                  <a:txBody>
                    <a:bodyPr/>
                    <a:lstStyle/>
                    <a:p>
                      <a:r>
                        <a:rPr lang="en-US" dirty="0" smtClean="0"/>
                        <a:t>CSO Approval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01/12/2011</a:t>
                      </a:r>
                      <a:endParaRPr lang="en-US" dirty="0"/>
                    </a:p>
                  </a:txBody>
                  <a:tcPr/>
                </a:tc>
              </a:tr>
              <a:tr h="553750">
                <a:tc>
                  <a:txBody>
                    <a:bodyPr/>
                    <a:lstStyle/>
                    <a:p>
                      <a:r>
                        <a:rPr lang="en-US" dirty="0" smtClean="0"/>
                        <a:t>Start of 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My 2012</a:t>
                      </a:r>
                      <a:endParaRPr lang="en-US" dirty="0"/>
                    </a:p>
                  </a:txBody>
                  <a:tcPr/>
                </a:tc>
              </a:tr>
              <a:tr h="553750">
                <a:tc>
                  <a:txBody>
                    <a:bodyPr/>
                    <a:lstStyle/>
                    <a:p>
                      <a:r>
                        <a:rPr lang="en-US" dirty="0" smtClean="0"/>
                        <a:t>Entry into force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12/01/2012</a:t>
                      </a:r>
                      <a:endParaRPr lang="en-US" dirty="0"/>
                    </a:p>
                  </a:txBody>
                  <a:tcPr/>
                </a:tc>
              </a:tr>
              <a:tr h="553750">
                <a:tc>
                  <a:txBody>
                    <a:bodyPr/>
                    <a:lstStyle/>
                    <a:p>
                      <a:r>
                        <a:rPr lang="en-US" dirty="0" smtClean="0"/>
                        <a:t>End of 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 May 2016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375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334421" y="154151"/>
            <a:ext cx="7079329" cy="6776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3.2.  Status of Action: participating countries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82972644"/>
              </p:ext>
            </p:extLst>
          </p:nvPr>
        </p:nvGraphicFramePr>
        <p:xfrm>
          <a:off x="540769" y="1091596"/>
          <a:ext cx="7656512" cy="48209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3828256"/>
                <a:gridCol w="382825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4 </a:t>
                      </a:r>
                      <a:r>
                        <a:rPr lang="en-US" dirty="0" smtClean="0"/>
                        <a:t>COST countries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Austria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Latvia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Bulgaria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Luxembourg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Croatia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Norway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Czech Republic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Poland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Denmark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Portugal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Romania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Slovenia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Germany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Greece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Sweden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Hungary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Switzerland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Israel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Turkey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Italy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United Kingdom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310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60780" y="154151"/>
            <a:ext cx="8783219" cy="677699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3.2.  Status of Action</a:t>
            </a:r>
            <a:r>
              <a:rPr lang="en-US" sz="3200" dirty="0" smtClean="0"/>
              <a:t>: COST countries not participating in the Action</a:t>
            </a:r>
            <a:endParaRPr lang="en-US" sz="3200" dirty="0"/>
          </a:p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839675"/>
              </p:ext>
            </p:extLst>
          </p:nvPr>
        </p:nvGraphicFramePr>
        <p:xfrm>
          <a:off x="627017" y="1322692"/>
          <a:ext cx="7563452" cy="536447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75634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 countries NOT signed</a:t>
                      </a:r>
                      <a:r>
                        <a:rPr lang="en-US" baseline="0" dirty="0" smtClean="0"/>
                        <a:t> up to the FP1105 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Bosnia and Herzegovina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Brussels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Cyprus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Estonia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Iceland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Ireland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Lithuania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Netherlands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Slovakia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Sebia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Former Yugoslav Republic of</a:t>
                      </a:r>
                      <a:r>
                        <a:rPr lang="en-US" baseline="0" dirty="0" smtClean="0"/>
                        <a:t> Macedonia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Montenegro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941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dirty="0"/>
              <a:t>3.2.  Status of Action: </a:t>
            </a:r>
            <a:r>
              <a:rPr lang="en-US" dirty="0" smtClean="0"/>
              <a:t>FP1105 Participation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0" y="831850"/>
            <a:ext cx="9143999" cy="5511800"/>
          </a:xfrm>
        </p:spPr>
        <p:txBody>
          <a:bodyPr/>
          <a:lstStyle/>
          <a:p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0D0D0D"/>
                </a:solidFill>
              </a:rPr>
              <a:t>24 countries participating from a total of 36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D0D0D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0D0D0D"/>
                </a:solidFill>
              </a:rPr>
              <a:t>Proposal that we do not actively aim to increase this number but </a:t>
            </a:r>
            <a:r>
              <a:rPr lang="en-US" dirty="0" smtClean="0">
                <a:solidFill>
                  <a:srgbClr val="0D0D0D"/>
                </a:solidFill>
              </a:rPr>
              <a:t>continue to</a:t>
            </a:r>
            <a:r>
              <a:rPr lang="en-US" dirty="0" smtClean="0">
                <a:solidFill>
                  <a:srgbClr val="0D0D0D"/>
                </a:solidFill>
              </a:rPr>
              <a:t> </a:t>
            </a:r>
            <a:r>
              <a:rPr lang="en-US" dirty="0" smtClean="0">
                <a:solidFill>
                  <a:srgbClr val="0D0D0D"/>
                </a:solidFill>
              </a:rPr>
              <a:t>welcome </a:t>
            </a:r>
            <a:r>
              <a:rPr lang="en-US" dirty="0" smtClean="0">
                <a:solidFill>
                  <a:srgbClr val="0D0D0D"/>
                </a:solidFill>
              </a:rPr>
              <a:t>additional </a:t>
            </a:r>
            <a:r>
              <a:rPr lang="en-US" dirty="0" smtClean="0">
                <a:solidFill>
                  <a:srgbClr val="0D0D0D"/>
                </a:solidFill>
              </a:rPr>
              <a:t>participants </a:t>
            </a:r>
            <a:r>
              <a:rPr lang="en-US" dirty="0" smtClean="0">
                <a:solidFill>
                  <a:srgbClr val="0D0D0D"/>
                </a:solidFill>
              </a:rPr>
              <a:t>and countries</a:t>
            </a:r>
            <a:r>
              <a:rPr lang="en-US" dirty="0" smtClean="0">
                <a:solidFill>
                  <a:srgbClr val="0D0D0D"/>
                </a:solidFill>
              </a:rPr>
              <a:t>.</a:t>
            </a:r>
          </a:p>
          <a:p>
            <a:endParaRPr lang="en-US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474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FP1105 Cost Action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0" y="831850"/>
            <a:ext cx="9144000" cy="6026150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COST </a:t>
            </a:r>
            <a:r>
              <a:rPr lang="en-US" b="1" dirty="0">
                <a:solidFill>
                  <a:schemeClr val="tx1"/>
                </a:solidFill>
              </a:rPr>
              <a:t>Action </a:t>
            </a:r>
            <a:r>
              <a:rPr lang="en-US" b="1" dirty="0" smtClean="0">
                <a:solidFill>
                  <a:schemeClr val="tx1"/>
                </a:solidFill>
              </a:rPr>
              <a:t>FP1006:  </a:t>
            </a:r>
            <a:r>
              <a:rPr lang="en-US" dirty="0" smtClean="0">
                <a:solidFill>
                  <a:schemeClr val="tx1"/>
                </a:solidFill>
              </a:rPr>
              <a:t>Bringing new functions to wood through surface modification</a:t>
            </a:r>
          </a:p>
          <a:p>
            <a:pPr marL="457200" indent="-457200"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COST Action FP1205: </a:t>
            </a:r>
            <a:r>
              <a:rPr lang="en-US" dirty="0" smtClean="0">
                <a:solidFill>
                  <a:schemeClr val="tx1"/>
                </a:solidFill>
              </a:rPr>
              <a:t>Innovative applications of regenerated wood fibres</a:t>
            </a:r>
          </a:p>
          <a:p>
            <a:pPr marL="457200" indent="-457200">
              <a:buFont typeface="Arial"/>
              <a:buChar char="•"/>
            </a:pPr>
            <a:r>
              <a:rPr lang="en-US" b="1" dirty="0">
                <a:solidFill>
                  <a:schemeClr val="tx1"/>
                </a:solidFill>
              </a:rPr>
              <a:t>COST Action </a:t>
            </a:r>
            <a:r>
              <a:rPr lang="en-US" b="1" dirty="0" smtClean="0">
                <a:solidFill>
                  <a:schemeClr val="tx1"/>
                </a:solidFill>
              </a:rPr>
              <a:t>FP0901:  </a:t>
            </a:r>
            <a:r>
              <a:rPr lang="en-US" dirty="0">
                <a:solidFill>
                  <a:schemeClr val="tx1"/>
                </a:solidFill>
              </a:rPr>
              <a:t>Analytical techniques for </a:t>
            </a:r>
            <a:r>
              <a:rPr lang="en-US" dirty="0" err="1" smtClean="0">
                <a:solidFill>
                  <a:schemeClr val="tx1"/>
                </a:solidFill>
              </a:rPr>
              <a:t>biorefineries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GB" b="1" dirty="0">
                <a:solidFill>
                  <a:schemeClr val="tx1"/>
                </a:solidFill>
              </a:rPr>
              <a:t>COST Action </a:t>
            </a:r>
            <a:r>
              <a:rPr lang="en-US" b="1" dirty="0" smtClean="0">
                <a:solidFill>
                  <a:schemeClr val="tx1"/>
                </a:solidFill>
              </a:rPr>
              <a:t>MP1006: </a:t>
            </a:r>
            <a:r>
              <a:rPr lang="en-US" dirty="0" smtClean="0">
                <a:solidFill>
                  <a:schemeClr val="tx1"/>
                </a:solidFill>
              </a:rPr>
              <a:t>Fundamental </a:t>
            </a:r>
            <a:r>
              <a:rPr lang="en-US" dirty="0">
                <a:solidFill>
                  <a:schemeClr val="tx1"/>
                </a:solidFill>
              </a:rPr>
              <a:t>Problems in Quantum </a:t>
            </a:r>
            <a:r>
              <a:rPr lang="en-US" dirty="0" smtClean="0">
                <a:solidFill>
                  <a:schemeClr val="tx1"/>
                </a:solidFill>
              </a:rPr>
              <a:t>Physics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21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138B1BE7FB074492AF0C6B271046C2" ma:contentTypeVersion="1" ma:contentTypeDescription="Create a new document." ma:contentTypeScope="" ma:versionID="ca26226fccd0de549b4b9ceaa2d18ef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e4498ff9b45e04ac682a350253fe18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5F90799-04A9-4954-9E9A-B5967B34C66A}"/>
</file>

<file path=customXml/itemProps2.xml><?xml version="1.0" encoding="utf-8"?>
<ds:datastoreItem xmlns:ds="http://schemas.openxmlformats.org/officeDocument/2006/customXml" ds:itemID="{21859B74-247D-4C32-AE83-DBC3D7FACCD0}"/>
</file>

<file path=customXml/itemProps3.xml><?xml version="1.0" encoding="utf-8"?>
<ds:datastoreItem xmlns:ds="http://schemas.openxmlformats.org/officeDocument/2006/customXml" ds:itemID="{04D5D40C-7FD4-4864-B43A-B12EB908FF2D}"/>
</file>

<file path=docProps/app.xml><?xml version="1.0" encoding="utf-8"?>
<Properties xmlns="http://schemas.openxmlformats.org/officeDocument/2006/extended-properties" xmlns:vt="http://schemas.openxmlformats.org/officeDocument/2006/docPropsVTypes">
  <TotalTime>4178</TotalTime>
  <Words>1735</Words>
  <Application>Microsoft Macintosh PowerPoint</Application>
  <PresentationFormat>On-screen Show (4:3)</PresentationFormat>
  <Paragraphs>474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 Promotion of gender balance and ESR </vt:lpstr>
      <vt:lpstr>PowerPoint Presentation</vt:lpstr>
      <vt:lpstr>PowerPoint Presentation</vt:lpstr>
      <vt:lpstr>PowerPoint Presentation</vt:lpstr>
    </vt:vector>
  </TitlesOfParts>
  <Company>Edinburgh Napier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Zurine Hernandez</dc:creator>
  <cp:lastModifiedBy>Philip Turner</cp:lastModifiedBy>
  <cp:revision>137</cp:revision>
  <cp:lastPrinted>2013-05-11T10:51:23Z</cp:lastPrinted>
  <dcterms:created xsi:type="dcterms:W3CDTF">2012-11-30T14:39:11Z</dcterms:created>
  <dcterms:modified xsi:type="dcterms:W3CDTF">2015-05-27T06:28:08Z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0x01010029138B1BE7FB074492AF0C6B271046C2</vt:lpwstr>
  </property>
</Properties>
</file>