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363" r:id="rId6"/>
    <p:sldId id="748" r:id="rId7"/>
    <p:sldId id="750" r:id="rId8"/>
    <p:sldId id="712" r:id="rId9"/>
    <p:sldId id="732" r:id="rId10"/>
    <p:sldId id="733" r:id="rId11"/>
    <p:sldId id="734" r:id="rId12"/>
    <p:sldId id="735" r:id="rId13"/>
    <p:sldId id="723" r:id="rId14"/>
    <p:sldId id="696" r:id="rId15"/>
    <p:sldId id="727" r:id="rId16"/>
    <p:sldId id="726" r:id="rId17"/>
    <p:sldId id="736" r:id="rId18"/>
    <p:sldId id="742" r:id="rId19"/>
    <p:sldId id="743" r:id="rId20"/>
    <p:sldId id="744" r:id="rId21"/>
    <p:sldId id="745" r:id="rId22"/>
    <p:sldId id="746" r:id="rId23"/>
    <p:sldId id="747" r:id="rId24"/>
    <p:sldId id="738" r:id="rId25"/>
    <p:sldId id="719" r:id="rId2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jurbaa" initials="SB" lastIdx="1" clrIdx="0"/>
  <p:cmAuthor id="1" name="Ioanna Stavridou" initials="IS" lastIdx="0" clrIdx="1">
    <p:extLst>
      <p:ext uri="{19B8F6BF-5375-455C-9EA6-DF929625EA0E}">
        <p15:presenceInfo xmlns:p15="http://schemas.microsoft.com/office/powerpoint/2012/main" userId="S-1-5-21-3529123979-388138331-1349375689-13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88E"/>
    <a:srgbClr val="56585B"/>
    <a:srgbClr val="F3AB29"/>
    <a:srgbClr val="FCC897"/>
    <a:srgbClr val="D5E5EF"/>
    <a:srgbClr val="DBDADC"/>
    <a:srgbClr val="FF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41" autoAdjust="0"/>
  </p:normalViewPr>
  <p:slideViewPr>
    <p:cSldViewPr snapToGrid="0" snapToObjects="1">
      <p:cViewPr varScale="1">
        <p:scale>
          <a:sx n="74" d="100"/>
          <a:sy n="74" d="100"/>
        </p:scale>
        <p:origin x="1344" y="72"/>
      </p:cViewPr>
      <p:guideLst>
        <p:guide orient="horz" pos="2160"/>
        <p:guide pos="1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10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8BABF4F-0BEA-4194-B720-46FC6D45B0E2}" type="datetime1">
              <a:rPr lang="de-AT"/>
              <a:pPr>
                <a:defRPr/>
              </a:pPr>
              <a:t>26.05.2015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08EECD4-086F-4DDB-B170-58460B1DE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24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BEDACBE-9490-45B4-97F4-EEEB8FAB9635}" type="datetime1">
              <a:rPr lang="de-AT"/>
              <a:pPr>
                <a:defRPr/>
              </a:pPr>
              <a:t>26.05.2015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1" tIns="46885" rIns="93771" bIns="468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771" tIns="46885" rIns="93771" bIns="46885" rtlCol="0"/>
          <a:lstStyle/>
          <a:p>
            <a:pPr lvl="0"/>
            <a:r>
              <a:rPr lang="de-AT" noProof="0" smtClean="0"/>
              <a:t>Click to edit Master text styles</a:t>
            </a:r>
          </a:p>
          <a:p>
            <a:pPr lvl="1"/>
            <a:r>
              <a:rPr lang="de-AT" noProof="0" smtClean="0"/>
              <a:t>Second level</a:t>
            </a:r>
          </a:p>
          <a:p>
            <a:pPr lvl="2"/>
            <a:r>
              <a:rPr lang="de-AT" noProof="0" smtClean="0"/>
              <a:t>Third level</a:t>
            </a:r>
          </a:p>
          <a:p>
            <a:pPr lvl="3"/>
            <a:r>
              <a:rPr lang="de-AT" noProof="0" smtClean="0"/>
              <a:t>Fourth level</a:t>
            </a:r>
          </a:p>
          <a:p>
            <a:pPr lvl="4"/>
            <a:r>
              <a:rPr lang="de-A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8C03B62-8E12-4C92-83C1-B005508CA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5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1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481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481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481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481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481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8C997-0EDF-4D08-8D10-037597CB1AD5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63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D9588-61B9-467E-899F-61C72830B520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22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B4E7B-A72B-4583-9D22-4F37FE7E86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E3096F-CF29-4B5B-91FD-8929BDB58D60}" type="slidenum">
              <a:rPr lang="en-US" smtClean="0">
                <a:latin typeface="Calibri" panose="020F0502020204030204" pitchFamily="34" charset="0"/>
              </a:rPr>
              <a:pPr/>
              <a:t>21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2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C0148-44C5-4A8E-B5C2-68CE088DB97B}" type="slidenum">
              <a:rPr lang="en-GB" smtClean="0">
                <a:latin typeface="Calibri" panose="020F0502020204030204" pitchFamily="34" charset="0"/>
              </a:rPr>
              <a:pPr/>
              <a:t>4</a:t>
            </a:fld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7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E441A8-FA37-460F-8D22-D17D2EEA2C07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sz="13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9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D9EEE-6E82-4EBB-83C2-6D6B1502F847}" type="slidenum">
              <a:rPr lang="en-GB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GB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1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259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481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81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7D801-712E-4922-B3DB-A79602E05834}" type="slidenum">
              <a:rPr 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7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D9588-61B9-467E-899F-61C72830B520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5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D9588-61B9-467E-899F-61C72830B520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3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D9588-61B9-467E-899F-61C72830B520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4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D9588-61B9-467E-899F-61C72830B520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4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/>
          <a:stretch/>
        </p:blipFill>
        <p:spPr bwMode="auto">
          <a:xfrm>
            <a:off x="144861" y="6223000"/>
            <a:ext cx="37316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r="-16" b="82131"/>
          <a:stretch/>
        </p:blipFill>
        <p:spPr bwMode="auto">
          <a:xfrm>
            <a:off x="-7" y="63374"/>
            <a:ext cx="8916283" cy="197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370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6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8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8B28-74F7-4439-9D13-38F122A870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66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/>
          <a:stretch/>
        </p:blipFill>
        <p:spPr bwMode="auto">
          <a:xfrm>
            <a:off x="144861" y="6223000"/>
            <a:ext cx="37316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8317999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237A0-5270-47F9-94E1-7C2A03A56C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88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80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6" y="370024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0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B652AB-C48A-4823-BCA2-8AF138AF8D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43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8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125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8319144" y="6316491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3BE246-CBB1-4AFC-B347-41822B16AD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/>
          <a:stretch/>
        </p:blipFill>
        <p:spPr bwMode="auto">
          <a:xfrm>
            <a:off x="144861" y="6223000"/>
            <a:ext cx="37316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7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5840A-9FB2-477A-9CB3-3519971303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76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AF13A-1865-4AA4-B74F-B39BE67A5D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93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1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CA0B5-F678-47C9-A75C-606BC0D515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93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0" y="34448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26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47033-BC78-4DE6-A682-6492875CA0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87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699" y="428062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0573C-A642-4BC4-885E-5E290DBF89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74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FB5F6-9A07-4ED1-9F02-C7AA94B9AF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7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C0917-9F8B-451C-94BE-BE402A7DDD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55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4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521FD-E4CD-4FCD-A102-4F7B8F6B4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8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st.eu/participate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t.eu/visualidentity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exper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emf"/><Relationship Id="rId4" Type="http://schemas.openxmlformats.org/officeDocument/2006/relationships/hyperlink" Target="http://www.cost.eu/participate/expert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OST.Programme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://www.cost.eu/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://www.youtube.com/user/COSTOffi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lus.google.com/u/0/b/115034754023972712749/115034754023972712749/about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jpeg"/><Relationship Id="rId15" Type="http://schemas.openxmlformats.org/officeDocument/2006/relationships/image" Target="../media/image21.png"/><Relationship Id="rId10" Type="http://schemas.openxmlformats.org/officeDocument/2006/relationships/hyperlink" Target="http://www.twitter.com/COSTprogramme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8.tiff"/><Relationship Id="rId14" Type="http://schemas.openxmlformats.org/officeDocument/2006/relationships/hyperlink" Target="http://www.linkedin.com/company/cost-offi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media/newsroom/governing-board-alarmed-diminishing-budget-EF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particip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2427359"/>
            <a:ext cx="9144000" cy="1880872"/>
          </a:xfrm>
        </p:spPr>
        <p:txBody>
          <a:bodyPr lIns="360000" rIns="360000"/>
          <a:lstStyle/>
          <a:p>
            <a:pPr algn="ctr">
              <a:spcBef>
                <a:spcPts val="0"/>
              </a:spcBef>
            </a:pPr>
            <a:r>
              <a:rPr lang="en-GB" sz="4000" dirty="0" smtClean="0"/>
              <a:t>Update from the </a:t>
            </a:r>
          </a:p>
          <a:p>
            <a:pPr algn="ctr">
              <a:spcBef>
                <a:spcPts val="0"/>
              </a:spcBef>
            </a:pPr>
            <a:r>
              <a:rPr lang="en-GB" sz="4000" dirty="0" smtClean="0"/>
              <a:t>COST Association</a:t>
            </a:r>
          </a:p>
          <a:p>
            <a:pPr algn="ctr">
              <a:spcBef>
                <a:spcPts val="0"/>
              </a:spcBef>
            </a:pPr>
            <a:r>
              <a:rPr lang="en-GB" sz="4000" dirty="0"/>
              <a:t>t</a:t>
            </a:r>
            <a:r>
              <a:rPr lang="en-GB" sz="4000" dirty="0" smtClean="0"/>
              <a:t>o the Management Committee</a:t>
            </a:r>
          </a:p>
          <a:p>
            <a:pPr algn="ctr">
              <a:spcBef>
                <a:spcPts val="0"/>
              </a:spcBef>
            </a:pPr>
            <a:r>
              <a:rPr lang="en-GB" sz="4000" dirty="0" smtClean="0"/>
              <a:t> </a:t>
            </a:r>
            <a:endParaRPr lang="es-ES_tradnl" sz="20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543300" y="5252793"/>
            <a:ext cx="5425941" cy="106521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kern="1200" spc="-50" baseline="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-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Fatima Bouchama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-5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Officer- COST Association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COST FP1105 San Sebastian Meeting (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ES</a:t>
            </a: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) 26-27</a:t>
            </a:r>
            <a:r>
              <a:rPr lang="en-US" sz="1400" baseline="30000" noProof="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 May 2015</a:t>
            </a:r>
            <a:endParaRPr kumimoji="0" lang="en-US" sz="1400" b="1" i="0" u="none" strike="noStrike" kern="1200" cap="none" spc="-50" normalizeH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40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239697" y="1078147"/>
            <a:ext cx="8788893" cy="4461005"/>
          </a:xfrm>
          <a:ex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GB" sz="2400" dirty="0"/>
              <a:t>COST Actions will be monitored and assessed by </a:t>
            </a:r>
            <a:r>
              <a:rPr lang="en-GB" sz="2400" dirty="0">
                <a:solidFill>
                  <a:srgbClr val="FFC000"/>
                </a:solidFill>
              </a:rPr>
              <a:t>COST Action Rapporteurs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sz="2400" dirty="0"/>
              <a:t>Each COST Action will have </a:t>
            </a:r>
            <a:r>
              <a:rPr lang="en-GB" sz="2400" dirty="0">
                <a:solidFill>
                  <a:srgbClr val="FFC000"/>
                </a:solidFill>
              </a:rPr>
              <a:t>one</a:t>
            </a:r>
            <a:r>
              <a:rPr lang="en-GB" sz="2400" dirty="0"/>
              <a:t> Action Rapporteur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sz="2400" dirty="0"/>
              <a:t>Action </a:t>
            </a:r>
            <a:r>
              <a:rPr lang="en-GB" sz="2400" dirty="0" smtClean="0"/>
              <a:t>Rapporteur </a:t>
            </a:r>
            <a:r>
              <a:rPr lang="en-GB" sz="2400" dirty="0"/>
              <a:t>will be </a:t>
            </a:r>
            <a:r>
              <a:rPr lang="en-GB" sz="2400" dirty="0">
                <a:solidFill>
                  <a:srgbClr val="FFC000"/>
                </a:solidFill>
              </a:rPr>
              <a:t>independent external </a:t>
            </a:r>
            <a:r>
              <a:rPr lang="en-GB" sz="2400" dirty="0" smtClean="0">
                <a:solidFill>
                  <a:srgbClr val="FFC000"/>
                </a:solidFill>
              </a:rPr>
              <a:t>expert </a:t>
            </a:r>
          </a:p>
          <a:p>
            <a:pPr marL="400050" lvl="1" indent="0" eaLnBrk="1" hangingPunct="1">
              <a:buNone/>
              <a:defRPr/>
            </a:pPr>
            <a:r>
              <a:rPr lang="en-US" sz="2400" dirty="0" smtClean="0"/>
              <a:t>(2 months </a:t>
            </a:r>
            <a:r>
              <a:rPr lang="en-US" sz="2400" dirty="0"/>
              <a:t>before the </a:t>
            </a:r>
            <a:r>
              <a:rPr lang="en-US" sz="2400" dirty="0" smtClean="0"/>
              <a:t>due date </a:t>
            </a:r>
            <a:r>
              <a:rPr lang="en-US" sz="2400" dirty="0"/>
              <a:t>of the </a:t>
            </a:r>
            <a:r>
              <a:rPr lang="en-US" sz="2400" dirty="0" smtClean="0"/>
              <a:t>report, name &amp; details communicated to MC Chair)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sz="2400" dirty="0" smtClean="0"/>
              <a:t>S/he will evaluate </a:t>
            </a:r>
            <a:r>
              <a:rPr lang="en-GB" sz="2400" u="sng" dirty="0" smtClean="0">
                <a:solidFill>
                  <a:srgbClr val="FFC000"/>
                </a:solidFill>
              </a:rPr>
              <a:t>remotely</a:t>
            </a:r>
            <a:r>
              <a:rPr lang="en-GB" sz="2400" dirty="0" smtClean="0">
                <a:solidFill>
                  <a:srgbClr val="FFC000"/>
                </a:solidFill>
              </a:rPr>
              <a:t> </a:t>
            </a:r>
            <a:r>
              <a:rPr lang="en-GB" sz="1400" dirty="0" smtClean="0"/>
              <a:t>(unless exceptionally their presence is requested)</a:t>
            </a:r>
            <a:endParaRPr lang="en-GB" sz="2400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000" dirty="0" smtClean="0"/>
              <a:t>S&amp;T </a:t>
            </a:r>
            <a:r>
              <a:rPr lang="en-GB" sz="2000" dirty="0"/>
              <a:t>and Networking progress of the Action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000" dirty="0" smtClean="0"/>
              <a:t>Progress in the </a:t>
            </a:r>
            <a:r>
              <a:rPr lang="en-GB" sz="2000" dirty="0"/>
              <a:t>implementation of COST </a:t>
            </a:r>
            <a:r>
              <a:rPr lang="en-GB" sz="2000" dirty="0" smtClean="0"/>
              <a:t>Policies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sz="2400" dirty="0" smtClean="0"/>
              <a:t>Their </a:t>
            </a:r>
            <a:r>
              <a:rPr lang="en-GB" sz="2400" dirty="0"/>
              <a:t>honoraria </a:t>
            </a:r>
            <a:r>
              <a:rPr lang="en-GB" sz="2400" dirty="0" smtClean="0"/>
              <a:t>will </a:t>
            </a:r>
            <a:r>
              <a:rPr lang="en-GB" sz="2400" dirty="0"/>
              <a:t>be paid directly by the COST Association</a:t>
            </a:r>
          </a:p>
          <a:p>
            <a:pPr marL="457200" lvl="1" indent="0" eaLnBrk="1" hangingPunct="1">
              <a:buNone/>
              <a:defRPr/>
            </a:pPr>
            <a:endParaRPr lang="en-GB" sz="1800" dirty="0"/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lvl="2" eaLnBrk="1" hangingPunct="1">
              <a:buFont typeface="Wingdings" pitchFamily="2" charset="2"/>
              <a:buChar char="§"/>
              <a:defRPr/>
            </a:pPr>
            <a:endParaRPr lang="en-US" sz="1800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8319510" y="6315942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D14A2F-919B-4A68-ADD4-41BCF6CA83E1}" type="slidenum">
              <a:rPr lang="de-DE" altLang="en-US" smtClean="0">
                <a:solidFill>
                  <a:srgbClr val="898989"/>
                </a:solidFill>
              </a:rPr>
              <a:pPr/>
              <a:t>10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2468" y="221958"/>
            <a:ext cx="7727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Monitoring: Implementation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0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8CFBE1-6800-4598-8E83-610953B66CD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566152" y="100467"/>
            <a:ext cx="7084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2A678B"/>
                </a:solidFill>
                <a:latin typeface="Arial"/>
              </a:rPr>
              <a:t>Monitoring and Final Assessment of Actions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71155"/>
              </p:ext>
            </p:extLst>
          </p:nvPr>
        </p:nvGraphicFramePr>
        <p:xfrm>
          <a:off x="627253" y="1307008"/>
          <a:ext cx="7444087" cy="418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678"/>
                <a:gridCol w="5559409"/>
              </a:tblGrid>
              <a:tr h="37946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Element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GB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and features</a:t>
                      </a:r>
                      <a:endParaRPr lang="en-GB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4069">
                <a:tc rowSpan="7"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Assessment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 48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Identify how well the Action has reached the defined </a:t>
                      </a:r>
                      <a:r>
                        <a:rPr lang="en-GB" sz="1800" dirty="0" err="1" smtClean="0"/>
                        <a:t>MoU</a:t>
                      </a:r>
                      <a:r>
                        <a:rPr lang="en-GB" sz="1800" dirty="0" smtClean="0"/>
                        <a:t> objectives and deliverables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7261">
                <a:tc vMerge="1"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Information on initiation of any follow-up activities and its impact on R&amp;D activities in the area covered by the Action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68">
                <a:tc vMerge="1"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Collects data for: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04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buFontTx/>
                        <a:buNone/>
                      </a:pPr>
                      <a:r>
                        <a:rPr lang="en-GB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Association reporting to EC</a:t>
                      </a:r>
                      <a:endParaRPr lang="en-GB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buFontTx/>
                        <a:buNone/>
                      </a:pPr>
                      <a:r>
                        <a:rPr lang="en-GB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Analyses</a:t>
                      </a:r>
                      <a:endParaRPr lang="en-GB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buFontTx/>
                        <a:buNone/>
                      </a:pPr>
                      <a:r>
                        <a:rPr lang="en-GB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success stories</a:t>
                      </a:r>
                      <a:endParaRPr lang="en-GB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59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‘early weak signals’ (or emerging   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issues)</a:t>
                      </a:r>
                      <a:endParaRPr lang="en-GB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4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4994" y="100467"/>
            <a:ext cx="7829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2A678B"/>
                </a:solidFill>
                <a:latin typeface="Arial"/>
              </a:rPr>
              <a:t>Monitoring and Final Assessment </a:t>
            </a: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of Actions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latin typeface="Arial" panose="020B0604020202020204" pitchFamily="34" charset="0"/>
              </a:rPr>
              <a:t>44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28" y="1350486"/>
            <a:ext cx="8913813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rgbClr val="56585B"/>
                </a:solidFill>
              </a:rPr>
              <a:t>See </a:t>
            </a:r>
            <a:r>
              <a:rPr lang="en-GB" sz="2400" b="1" dirty="0" smtClean="0">
                <a:solidFill>
                  <a:srgbClr val="56585B"/>
                </a:solidFill>
                <a:hlinkClick r:id="rId2"/>
              </a:rPr>
              <a:t>http</a:t>
            </a:r>
            <a:r>
              <a:rPr lang="en-GB" sz="2400" b="1" dirty="0">
                <a:solidFill>
                  <a:srgbClr val="56585B"/>
                </a:solidFill>
                <a:hlinkClick r:id="rId2"/>
              </a:rPr>
              <a:t>://</a:t>
            </a:r>
            <a:r>
              <a:rPr lang="en-GB" sz="2400" b="1" dirty="0" smtClean="0">
                <a:solidFill>
                  <a:srgbClr val="56585B"/>
                </a:solidFill>
                <a:hlinkClick r:id="rId2"/>
              </a:rPr>
              <a:t>www.cost.eu/participate</a:t>
            </a:r>
            <a:r>
              <a:rPr lang="en-GB" sz="2400" b="1" dirty="0" smtClean="0">
                <a:solidFill>
                  <a:srgbClr val="56585B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endParaRPr lang="en-GB" sz="2800" b="1" dirty="0">
              <a:solidFill>
                <a:srgbClr val="56585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5" y="2015225"/>
            <a:ext cx="3653937" cy="3588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0178" y="3362445"/>
            <a:ext cx="40859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FP1105: FA (Month 48)</a:t>
            </a:r>
          </a:p>
          <a:p>
            <a:r>
              <a:rPr lang="en-GB" sz="1600" dirty="0" smtClean="0"/>
              <a:t>(should be e-cost based MFA procedure)</a:t>
            </a:r>
          </a:p>
          <a:p>
            <a:endParaRPr lang="en-GB" dirty="0"/>
          </a:p>
        </p:txBody>
      </p:sp>
      <p:sp>
        <p:nvSpPr>
          <p:cNvPr id="13" name="Right Brace 12"/>
          <p:cNvSpPr/>
          <p:nvPr/>
        </p:nvSpPr>
        <p:spPr>
          <a:xfrm>
            <a:off x="4214450" y="3270741"/>
            <a:ext cx="377373" cy="10565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8319510" y="6315942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D14A2F-919B-4A68-ADD4-41BCF6CA83E1}" type="slidenum">
              <a:rPr lang="de-DE" altLang="en-US" smtClean="0">
                <a:solidFill>
                  <a:srgbClr val="898989"/>
                </a:solidFill>
              </a:rPr>
              <a:pPr/>
              <a:t>13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427452" y="1145220"/>
            <a:ext cx="8211845" cy="2407877"/>
          </a:xfrm>
          <a:extLst/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2000" dirty="0" smtClean="0">
                <a:solidFill>
                  <a:srgbClr val="F3AB29"/>
                </a:solidFill>
              </a:rPr>
              <a:t>Key dates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GB" sz="1800" dirty="0">
              <a:solidFill>
                <a:srgbClr val="F3AB29"/>
              </a:solidFill>
            </a:endParaRPr>
          </a:p>
          <a:p>
            <a:pPr lvl="1" eaLnBrk="1" hangingPunct="1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Action Chair will submit FA at 48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month by the </a:t>
            </a:r>
            <a:r>
              <a:rPr lang="en-US" sz="2000" b="1" u="sng" dirty="0" smtClean="0"/>
              <a:t>24/06/2016</a:t>
            </a:r>
            <a:endParaRPr lang="en-US" sz="2000" dirty="0" smtClean="0"/>
          </a:p>
          <a:p>
            <a:pPr lvl="1" eaLnBrk="1" hangingPunct="1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Rapporteur will submit his/hers by </a:t>
            </a:r>
            <a:r>
              <a:rPr lang="en-US" sz="2000" b="1" u="sng" dirty="0" smtClean="0"/>
              <a:t>24/07/2016</a:t>
            </a:r>
          </a:p>
          <a:p>
            <a:pPr lvl="1" eaLnBrk="1" hangingPunct="1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Outcome to be communicated to MC by </a:t>
            </a:r>
            <a:r>
              <a:rPr lang="en-US" sz="2000" b="1" u="sng" dirty="0" smtClean="0"/>
              <a:t>16/08/2016</a:t>
            </a:r>
            <a:endParaRPr lang="en-US" sz="2000" b="1" u="sng" dirty="0"/>
          </a:p>
          <a:p>
            <a:pPr lvl="2" eaLnBrk="1" hangingPunct="1">
              <a:buFont typeface="Wingdings" pitchFamily="2" charset="2"/>
              <a:buChar char="§"/>
              <a:defRPr/>
            </a:pPr>
            <a:endParaRPr lang="en-US" sz="1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66152" y="283350"/>
            <a:ext cx="708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FP1105 Monitoring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3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3585" y="232353"/>
            <a:ext cx="372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FP1105: next GP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latin typeface="Arial" panose="020B0604020202020204" pitchFamily="34" charset="0"/>
              </a:rPr>
              <a:t>44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204186" y="1109219"/>
            <a:ext cx="8686824" cy="4808004"/>
          </a:xfrm>
          <a:solidFill>
            <a:schemeClr val="bg1"/>
          </a:solidFill>
          <a:extLst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GP4: </a:t>
            </a:r>
            <a:r>
              <a:rPr lang="en-US" sz="2400" b="1" dirty="0" smtClean="0"/>
              <a:t>01/07/2015-23/05/2016</a:t>
            </a:r>
          </a:p>
          <a:p>
            <a:pPr marL="0" indent="0">
              <a:buNone/>
            </a:pPr>
            <a:endParaRPr lang="en-US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56585B"/>
                </a:solidFill>
              </a:rPr>
              <a:t>Allocated Action Budget (incl</a:t>
            </a:r>
            <a:r>
              <a:rPr lang="en-US" sz="2400" dirty="0">
                <a:solidFill>
                  <a:srgbClr val="56585B"/>
                </a:solidFill>
              </a:rPr>
              <a:t>. FSAC</a:t>
            </a:r>
            <a:r>
              <a:rPr lang="en-US" sz="2400" dirty="0" smtClean="0">
                <a:solidFill>
                  <a:srgbClr val="56585B"/>
                </a:solidFill>
              </a:rPr>
              <a:t>) : up </a:t>
            </a:r>
            <a:r>
              <a:rPr lang="en-US" sz="2400" smtClean="0">
                <a:solidFill>
                  <a:srgbClr val="56585B"/>
                </a:solidFill>
              </a:rPr>
              <a:t>to </a:t>
            </a:r>
            <a:r>
              <a:rPr lang="en-US" sz="2400" b="1" smtClean="0">
                <a:solidFill>
                  <a:srgbClr val="56585B"/>
                </a:solidFill>
              </a:rPr>
              <a:t>128 </a:t>
            </a:r>
            <a:r>
              <a:rPr lang="en-US" sz="2400" b="1" dirty="0">
                <a:solidFill>
                  <a:srgbClr val="56585B"/>
                </a:solidFill>
              </a:rPr>
              <a:t>3</a:t>
            </a:r>
            <a:r>
              <a:rPr lang="en-US" sz="2400" b="1" smtClean="0">
                <a:solidFill>
                  <a:srgbClr val="56585B"/>
                </a:solidFill>
              </a:rPr>
              <a:t>33 </a:t>
            </a:r>
            <a:r>
              <a:rPr lang="en-US" sz="2400" b="1" dirty="0" smtClean="0">
                <a:solidFill>
                  <a:srgbClr val="56585B"/>
                </a:solidFill>
              </a:rPr>
              <a:t>EUR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56585B"/>
                </a:solidFill>
              </a:rPr>
              <a:t> </a:t>
            </a:r>
            <a:r>
              <a:rPr lang="en-US" sz="2400" dirty="0" smtClean="0">
                <a:solidFill>
                  <a:srgbClr val="56585B"/>
                </a:solidFill>
              </a:rPr>
              <a:t>    (</a:t>
            </a:r>
            <a:r>
              <a:rPr lang="en-US" sz="2400" u="sng" dirty="0" smtClean="0">
                <a:solidFill>
                  <a:srgbClr val="56585B"/>
                </a:solidFill>
              </a:rPr>
              <a:t>prorated</a:t>
            </a:r>
            <a:r>
              <a:rPr lang="en-US" sz="2400" dirty="0" smtClean="0">
                <a:solidFill>
                  <a:srgbClr val="56585B"/>
                </a:solidFill>
              </a:rPr>
              <a:t>  to GP duration)</a:t>
            </a:r>
          </a:p>
          <a:p>
            <a:pPr marL="0" lvl="0" indent="0">
              <a:buNone/>
            </a:pPr>
            <a:endParaRPr lang="en-US" sz="2400" dirty="0">
              <a:solidFill>
                <a:srgbClr val="56585B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56585B"/>
                </a:solidFill>
              </a:rPr>
              <a:t>e-CAMT (</a:t>
            </a:r>
            <a:r>
              <a:rPr lang="en-GB" sz="2400" dirty="0" smtClean="0"/>
              <a:t>e-COST </a:t>
            </a:r>
            <a:r>
              <a:rPr lang="en-GB" sz="2400" dirty="0"/>
              <a:t>Action Management </a:t>
            </a:r>
            <a:r>
              <a:rPr lang="en-GB" sz="2400" dirty="0" smtClean="0"/>
              <a:t>Tool) </a:t>
            </a:r>
            <a:r>
              <a:rPr lang="en-GB" sz="2400" dirty="0" smtClean="0">
                <a:solidFill>
                  <a:srgbClr val="56585B"/>
                </a:solidFill>
              </a:rPr>
              <a:t>will </a:t>
            </a:r>
            <a:r>
              <a:rPr lang="en-GB" sz="2400" dirty="0">
                <a:solidFill>
                  <a:srgbClr val="56585B"/>
                </a:solidFill>
              </a:rPr>
              <a:t>be used </a:t>
            </a:r>
            <a:r>
              <a:rPr lang="en-GB" sz="2400" dirty="0" smtClean="0">
                <a:solidFill>
                  <a:srgbClr val="56585B"/>
                </a:solidFill>
              </a:rPr>
              <a:t>to submit WBP and sign Action Grant Agreement</a:t>
            </a:r>
          </a:p>
          <a:p>
            <a:pPr>
              <a:buFont typeface="Wingdings" pitchFamily="2" charset="2"/>
              <a:buChar char="§"/>
            </a:pPr>
            <a:endParaRPr lang="en-GB" sz="2400" dirty="0">
              <a:solidFill>
                <a:srgbClr val="56585B"/>
              </a:solidFill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800" dirty="0" smtClean="0"/>
          </a:p>
          <a:p>
            <a:pPr marL="914400" lvl="2" indent="0" eaLnBrk="1" hangingPunct="1"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93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3585" y="232353"/>
            <a:ext cx="372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FP1105: next GP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latin typeface="Arial" panose="020B0604020202020204" pitchFamily="34" charset="0"/>
              </a:rPr>
              <a:t>44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685" y="982904"/>
            <a:ext cx="8520115" cy="2692804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ct val="30000"/>
              </a:spcBef>
              <a:buNone/>
              <a:defRPr/>
            </a:pPr>
            <a:r>
              <a:rPr lang="en-GB" sz="2000" b="1" u="sng" dirty="0" smtClean="0">
                <a:solidFill>
                  <a:srgbClr val="95969F">
                    <a:lumMod val="75000"/>
                  </a:srgbClr>
                </a:solidFill>
              </a:rPr>
              <a:t>1) Enter </a:t>
            </a:r>
            <a:r>
              <a:rPr lang="en-GB" sz="2000" b="1" u="sng" dirty="0">
                <a:solidFill>
                  <a:srgbClr val="95969F">
                    <a:lumMod val="75000"/>
                  </a:srgbClr>
                </a:solidFill>
              </a:rPr>
              <a:t>Grant Period Goals </a:t>
            </a:r>
            <a:r>
              <a:rPr lang="en-GB" sz="2000" dirty="0">
                <a:solidFill>
                  <a:srgbClr val="95969F">
                    <a:lumMod val="75000"/>
                  </a:srgbClr>
                </a:solidFill>
              </a:rPr>
              <a:t>to achieve </a:t>
            </a:r>
            <a:r>
              <a:rPr lang="en-GB" sz="2000" dirty="0" err="1">
                <a:solidFill>
                  <a:srgbClr val="95969F">
                    <a:lumMod val="75000"/>
                  </a:srgbClr>
                </a:solidFill>
              </a:rPr>
              <a:t>MoU</a:t>
            </a:r>
            <a:r>
              <a:rPr lang="en-GB" sz="2000" dirty="0">
                <a:solidFill>
                  <a:srgbClr val="95969F">
                    <a:lumMod val="75000"/>
                  </a:srgbClr>
                </a:solidFill>
              </a:rPr>
              <a:t> objectives and deliver </a:t>
            </a:r>
            <a:r>
              <a:rPr lang="en-GB" sz="2000" dirty="0" err="1">
                <a:solidFill>
                  <a:srgbClr val="95969F">
                    <a:lumMod val="75000"/>
                  </a:srgbClr>
                </a:solidFill>
              </a:rPr>
              <a:t>MoU</a:t>
            </a:r>
            <a:r>
              <a:rPr lang="en-GB" sz="2000" dirty="0">
                <a:solidFill>
                  <a:srgbClr val="95969F">
                    <a:lumMod val="75000"/>
                  </a:srgbClr>
                </a:solidFill>
              </a:rPr>
              <a:t> deliverables</a:t>
            </a:r>
          </a:p>
          <a:p>
            <a:pPr marL="514350" indent="-514350" algn="just" eaLnBrk="1" hangingPunct="1">
              <a:spcBef>
                <a:spcPct val="30000"/>
              </a:spcBef>
              <a:buFont typeface="Arial" pitchFamily="34" charset="0"/>
              <a:buAutoNum type="arabicParenR"/>
              <a:defRPr/>
            </a:pPr>
            <a:endParaRPr lang="en-GB" sz="600" dirty="0">
              <a:solidFill>
                <a:srgbClr val="95969F">
                  <a:lumMod val="75000"/>
                </a:srgbClr>
              </a:solidFill>
            </a:endParaRPr>
          </a:p>
          <a:p>
            <a:pPr marL="0" indent="0" algn="just" eaLnBrk="1" hangingPunct="1">
              <a:spcBef>
                <a:spcPct val="30000"/>
              </a:spcBef>
              <a:buNone/>
              <a:defRPr/>
            </a:pPr>
            <a:r>
              <a:rPr lang="en-GB" sz="2000" dirty="0" smtClean="0">
                <a:solidFill>
                  <a:srgbClr val="95969F">
                    <a:lumMod val="75000"/>
                  </a:srgbClr>
                </a:solidFill>
              </a:rPr>
              <a:t>2) </a:t>
            </a:r>
            <a:r>
              <a:rPr lang="en-GB" sz="2000" b="1" u="sng" dirty="0" smtClean="0">
                <a:solidFill>
                  <a:srgbClr val="95969F">
                    <a:lumMod val="75000"/>
                  </a:srgbClr>
                </a:solidFill>
              </a:rPr>
              <a:t>Enter </a:t>
            </a:r>
            <a:r>
              <a:rPr lang="en-GB" sz="2000" b="1" u="sng" dirty="0">
                <a:solidFill>
                  <a:srgbClr val="95969F">
                    <a:lumMod val="75000"/>
                  </a:srgbClr>
                </a:solidFill>
              </a:rPr>
              <a:t>Activities using the COST Networking </a:t>
            </a:r>
            <a:r>
              <a:rPr lang="en-GB" sz="2000" b="1" u="sng" dirty="0" smtClean="0">
                <a:solidFill>
                  <a:srgbClr val="95969F">
                    <a:lumMod val="75000"/>
                  </a:srgbClr>
                </a:solidFill>
              </a:rPr>
              <a:t>Tools</a:t>
            </a:r>
            <a:r>
              <a:rPr lang="en-GB" sz="2000" b="1" dirty="0" smtClean="0">
                <a:solidFill>
                  <a:srgbClr val="95969F">
                    <a:lumMod val="75000"/>
                  </a:srgbClr>
                </a:solidFill>
              </a:rPr>
              <a:t> </a:t>
            </a:r>
            <a:r>
              <a:rPr lang="en-GB" sz="2000" dirty="0">
                <a:solidFill>
                  <a:srgbClr val="95969F">
                    <a:lumMod val="75000"/>
                  </a:srgbClr>
                </a:solidFill>
              </a:rPr>
              <a:t>planned for the Grant Period</a:t>
            </a:r>
            <a:r>
              <a:rPr lang="en-GB" sz="2000" b="1" dirty="0">
                <a:solidFill>
                  <a:srgbClr val="95969F">
                    <a:lumMod val="75000"/>
                  </a:srgbClr>
                </a:solidFill>
              </a:rPr>
              <a:t>: </a:t>
            </a:r>
            <a:r>
              <a:rPr lang="en-GB" sz="2000" dirty="0">
                <a:solidFill>
                  <a:srgbClr val="95969F">
                    <a:lumMod val="75000"/>
                  </a:srgbClr>
                </a:solidFill>
              </a:rPr>
              <a:t>Meetings, </a:t>
            </a:r>
            <a:r>
              <a:rPr lang="en-GB" sz="2000" dirty="0" smtClean="0">
                <a:solidFill>
                  <a:srgbClr val="95969F">
                    <a:lumMod val="75000"/>
                  </a:srgbClr>
                </a:solidFill>
              </a:rPr>
              <a:t>Training </a:t>
            </a:r>
            <a:r>
              <a:rPr lang="en-GB" sz="2000" dirty="0">
                <a:solidFill>
                  <a:srgbClr val="95969F">
                    <a:lumMod val="75000"/>
                  </a:srgbClr>
                </a:solidFill>
              </a:rPr>
              <a:t>Schools, STSMs, Dissemination. </a:t>
            </a:r>
          </a:p>
          <a:p>
            <a:pPr marL="0" indent="0" algn="just" eaLnBrk="1" hangingPunct="1">
              <a:spcBef>
                <a:spcPct val="30000"/>
              </a:spcBef>
              <a:buNone/>
              <a:defRPr/>
            </a:pPr>
            <a:r>
              <a:rPr lang="en-GB" sz="1600" dirty="0" smtClean="0">
                <a:solidFill>
                  <a:srgbClr val="95969F">
                    <a:lumMod val="75000"/>
                  </a:srgbClr>
                </a:solidFill>
              </a:rPr>
              <a:t>(specifying to which </a:t>
            </a:r>
            <a:r>
              <a:rPr lang="en-GB" sz="1600" dirty="0">
                <a:solidFill>
                  <a:srgbClr val="95969F">
                    <a:lumMod val="75000"/>
                  </a:srgbClr>
                </a:solidFill>
              </a:rPr>
              <a:t>Grant Period Goal it contributes </a:t>
            </a:r>
            <a:r>
              <a:rPr lang="en-GB" sz="1600" dirty="0" smtClean="0">
                <a:solidFill>
                  <a:srgbClr val="95969F">
                    <a:lumMod val="75000"/>
                  </a:srgbClr>
                </a:solidFill>
              </a:rPr>
              <a:t>to, Description and Outputs </a:t>
            </a:r>
            <a:r>
              <a:rPr lang="en-GB" sz="1600" dirty="0">
                <a:solidFill>
                  <a:srgbClr val="95969F">
                    <a:lumMod val="75000"/>
                  </a:srgbClr>
                </a:solidFill>
              </a:rPr>
              <a:t>of the </a:t>
            </a:r>
            <a:r>
              <a:rPr lang="en-GB" sz="1600" dirty="0" smtClean="0">
                <a:solidFill>
                  <a:srgbClr val="95969F">
                    <a:lumMod val="75000"/>
                  </a:srgbClr>
                </a:solidFill>
              </a:rPr>
              <a:t>activity, “</a:t>
            </a:r>
            <a:r>
              <a:rPr lang="en-GB" sz="1600" dirty="0">
                <a:solidFill>
                  <a:srgbClr val="95969F">
                    <a:lumMod val="75000"/>
                  </a:srgbClr>
                </a:solidFill>
              </a:rPr>
              <a:t>Logistical/ financial” </a:t>
            </a:r>
            <a:r>
              <a:rPr lang="en-GB" sz="1600" dirty="0" smtClean="0">
                <a:solidFill>
                  <a:srgbClr val="95969F">
                    <a:lumMod val="75000"/>
                  </a:srgbClr>
                </a:solidFill>
              </a:rPr>
              <a:t>details)</a:t>
            </a:r>
            <a:endParaRPr lang="en-GB" sz="1600" dirty="0">
              <a:solidFill>
                <a:srgbClr val="95969F">
                  <a:lumMod val="75000"/>
                </a:srgbClr>
              </a:solidFill>
            </a:endParaRPr>
          </a:p>
          <a:p>
            <a:pPr marL="0" indent="0" algn="just" eaLnBrk="1" hangingPunct="1">
              <a:spcBef>
                <a:spcPct val="30000"/>
              </a:spcBef>
              <a:buNone/>
              <a:defRPr/>
            </a:pP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458" t="29138" r="67413" b="21296"/>
          <a:stretch/>
        </p:blipFill>
        <p:spPr>
          <a:xfrm>
            <a:off x="1807037" y="3567938"/>
            <a:ext cx="3736088" cy="277264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3119274" flipH="1">
            <a:off x="4385282" y="4471098"/>
            <a:ext cx="145206" cy="12350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3119274">
            <a:off x="4427956" y="5252486"/>
            <a:ext cx="151305" cy="11142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99709" y="5271287"/>
            <a:ext cx="26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How the networking activities relate to the GP goals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9710" y="4459792"/>
            <a:ext cx="248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How the GP goals activities relate to the </a:t>
            </a:r>
            <a:r>
              <a:rPr lang="en-GB" sz="1200" dirty="0" err="1" smtClean="0"/>
              <a:t>MoU</a:t>
            </a:r>
            <a:r>
              <a:rPr lang="en-GB" sz="1200" dirty="0" smtClean="0"/>
              <a:t> aim and objectives</a:t>
            </a:r>
            <a:endParaRPr lang="en-GB" sz="1200" dirty="0"/>
          </a:p>
        </p:txBody>
      </p:sp>
      <p:sp>
        <p:nvSpPr>
          <p:cNvPr id="15" name="Down Arrow 14"/>
          <p:cNvSpPr/>
          <p:nvPr/>
        </p:nvSpPr>
        <p:spPr>
          <a:xfrm rot="3119274">
            <a:off x="3852404" y="4478575"/>
            <a:ext cx="147632" cy="586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210103" y="4012677"/>
            <a:ext cx="176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Action Objectives as stated in </a:t>
            </a:r>
            <a:r>
              <a:rPr lang="en-GB" sz="1200" dirty="0" err="1" smtClean="0"/>
              <a:t>MoU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009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8319510" y="6315942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D14A2F-919B-4A68-ADD4-41BCF6CA83E1}" type="slidenum">
              <a:rPr lang="de-DE" altLang="en-US" smtClean="0">
                <a:solidFill>
                  <a:srgbClr val="898989"/>
                </a:solidFill>
              </a:rPr>
              <a:pPr/>
              <a:t>16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772" y="1241304"/>
            <a:ext cx="8713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sz="2200" b="1" dirty="0">
                <a:solidFill>
                  <a:srgbClr val="2A678B"/>
                </a:solidFill>
                <a:latin typeface="+mn-lt"/>
                <a:cs typeface="+mn-cs"/>
              </a:rPr>
              <a:t>GP goals (to be identified </a:t>
            </a:r>
            <a:r>
              <a:rPr lang="en-GB" sz="2200" b="1" i="1" dirty="0">
                <a:solidFill>
                  <a:srgbClr val="2A678B"/>
                </a:solidFill>
                <a:latin typeface="+mn-lt"/>
                <a:cs typeface="+mn-cs"/>
              </a:rPr>
              <a:t>in collaboration </a:t>
            </a:r>
            <a:r>
              <a:rPr lang="en-GB" sz="2200" b="1" dirty="0">
                <a:solidFill>
                  <a:srgbClr val="2A678B"/>
                </a:solidFill>
                <a:latin typeface="+mn-lt"/>
                <a:cs typeface="+mn-cs"/>
              </a:rPr>
              <a:t>with the WG </a:t>
            </a:r>
            <a:r>
              <a:rPr lang="en-GB" sz="2200" b="1" dirty="0" smtClean="0">
                <a:solidFill>
                  <a:srgbClr val="2A678B"/>
                </a:solidFill>
                <a:latin typeface="+mn-lt"/>
                <a:cs typeface="+mn-cs"/>
              </a:rPr>
              <a:t>Leaders</a:t>
            </a:r>
            <a:r>
              <a:rPr lang="en-GB" sz="2200" b="1" dirty="0">
                <a:solidFill>
                  <a:srgbClr val="2A678B"/>
                </a:solidFill>
                <a:latin typeface="+mn-lt"/>
                <a:cs typeface="+mn-cs"/>
              </a:rPr>
              <a:t>) </a:t>
            </a:r>
          </a:p>
          <a:p>
            <a:endParaRPr lang="en-GB" b="1" dirty="0" smtClean="0"/>
          </a:p>
          <a:p>
            <a:r>
              <a:rPr lang="en-GB" dirty="0"/>
              <a:t>	</a:t>
            </a:r>
            <a:r>
              <a:rPr lang="en-GB" sz="2200" dirty="0" smtClean="0">
                <a:solidFill>
                  <a:srgbClr val="4D4F52"/>
                </a:solidFill>
              </a:rPr>
              <a:t>- must be specific to the Action (avoid general comments)</a:t>
            </a:r>
          </a:p>
          <a:p>
            <a:endParaRPr lang="en-GB" sz="2200" dirty="0" smtClean="0">
              <a:solidFill>
                <a:srgbClr val="4D4F52"/>
              </a:solidFill>
            </a:endParaRPr>
          </a:p>
          <a:p>
            <a:r>
              <a:rPr lang="en-GB" sz="2200" dirty="0">
                <a:solidFill>
                  <a:srgbClr val="4D4F52"/>
                </a:solidFill>
              </a:rPr>
              <a:t>	</a:t>
            </a:r>
            <a:r>
              <a:rPr lang="en-GB" sz="2200" dirty="0" smtClean="0">
                <a:solidFill>
                  <a:srgbClr val="4D4F52"/>
                </a:solidFill>
              </a:rPr>
              <a:t>- should enable the </a:t>
            </a:r>
            <a:r>
              <a:rPr lang="en-GB" sz="2200" dirty="0" err="1" smtClean="0">
                <a:solidFill>
                  <a:srgbClr val="4D4F52"/>
                </a:solidFill>
              </a:rPr>
              <a:t>i</a:t>
            </a:r>
            <a:r>
              <a:rPr lang="en-GB" sz="2200" dirty="0" smtClean="0">
                <a:solidFill>
                  <a:srgbClr val="4D4F52"/>
                </a:solidFill>
              </a:rPr>
              <a:t>) fulfilment of the foreseen objectives and 	ii) achievement of the foreseen deliverables as outlined in the </a:t>
            </a:r>
            <a:r>
              <a:rPr lang="en-GB" sz="2200" dirty="0" err="1" smtClean="0">
                <a:solidFill>
                  <a:srgbClr val="4D4F52"/>
                </a:solidFill>
              </a:rPr>
              <a:t>MoU</a:t>
            </a:r>
            <a:endParaRPr lang="en-GB" sz="2200" dirty="0" smtClean="0">
              <a:solidFill>
                <a:srgbClr val="4D4F52"/>
              </a:solidFill>
            </a:endParaRPr>
          </a:p>
          <a:p>
            <a:endParaRPr lang="en-GB" sz="2200" dirty="0" smtClean="0">
              <a:solidFill>
                <a:srgbClr val="4D4F52"/>
              </a:solidFill>
            </a:endParaRPr>
          </a:p>
          <a:p>
            <a:r>
              <a:rPr lang="en-GB" sz="2200" dirty="0">
                <a:solidFill>
                  <a:srgbClr val="4D4F52"/>
                </a:solidFill>
              </a:rPr>
              <a:t>	</a:t>
            </a:r>
            <a:r>
              <a:rPr lang="en-GB" sz="2200" dirty="0" smtClean="0">
                <a:solidFill>
                  <a:srgbClr val="4D4F52"/>
                </a:solidFill>
              </a:rPr>
              <a:t>- key tasks per WG included already in the </a:t>
            </a:r>
            <a:r>
              <a:rPr lang="en-GB" sz="2200" dirty="0" err="1" smtClean="0">
                <a:solidFill>
                  <a:srgbClr val="4D4F52"/>
                </a:solidFill>
              </a:rPr>
              <a:t>MoU</a:t>
            </a:r>
            <a:r>
              <a:rPr lang="en-GB" sz="2200" dirty="0" smtClean="0">
                <a:solidFill>
                  <a:srgbClr val="4D4F52"/>
                </a:solidFill>
              </a:rPr>
              <a:t> – good 	starting point for defining the GP goals</a:t>
            </a:r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  <a:p>
            <a:r>
              <a:rPr lang="en-GB" b="1" i="1" u="sng" dirty="0" smtClean="0">
                <a:solidFill>
                  <a:srgbClr val="2A678B"/>
                </a:solidFill>
              </a:rPr>
              <a:t>Please note</a:t>
            </a:r>
            <a:r>
              <a:rPr lang="en-GB" i="1" dirty="0" smtClean="0"/>
              <a:t>: </a:t>
            </a:r>
            <a:r>
              <a:rPr lang="en-GB" sz="2000" dirty="0" smtClean="0">
                <a:solidFill>
                  <a:srgbClr val="4D4F52"/>
                </a:solidFill>
              </a:rPr>
              <a:t>organisation </a:t>
            </a:r>
            <a:r>
              <a:rPr lang="en-GB" sz="2000" dirty="0">
                <a:solidFill>
                  <a:srgbClr val="4D4F52"/>
                </a:solidFill>
              </a:rPr>
              <a:t>of a conference is not a GP goal is a networking </a:t>
            </a:r>
            <a:r>
              <a:rPr lang="en-GB" sz="2000" dirty="0" smtClean="0">
                <a:solidFill>
                  <a:srgbClr val="4D4F52"/>
                </a:solidFill>
              </a:rPr>
              <a:t>activity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93585" y="232353"/>
            <a:ext cx="372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FP1105: next GP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3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8319510" y="6315942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D14A2F-919B-4A68-ADD4-41BCF6CA83E1}" type="slidenum">
              <a:rPr lang="de-DE" altLang="en-US" smtClean="0">
                <a:solidFill>
                  <a:srgbClr val="898989"/>
                </a:solidFill>
              </a:rPr>
              <a:pPr/>
              <a:t>17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772" y="1241304"/>
            <a:ext cx="87132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sz="2200" b="1" dirty="0">
                <a:solidFill>
                  <a:srgbClr val="2A678B"/>
                </a:solidFill>
              </a:rPr>
              <a:t>Networking activities (important points):</a:t>
            </a:r>
          </a:p>
          <a:p>
            <a:endParaRPr lang="en-GB" b="1" dirty="0" smtClean="0"/>
          </a:p>
          <a:p>
            <a:r>
              <a:rPr lang="en-GB" dirty="0"/>
              <a:t>	</a:t>
            </a:r>
            <a:r>
              <a:rPr lang="en-GB" sz="2200" dirty="0" smtClean="0">
                <a:solidFill>
                  <a:srgbClr val="4D4F52"/>
                </a:solidFill>
              </a:rPr>
              <a:t>- </a:t>
            </a:r>
            <a:r>
              <a:rPr lang="en-US" sz="2200" dirty="0">
                <a:solidFill>
                  <a:srgbClr val="4D4F52"/>
                </a:solidFill>
              </a:rPr>
              <a:t>Take into account COST </a:t>
            </a:r>
            <a:r>
              <a:rPr lang="en-US" sz="2200" dirty="0" smtClean="0">
                <a:solidFill>
                  <a:srgbClr val="4D4F52"/>
                </a:solidFill>
              </a:rPr>
              <a:t>policies</a:t>
            </a:r>
            <a:endParaRPr lang="en-US" sz="2200" u="sng" dirty="0" smtClean="0">
              <a:solidFill>
                <a:srgbClr val="4D4F52"/>
              </a:solidFill>
            </a:endParaRPr>
          </a:p>
          <a:p>
            <a:endParaRPr lang="en-US" sz="2200" u="sng" dirty="0">
              <a:solidFill>
                <a:srgbClr val="4D4F52"/>
              </a:solidFill>
            </a:endParaRPr>
          </a:p>
          <a:p>
            <a:r>
              <a:rPr lang="en-GB" sz="2200" dirty="0" smtClean="0">
                <a:solidFill>
                  <a:srgbClr val="4D4F52"/>
                </a:solidFill>
              </a:rPr>
              <a:t>	- </a:t>
            </a:r>
            <a:r>
              <a:rPr lang="en-US" sz="2200" dirty="0">
                <a:solidFill>
                  <a:srgbClr val="4D4F52"/>
                </a:solidFill>
              </a:rPr>
              <a:t>Link activity to GP Goals </a:t>
            </a:r>
            <a:endParaRPr lang="en-US" sz="2200" dirty="0" smtClean="0">
              <a:solidFill>
                <a:srgbClr val="4D4F52"/>
              </a:solidFill>
            </a:endParaRPr>
          </a:p>
          <a:p>
            <a:endParaRPr lang="en-US" sz="2200" dirty="0">
              <a:solidFill>
                <a:srgbClr val="4D4F52"/>
              </a:solidFill>
            </a:endParaRPr>
          </a:p>
          <a:p>
            <a:r>
              <a:rPr lang="en-GB" sz="2200" dirty="0">
                <a:solidFill>
                  <a:srgbClr val="4D4F52"/>
                </a:solidFill>
              </a:rPr>
              <a:t>	</a:t>
            </a:r>
            <a:r>
              <a:rPr lang="en-GB" sz="2200" dirty="0" smtClean="0">
                <a:solidFill>
                  <a:srgbClr val="4D4F52"/>
                </a:solidFill>
              </a:rPr>
              <a:t>- </a:t>
            </a:r>
            <a:r>
              <a:rPr lang="en-US" sz="2200" dirty="0">
                <a:solidFill>
                  <a:srgbClr val="4D4F52"/>
                </a:solidFill>
              </a:rPr>
              <a:t>Provide details in the </a:t>
            </a:r>
            <a:r>
              <a:rPr lang="en-US" sz="2200" dirty="0" smtClean="0">
                <a:solidFill>
                  <a:srgbClr val="4D4F52"/>
                </a:solidFill>
              </a:rPr>
              <a:t>description</a:t>
            </a:r>
          </a:p>
          <a:p>
            <a:endParaRPr lang="en-US" sz="2200" dirty="0" smtClean="0">
              <a:solidFill>
                <a:srgbClr val="4D4F52"/>
              </a:solidFill>
            </a:endParaRPr>
          </a:p>
          <a:p>
            <a:r>
              <a:rPr lang="en-US" sz="2200" dirty="0">
                <a:solidFill>
                  <a:srgbClr val="4D4F52"/>
                </a:solidFill>
              </a:rPr>
              <a:t>	</a:t>
            </a:r>
            <a:r>
              <a:rPr lang="en-US" sz="2200" dirty="0" smtClean="0">
                <a:solidFill>
                  <a:srgbClr val="4D4F52"/>
                </a:solidFill>
              </a:rPr>
              <a:t>- List </a:t>
            </a:r>
            <a:r>
              <a:rPr lang="en-US" sz="2200" dirty="0">
                <a:solidFill>
                  <a:srgbClr val="4D4F52"/>
                </a:solidFill>
              </a:rPr>
              <a:t>specific outputs </a:t>
            </a:r>
            <a:endParaRPr lang="en-US" sz="2200" dirty="0" smtClean="0">
              <a:solidFill>
                <a:srgbClr val="4D4F52"/>
              </a:solidFill>
            </a:endParaRPr>
          </a:p>
          <a:p>
            <a:endParaRPr lang="en-US" sz="2200" dirty="0" smtClean="0">
              <a:solidFill>
                <a:srgbClr val="4D4F52"/>
              </a:solidFill>
            </a:endParaRPr>
          </a:p>
          <a:p>
            <a:endParaRPr lang="en-US" sz="2200" dirty="0">
              <a:solidFill>
                <a:srgbClr val="4D4F52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93585" y="232353"/>
            <a:ext cx="372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FP1105: next GP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0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8319510" y="6315942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D14A2F-919B-4A68-ADD4-41BCF6CA83E1}" type="slidenum">
              <a:rPr lang="de-DE" altLang="en-US" smtClean="0">
                <a:solidFill>
                  <a:srgbClr val="898989"/>
                </a:solidFill>
              </a:rPr>
              <a:pPr/>
              <a:t>18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772" y="1241304"/>
            <a:ext cx="8713238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sz="2200" b="1" dirty="0">
                <a:solidFill>
                  <a:srgbClr val="2A678B"/>
                </a:solidFill>
              </a:rPr>
              <a:t>Networking activities (important points</a:t>
            </a:r>
            <a:r>
              <a:rPr lang="en-GB" sz="2200" b="1" dirty="0" smtClean="0">
                <a:solidFill>
                  <a:srgbClr val="2A678B"/>
                </a:solidFill>
              </a:rPr>
              <a:t>):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GB" sz="2200" b="1" dirty="0">
              <a:solidFill>
                <a:srgbClr val="2A678B"/>
              </a:solidFill>
            </a:endParaRPr>
          </a:p>
          <a:p>
            <a:pPr marL="342900" lvl="0" indent="-342900">
              <a:buClr>
                <a:schemeClr val="tx2"/>
              </a:buClr>
              <a:buFontTx/>
              <a:buChar char="-"/>
            </a:pPr>
            <a:r>
              <a:rPr lang="en-GB" sz="2200" dirty="0" smtClean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 </a:t>
            </a:r>
            <a:r>
              <a:rPr lang="en-GB" sz="2200" dirty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Actions </a:t>
            </a:r>
            <a:r>
              <a:rPr lang="en-GB" sz="2200" b="1" dirty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cannot sponsor </a:t>
            </a:r>
            <a:r>
              <a:rPr lang="en-GB" sz="2200" dirty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external </a:t>
            </a:r>
            <a:r>
              <a:rPr lang="en-GB" sz="2200" dirty="0" smtClean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</a:p>
          <a:p>
            <a:pPr marL="342900" lvl="0" indent="-342900">
              <a:buClr>
                <a:schemeClr val="tx2"/>
              </a:buClr>
              <a:buFontTx/>
              <a:buChar char="-"/>
            </a:pPr>
            <a:endParaRPr lang="en-GB" sz="2200" dirty="0">
              <a:solidFill>
                <a:srgbClr val="56585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tx2"/>
              </a:buClr>
              <a:buFontTx/>
              <a:buChar char="-"/>
            </a:pPr>
            <a:r>
              <a:rPr lang="en-GB" sz="2200" dirty="0" smtClean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 Actions </a:t>
            </a:r>
            <a:r>
              <a:rPr lang="en-GB" sz="2200" b="1" dirty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co-organise</a:t>
            </a:r>
            <a:r>
              <a:rPr lang="en-GB" sz="2200" dirty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activities with an external event the Action must be fully integrated into the scientific programme of the organising committee </a:t>
            </a:r>
            <a:endParaRPr lang="en-GB" sz="2200" dirty="0" smtClean="0">
              <a:solidFill>
                <a:srgbClr val="56585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tx2"/>
              </a:buClr>
              <a:buFontTx/>
              <a:buChar char="-"/>
            </a:pPr>
            <a:endParaRPr lang="en-GB" sz="2200" dirty="0">
              <a:solidFill>
                <a:srgbClr val="56585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tx2"/>
              </a:buClr>
              <a:buFontTx/>
              <a:buChar char="-"/>
            </a:pPr>
            <a:r>
              <a:rPr lang="en-GB" sz="2200" dirty="0" smtClean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 </a:t>
            </a:r>
            <a:r>
              <a:rPr lang="en-GB" sz="2200" dirty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must be visible (COST logo, Action number and title) as co-organiser on the event ‘s website and the publication/dissemination </a:t>
            </a:r>
            <a:r>
              <a:rPr lang="en-GB" sz="2200" dirty="0" smtClean="0">
                <a:solidFill>
                  <a:srgbClr val="56585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materials </a:t>
            </a:r>
            <a:endParaRPr lang="en-GB" sz="2200" dirty="0">
              <a:solidFill>
                <a:srgbClr val="56585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 smtClean="0">
              <a:solidFill>
                <a:srgbClr val="4D4F52"/>
              </a:solidFill>
            </a:endParaRPr>
          </a:p>
          <a:p>
            <a:endParaRPr lang="en-US" sz="2200" dirty="0">
              <a:solidFill>
                <a:srgbClr val="4D4F52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93585" y="232353"/>
            <a:ext cx="3726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FP1105: next GP</a:t>
            </a:r>
            <a:endParaRPr lang="en-US" sz="3200" b="1" dirty="0">
              <a:solidFill>
                <a:srgbClr val="2A67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6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26287" y="102158"/>
            <a:ext cx="5297518" cy="637190"/>
          </a:xfrm>
        </p:spPr>
        <p:txBody>
          <a:bodyPr/>
          <a:lstStyle/>
          <a:p>
            <a:pPr>
              <a:lnSpc>
                <a:spcPct val="155000"/>
              </a:lnSpc>
              <a:spcBef>
                <a:spcPct val="0"/>
              </a:spcBef>
              <a:buClr>
                <a:schemeClr val="dk1"/>
              </a:buClr>
              <a:buSzPct val="78571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Acknowledging COST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50938" y="1459627"/>
            <a:ext cx="6807636" cy="2649239"/>
          </a:xfrm>
        </p:spPr>
        <p:txBody>
          <a:bodyPr/>
          <a:lstStyle/>
          <a:p>
            <a:pPr lvl="0" eaLnBrk="1" hangingPunct="1"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COST funded material needs to respect corporate branding:</a:t>
            </a:r>
          </a:p>
          <a:p>
            <a:pPr lvl="1" eaLnBrk="1" hangingPunct="1"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logo </a:t>
            </a:r>
          </a:p>
          <a:p>
            <a:pPr lvl="1" eaLnBrk="1" hangingPunct="1"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 emblem</a:t>
            </a:r>
          </a:p>
          <a:p>
            <a:pPr lvl="1" eaLnBrk="1" hangingPunct="1"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Disclaimer (</a:t>
            </a:r>
            <a:r>
              <a:rPr lang="en-US" sz="1800" dirty="0" smtClean="0"/>
              <a:t>the views expressed in the dissemination material belongs solely to the Action and should not in any way be attributed to COST)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instructions at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www.cost.eu/visualidentity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0" lvl="0" indent="0" eaLnBrk="1" hangingPunct="1">
              <a:buClr>
                <a:srgbClr val="F47729"/>
              </a:buClr>
              <a:buNone/>
              <a:defRPr/>
            </a:pPr>
            <a:endParaRPr lang="en-US" sz="2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3BE246-CBB1-4AFC-B347-41822B16AD4B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4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7325" y="1504149"/>
            <a:ext cx="8469313" cy="4072403"/>
          </a:xfrm>
        </p:spPr>
        <p:txBody>
          <a:bodyPr/>
          <a:lstStyle/>
          <a:p>
            <a:pPr algn="just">
              <a:defRPr/>
            </a:pPr>
            <a:r>
              <a:rPr lang="en-GB" sz="2000" b="1" dirty="0" smtClean="0"/>
              <a:t>Resolution </a:t>
            </a:r>
            <a:r>
              <a:rPr lang="en-GB" sz="2000" b="1" dirty="0"/>
              <a:t>adopted by all the Representatives of the Governments of the 35 COST Member Countries on 6 September 2013, </a:t>
            </a:r>
            <a:r>
              <a:rPr lang="en-GB" sz="2000" b="1" dirty="0">
                <a:solidFill>
                  <a:schemeClr val="tx2"/>
                </a:solidFill>
              </a:rPr>
              <a:t>the ‘COST Association’ was established on </a:t>
            </a:r>
            <a:r>
              <a:rPr lang="en-GB" sz="2000" b="1" u="sng" dirty="0">
                <a:solidFill>
                  <a:schemeClr val="tx2"/>
                </a:solidFill>
              </a:rPr>
              <a:t>19 September 2013</a:t>
            </a:r>
            <a:r>
              <a:rPr lang="en-GB" sz="2000" b="1" dirty="0">
                <a:solidFill>
                  <a:schemeClr val="tx2"/>
                </a:solidFill>
              </a:rPr>
              <a:t> with the aim of providing the legal entity for the implementation of COST </a:t>
            </a:r>
            <a:r>
              <a:rPr lang="en-GB" sz="2000" b="1" dirty="0" smtClean="0">
                <a:solidFill>
                  <a:schemeClr val="tx2"/>
                </a:solidFill>
              </a:rPr>
              <a:t>activities</a:t>
            </a:r>
            <a:endParaRPr lang="en-GB" sz="2000" b="1" dirty="0">
              <a:solidFill>
                <a:schemeClr val="tx2"/>
              </a:solidFill>
            </a:endParaRPr>
          </a:p>
          <a:p>
            <a:pPr marL="0" indent="0" algn="just">
              <a:buFont typeface="Arial"/>
              <a:buNone/>
              <a:defRPr/>
            </a:pPr>
            <a:endParaRPr lang="en-GB" sz="2000" dirty="0"/>
          </a:p>
          <a:p>
            <a:pPr algn="just">
              <a:defRPr/>
            </a:pPr>
            <a:r>
              <a:rPr lang="en-GB" sz="2000" dirty="0"/>
              <a:t>The COST Association </a:t>
            </a:r>
            <a:r>
              <a:rPr lang="en-GB" sz="2000" dirty="0" smtClean="0"/>
              <a:t>is established </a:t>
            </a:r>
            <a:r>
              <a:rPr lang="en-GB" sz="2000" dirty="0"/>
              <a:t>as an </a:t>
            </a:r>
            <a:r>
              <a:rPr lang="en-GB" sz="2000" b="1" dirty="0">
                <a:solidFill>
                  <a:schemeClr val="tx2"/>
                </a:solidFill>
              </a:rPr>
              <a:t>International Non-Profit Association under Belgian law </a:t>
            </a:r>
            <a:r>
              <a:rPr lang="en-GB" sz="2000" dirty="0"/>
              <a:t>(AISBL). </a:t>
            </a:r>
            <a:endParaRPr lang="en-GB" sz="2000" dirty="0" smtClean="0"/>
          </a:p>
          <a:p>
            <a:pPr algn="just">
              <a:defRPr/>
            </a:pPr>
            <a:endParaRPr lang="en-GB" sz="2000" dirty="0" smtClean="0"/>
          </a:p>
          <a:p>
            <a:pPr algn="just">
              <a:defRPr/>
            </a:pPr>
            <a:r>
              <a:rPr lang="en-US" sz="2000" dirty="0" smtClean="0"/>
              <a:t>The Committee </a:t>
            </a:r>
            <a:r>
              <a:rPr lang="en-US" sz="2000" dirty="0"/>
              <a:t>of Senior Officials has decided in its 194th CSO meeting held on 12-13 May in Stockholm to include </a:t>
            </a:r>
            <a:r>
              <a:rPr lang="en-GB" sz="2000" b="1" dirty="0">
                <a:solidFill>
                  <a:srgbClr val="2A688E"/>
                </a:solidFill>
              </a:rPr>
              <a:t>Montenegro</a:t>
            </a:r>
            <a:r>
              <a:rPr lang="en-US" sz="2000" dirty="0" smtClean="0"/>
              <a:t> </a:t>
            </a:r>
            <a:r>
              <a:rPr lang="en-US" sz="2000" dirty="0"/>
              <a:t>as the </a:t>
            </a:r>
            <a:r>
              <a:rPr lang="en-US" sz="2000" b="1" dirty="0">
                <a:solidFill>
                  <a:srgbClr val="2A688E"/>
                </a:solidFill>
              </a:rPr>
              <a:t>36th COST Member Country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352302" y="244475"/>
            <a:ext cx="7116762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rgbClr val="336699"/>
                </a:solidFill>
              </a:rPr>
              <a:t>The COST Association</a:t>
            </a:r>
            <a:r>
              <a:rPr lang="en-US" altLang="en-US" dirty="0" smtClean="0">
                <a:solidFill>
                  <a:schemeClr val="bg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33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293779" y="227013"/>
            <a:ext cx="5484914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altLang="en-US" sz="3600" dirty="0" smtClean="0">
                <a:solidFill>
                  <a:schemeClr val="tx2"/>
                </a:solidFill>
              </a:rPr>
              <a:t>Become a COST Expert!</a:t>
            </a:r>
          </a:p>
          <a:p>
            <a:endParaRPr lang="en-GB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3ACE6-1EB1-49B0-B173-2A95506599E6}" type="slidenum">
              <a:rPr lang="de-DE" altLang="en-US" smtClean="0">
                <a:solidFill>
                  <a:srgbClr val="898989"/>
                </a:solidFill>
              </a:rPr>
              <a:pPr/>
              <a:t>20</a:t>
            </a:fld>
            <a:endParaRPr lang="de-DE" altLang="en-US" smtClean="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4788" y="1076325"/>
            <a:ext cx="8788400" cy="218598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As a COST Expert, you will have the opportunity to: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FFFFFF"/>
                </a:solidFill>
              </a:rPr>
              <a:t>c</a:t>
            </a:r>
            <a:r>
              <a:rPr lang="en-GB" sz="2000" b="1" dirty="0" smtClean="0">
                <a:solidFill>
                  <a:srgbClr val="FFFFFF"/>
                </a:solidFill>
              </a:rPr>
              <a:t>ontribute </a:t>
            </a:r>
            <a:r>
              <a:rPr lang="en-GB" sz="2000" b="1" dirty="0">
                <a:solidFill>
                  <a:srgbClr val="FFFFFF"/>
                </a:solidFill>
              </a:rPr>
              <a:t>to the evaluation of COST Open Call proposals; 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FFFFFF"/>
                </a:solidFill>
              </a:rPr>
              <a:t>p</a:t>
            </a:r>
            <a:r>
              <a:rPr lang="en-GB" sz="2000" b="1" dirty="0" smtClean="0">
                <a:solidFill>
                  <a:srgbClr val="FFFFFF"/>
                </a:solidFill>
              </a:rPr>
              <a:t>articipate </a:t>
            </a:r>
            <a:r>
              <a:rPr lang="en-GB" sz="2000" b="1" dirty="0">
                <a:solidFill>
                  <a:srgbClr val="FFFFFF"/>
                </a:solidFill>
              </a:rPr>
              <a:t>in the assessment of Action results and outcomes; 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rgbClr val="FFFFFF"/>
                </a:solidFill>
              </a:rPr>
              <a:t>take </a:t>
            </a:r>
            <a:r>
              <a:rPr lang="en-GB" sz="2000" b="1" dirty="0">
                <a:solidFill>
                  <a:srgbClr val="FFFFFF"/>
                </a:solidFill>
              </a:rPr>
              <a:t>part in the assessment of COST strategic </a:t>
            </a:r>
            <a:r>
              <a:rPr lang="en-GB" sz="2000" b="1" dirty="0" smtClean="0">
                <a:solidFill>
                  <a:srgbClr val="FFFFFF"/>
                </a:solidFill>
              </a:rPr>
              <a:t>activities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88" y="3515469"/>
            <a:ext cx="53882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585B"/>
                </a:solidFill>
                <a:latin typeface="Arial"/>
              </a:rPr>
              <a:t>New experts can express their interest via the COST Expert online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registration form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(</a:t>
            </a:r>
            <a:r>
              <a:rPr lang="en-GB" sz="1600" dirty="0" smtClean="0">
                <a:solidFill>
                  <a:srgbClr val="56585B"/>
                </a:solidFill>
                <a:latin typeface="Arial"/>
                <a:hlinkClick r:id="rId3"/>
              </a:rPr>
              <a:t>www.cost.eu/experts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)</a:t>
            </a:r>
          </a:p>
          <a:p>
            <a:endParaRPr lang="en-GB" sz="1600" dirty="0">
              <a:solidFill>
                <a:srgbClr val="56585B"/>
              </a:solidFill>
              <a:latin typeface="Arial"/>
            </a:endParaRPr>
          </a:p>
          <a:p>
            <a:r>
              <a:rPr lang="en-GB" sz="1600" dirty="0" smtClean="0">
                <a:solidFill>
                  <a:srgbClr val="56585B"/>
                </a:solidFill>
                <a:latin typeface="Arial"/>
              </a:rPr>
              <a:t>An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updated Curriculum Vitae with a list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of publications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is required to demonstrate competence in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specific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areas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of expertise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. </a:t>
            </a:r>
            <a:endParaRPr lang="en-GB" sz="1600" dirty="0" smtClean="0">
              <a:solidFill>
                <a:srgbClr val="56585B"/>
              </a:solidFill>
              <a:latin typeface="Arial"/>
            </a:endParaRPr>
          </a:p>
          <a:p>
            <a:endParaRPr lang="en-GB" sz="1600" dirty="0">
              <a:solidFill>
                <a:srgbClr val="56585B"/>
              </a:solidFill>
              <a:latin typeface="Arial"/>
            </a:endParaRPr>
          </a:p>
          <a:p>
            <a:r>
              <a:rPr lang="en-GB" sz="1600" dirty="0" smtClean="0">
                <a:solidFill>
                  <a:srgbClr val="56585B"/>
                </a:solidFill>
                <a:latin typeface="Arial"/>
              </a:rPr>
              <a:t>More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on COST Experts: </a:t>
            </a:r>
            <a:r>
              <a:rPr lang="en-GB" sz="1600" dirty="0" smtClean="0">
                <a:solidFill>
                  <a:srgbClr val="56585B"/>
                </a:solidFill>
                <a:latin typeface="Arial"/>
                <a:hlinkClick r:id="rId4"/>
              </a:rPr>
              <a:t>www.cost.eu/participate/experts</a:t>
            </a:r>
            <a:endParaRPr lang="en-GB" sz="1600" dirty="0" smtClean="0">
              <a:solidFill>
                <a:srgbClr val="56585B"/>
              </a:solidFill>
              <a:latin typeface="Arial"/>
            </a:endParaRPr>
          </a:p>
          <a:p>
            <a:pPr algn="just"/>
            <a:endParaRPr lang="en-GB" dirty="0">
              <a:solidFill>
                <a:srgbClr val="56585B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956" y="3428999"/>
            <a:ext cx="2733188" cy="28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10282" y="3474373"/>
            <a:ext cx="2659062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COST – European Cooperation in Science and Technology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Avenue Louise 149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1050 Brussels, Belgium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T: +32 (0)2 533 3800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F: +32 (0)2 533 3890</a:t>
            </a:r>
          </a:p>
        </p:txBody>
      </p:sp>
      <p:sp>
        <p:nvSpPr>
          <p:cNvPr id="334851" name="Text Placeholder 3"/>
          <p:cNvSpPr txBox="1">
            <a:spLocks/>
          </p:cNvSpPr>
          <p:nvPr/>
        </p:nvSpPr>
        <p:spPr bwMode="auto">
          <a:xfrm>
            <a:off x="427873" y="5313064"/>
            <a:ext cx="43227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2"/>
                </a:solidFill>
                <a:hlinkClick r:id="rId3"/>
              </a:rPr>
              <a:t>www.cost.eu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3485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777" y="2649520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  <p:pic>
        <p:nvPicPr>
          <p:cNvPr id="16" name="Picture 15" descr="HiRe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543" y="2396103"/>
            <a:ext cx="3501962" cy="34117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744343" y="4842298"/>
            <a:ext cx="3058577" cy="419100"/>
            <a:chOff x="786974" y="2796247"/>
            <a:chExt cx="3975037" cy="558800"/>
          </a:xfrm>
        </p:grpSpPr>
        <p:pic>
          <p:nvPicPr>
            <p:cNvPr id="18" name="Picture 17" descr="btn_white.pn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211" y="2796247"/>
              <a:ext cx="558800" cy="558800"/>
            </a:xfrm>
            <a:prstGeom prst="rect">
              <a:avLst/>
            </a:prstGeom>
          </p:spPr>
        </p:pic>
        <p:pic>
          <p:nvPicPr>
            <p:cNvPr id="19" name="Picture 18" descr="FB-fLogo-Blue-printpackaging.tif">
              <a:hlinkClick r:id="rId8"/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974" y="2796247"/>
              <a:ext cx="513227" cy="513467"/>
            </a:xfrm>
            <a:prstGeom prst="rect">
              <a:avLst/>
            </a:prstGeom>
          </p:spPr>
        </p:pic>
        <p:pic>
          <p:nvPicPr>
            <p:cNvPr id="20" name="Picture 19" descr="Twitter_logo_blue.png">
              <a:hlinkClick r:id="rId10"/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767" y="2801097"/>
              <a:ext cx="625610" cy="508617"/>
            </a:xfrm>
            <a:prstGeom prst="rect">
              <a:avLst/>
            </a:prstGeom>
          </p:spPr>
        </p:pic>
        <p:pic>
          <p:nvPicPr>
            <p:cNvPr id="21" name="Picture 20" descr="YouTube-icon-full_color.png">
              <a:hlinkClick r:id="rId12"/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7675" y="2892215"/>
              <a:ext cx="564510" cy="397473"/>
            </a:xfrm>
            <a:prstGeom prst="rect">
              <a:avLst/>
            </a:prstGeom>
          </p:spPr>
        </p:pic>
        <p:pic>
          <p:nvPicPr>
            <p:cNvPr id="22" name="Picture 21" descr="linkedin.png">
              <a:hlinkClick r:id="rId14"/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2056" y="2801097"/>
              <a:ext cx="552470" cy="488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4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356198" y="222328"/>
            <a:ext cx="4660772" cy="58904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GB" sz="3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COST </a:t>
            </a:r>
            <a:r>
              <a:rPr lang="en-GB" sz="3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udget in H2020</a:t>
            </a:r>
          </a:p>
          <a:p>
            <a:pPr algn="ctr">
              <a:defRPr/>
            </a:pPr>
            <a:endParaRPr lang="en-US" sz="3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44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309563" y="1001105"/>
            <a:ext cx="8580437" cy="478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EUR 300 million for 7 years from two H2020 work programmes:</a:t>
            </a:r>
            <a:endParaRPr lang="en-GB" sz="26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sz="2400" dirty="0" smtClean="0"/>
              <a:t>Challenge 6 </a:t>
            </a:r>
            <a:r>
              <a:rPr lang="en-GB" altLang="en-US" sz="2400" dirty="0" smtClean="0"/>
              <a:t>“</a:t>
            </a:r>
            <a:r>
              <a:rPr lang="en-GB" sz="2400" dirty="0" smtClean="0"/>
              <a:t>Europe in a changing world – inclusive, innovative and reflective Societies</a:t>
            </a:r>
            <a:r>
              <a:rPr lang="en-GB" altLang="en-US" sz="2400" dirty="0" smtClean="0"/>
              <a:t>”</a:t>
            </a:r>
            <a:endParaRPr lang="en-GB" sz="2400" dirty="0" smtClean="0"/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“</a:t>
            </a:r>
            <a:r>
              <a:rPr lang="en-GB" sz="2400" dirty="0" smtClean="0"/>
              <a:t>Spreading Excellence and Widening Participation</a:t>
            </a:r>
            <a:r>
              <a:rPr lang="en-GB" altLang="en-US" sz="2400" dirty="0" smtClean="0"/>
              <a:t>”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endParaRPr lang="en-GB" sz="1400" dirty="0">
              <a:solidFill>
                <a:schemeClr val="tx2"/>
              </a:solidFill>
            </a:endParaRP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None/>
            </a:pPr>
            <a:r>
              <a:rPr lang="en-GB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In the EFSI context, strong </a:t>
            </a:r>
            <a:r>
              <a:rPr lang="en-GB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concerns regarding </a:t>
            </a:r>
            <a:r>
              <a:rPr lang="en-GB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 potential </a:t>
            </a:r>
            <a:r>
              <a:rPr lang="en-GB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budget </a:t>
            </a:r>
            <a:r>
              <a:rPr lang="en-GB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cut of 7% for COST </a:t>
            </a:r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“Engaging for COST”: online petition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www.cost.eu/media/newsroom/governing-board-alarmed-diminishing-budget-EFSI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latin typeface="Arial" panose="020B0604020202020204" pitchFamily="34" charset="0"/>
              </a:rPr>
              <a:t>27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306EF-D7DA-48F6-8AE3-9CF147FA8849}" type="slidenum">
              <a:rPr lang="de-DE" smtClean="0">
                <a:solidFill>
                  <a:srgbClr val="898989"/>
                </a:solidFill>
              </a:rPr>
              <a:pPr/>
              <a:t>4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813" y="1301750"/>
            <a:ext cx="431800" cy="4470400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endParaRPr lang="en-GB" sz="1600" b="1" cap="small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12" y="1913195"/>
            <a:ext cx="8913813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rgbClr val="56585B"/>
                </a:solidFill>
              </a:rPr>
              <a:t>See </a:t>
            </a:r>
            <a:r>
              <a:rPr lang="en-GB" sz="2400" b="1" dirty="0" smtClean="0">
                <a:solidFill>
                  <a:srgbClr val="56585B"/>
                </a:solidFill>
                <a:hlinkClick r:id="rId3"/>
              </a:rPr>
              <a:t>http</a:t>
            </a:r>
            <a:r>
              <a:rPr lang="en-GB" sz="2400" b="1" dirty="0">
                <a:solidFill>
                  <a:srgbClr val="56585B"/>
                </a:solidFill>
                <a:hlinkClick r:id="rId3"/>
              </a:rPr>
              <a:t>://</a:t>
            </a:r>
            <a:r>
              <a:rPr lang="en-GB" sz="2400" b="1" dirty="0" smtClean="0">
                <a:solidFill>
                  <a:srgbClr val="56585B"/>
                </a:solidFill>
                <a:hlinkClick r:id="rId3"/>
              </a:rPr>
              <a:t>www.cost.eu/participate</a:t>
            </a:r>
            <a:r>
              <a:rPr lang="en-GB" sz="2400" b="1" dirty="0" smtClean="0">
                <a:solidFill>
                  <a:srgbClr val="56585B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endParaRPr lang="en-GB" sz="2800" b="1" dirty="0">
              <a:solidFill>
                <a:srgbClr val="56585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3676" y="226286"/>
            <a:ext cx="7411916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2A678B"/>
                </a:solidFill>
                <a:latin typeface="Arial"/>
              </a:rPr>
              <a:t>New set of </a:t>
            </a:r>
          </a:p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2A678B"/>
                </a:solidFill>
                <a:latin typeface="Arial"/>
              </a:rPr>
              <a:t>	COST Implementation Rules</a:t>
            </a:r>
          </a:p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2A678B"/>
                </a:solidFill>
                <a:latin typeface="Arial"/>
              </a:rPr>
              <a:t>	COST Vademecum</a:t>
            </a:r>
            <a:endParaRPr lang="en-US" sz="2800" b="1" dirty="0">
              <a:solidFill>
                <a:srgbClr val="2A678B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72" y="2402559"/>
            <a:ext cx="3094891" cy="39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358846" y="233082"/>
            <a:ext cx="7062787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COST Policies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22883" name="Slide Number Placeholder 2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5193A8-4962-4E78-9EC3-774B81686854}" type="slidenum">
              <a:rPr lang="de-DE" smtClean="0">
                <a:solidFill>
                  <a:srgbClr val="898989"/>
                </a:solidFill>
              </a:rPr>
              <a:pPr/>
              <a:t>5</a:t>
            </a:fld>
            <a:endParaRPr lang="de-DE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857249"/>
            <a:ext cx="4581623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A2D6E0-B50C-43C2-BF00-0A9E1F3F6187}" type="slidenum">
              <a:rPr lang="de-DE" smtClean="0">
                <a:solidFill>
                  <a:srgbClr val="898989"/>
                </a:solidFill>
              </a:rPr>
              <a:pPr/>
              <a:t>6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813" y="1301750"/>
            <a:ext cx="431800" cy="4470400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eaLnBrk="0" hangingPunct="0">
              <a:defRPr/>
            </a:pPr>
            <a:endParaRPr lang="en-GB" sz="1600" b="1" cap="small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62998" y="1044920"/>
            <a:ext cx="4662946" cy="666750"/>
          </a:xfrm>
          <a:prstGeom prst="rect">
            <a:avLst/>
          </a:prstGeom>
          <a:noFill/>
          <a:ln w="19050">
            <a:solidFill>
              <a:schemeClr val="tx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Implementation Strategy by the MC </a:t>
            </a:r>
          </a:p>
        </p:txBody>
      </p:sp>
      <p:sp>
        <p:nvSpPr>
          <p:cNvPr id="12800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494381" y="286544"/>
            <a:ext cx="740462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Excellence and Inclusiveness Policy</a:t>
            </a:r>
          </a:p>
        </p:txBody>
      </p:sp>
      <p:sp>
        <p:nvSpPr>
          <p:cNvPr id="128007" name="Rectangle 1"/>
          <p:cNvSpPr>
            <a:spLocks noChangeArrowheads="1"/>
          </p:cNvSpPr>
          <p:nvPr/>
        </p:nvSpPr>
        <p:spPr bwMode="auto">
          <a:xfrm>
            <a:off x="505891" y="3901210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GB" b="1" dirty="0">
                <a:solidFill>
                  <a:srgbClr val="2A678B"/>
                </a:solidFill>
              </a:rPr>
              <a:t>SOME EXAMPLES</a:t>
            </a:r>
            <a:r>
              <a:rPr lang="en-GB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28008" name="Rectangle 9"/>
          <p:cNvSpPr>
            <a:spLocks noChangeArrowheads="1"/>
          </p:cNvSpPr>
          <p:nvPr/>
        </p:nvSpPr>
        <p:spPr bwMode="auto">
          <a:xfrm>
            <a:off x="505890" y="1833407"/>
            <a:ext cx="8638109" cy="200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F47729"/>
              </a:buClr>
            </a:pPr>
            <a:r>
              <a:rPr lang="en-GB" dirty="0">
                <a:solidFill>
                  <a:srgbClr val="4D4F52"/>
                </a:solidFill>
                <a:cs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4D4F52"/>
                </a:solidFill>
                <a:cs typeface="Arial" panose="020B0604020202020204" pitchFamily="34" charset="0"/>
              </a:rPr>
              <a:t>Action </a:t>
            </a:r>
            <a:r>
              <a:rPr lang="en-GB" dirty="0">
                <a:solidFill>
                  <a:srgbClr val="4D4F52"/>
                </a:solidFill>
                <a:cs typeface="Arial" panose="020B0604020202020204" pitchFamily="34" charset="0"/>
              </a:rPr>
              <a:t>should have a plan towards </a:t>
            </a:r>
            <a:r>
              <a:rPr lang="en-GB" dirty="0" smtClean="0">
                <a:solidFill>
                  <a:srgbClr val="4D4F52"/>
                </a:solidFill>
                <a:cs typeface="Arial" panose="020B0604020202020204" pitchFamily="34" charset="0"/>
              </a:rPr>
              <a:t>inclusiveness :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F47729"/>
              </a:buClr>
              <a:buFontTx/>
              <a:buChar char="-"/>
            </a:pPr>
            <a:r>
              <a:rPr lang="en-GB" b="1" dirty="0" smtClean="0">
                <a:solidFill>
                  <a:srgbClr val="4D4F52"/>
                </a:solidFill>
                <a:cs typeface="Arial" panose="020B0604020202020204" pitchFamily="34" charset="0"/>
              </a:rPr>
              <a:t>Geographical Coverage </a:t>
            </a:r>
            <a:r>
              <a:rPr lang="en-GB" b="1" u="sng" dirty="0" smtClean="0">
                <a:solidFill>
                  <a:srgbClr val="4D4F52"/>
                </a:solidFill>
                <a:cs typeface="Arial" panose="020B0604020202020204" pitchFamily="34" charset="0"/>
              </a:rPr>
              <a:t>(see :  ITC list)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F47729"/>
              </a:buClr>
              <a:buFontTx/>
              <a:buChar char="-"/>
            </a:pPr>
            <a:r>
              <a:rPr lang="en-GB" b="1" dirty="0" smtClean="0">
                <a:solidFill>
                  <a:srgbClr val="4D4F52"/>
                </a:solidFill>
                <a:cs typeface="Arial" panose="020B0604020202020204" pitchFamily="34" charset="0"/>
              </a:rPr>
              <a:t>Early Career Investigator involvement </a:t>
            </a:r>
            <a:r>
              <a:rPr lang="en-GB" b="1" u="sng" dirty="0" smtClean="0">
                <a:solidFill>
                  <a:srgbClr val="4D4F52"/>
                </a:solidFill>
                <a:cs typeface="Arial" panose="020B0604020202020204" pitchFamily="34" charset="0"/>
              </a:rPr>
              <a:t>(see definition: PhD + up to 8 years)</a:t>
            </a:r>
            <a:r>
              <a:rPr lang="en-GB" b="1" dirty="0" smtClean="0">
                <a:solidFill>
                  <a:srgbClr val="4D4F52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F47729"/>
              </a:buClr>
              <a:buFontTx/>
              <a:buChar char="-"/>
            </a:pPr>
            <a:r>
              <a:rPr lang="en-GB" b="1" dirty="0" smtClean="0">
                <a:solidFill>
                  <a:srgbClr val="4D4F52"/>
                </a:solidFill>
                <a:cs typeface="Arial" panose="020B0604020202020204" pitchFamily="34" charset="0"/>
              </a:rPr>
              <a:t>Gender Balance</a:t>
            </a:r>
          </a:p>
          <a:p>
            <a:pPr eaLnBrk="0" hangingPunct="0">
              <a:spcBef>
                <a:spcPct val="20000"/>
              </a:spcBef>
              <a:buClr>
                <a:srgbClr val="F47729"/>
              </a:buClr>
            </a:pPr>
            <a:r>
              <a:rPr lang="en-GB" dirty="0" smtClean="0">
                <a:solidFill>
                  <a:srgbClr val="4D4F52"/>
                </a:solidFill>
                <a:cs typeface="Arial" panose="020B0604020202020204" pitchFamily="34" charset="0"/>
              </a:rPr>
              <a:t>The plan should be revised and </a:t>
            </a:r>
            <a:r>
              <a:rPr lang="en-GB" dirty="0">
                <a:solidFill>
                  <a:srgbClr val="4D4F52"/>
                </a:solidFill>
                <a:cs typeface="Arial" panose="020B0604020202020204" pitchFamily="34" charset="0"/>
              </a:rPr>
              <a:t>updated at every MC </a:t>
            </a:r>
            <a:r>
              <a:rPr lang="en-GB" dirty="0" smtClean="0">
                <a:solidFill>
                  <a:srgbClr val="4D4F52"/>
                </a:solidFill>
                <a:cs typeface="Arial" panose="020B0604020202020204" pitchFamily="34" charset="0"/>
              </a:rPr>
              <a:t>meeting and should develop a strategy to attract researchers and stakeholders.</a:t>
            </a:r>
            <a:r>
              <a:rPr lang="en-GB" sz="2000" b="1" dirty="0" smtClean="0">
                <a:solidFill>
                  <a:srgbClr val="4D4F52"/>
                </a:solidFill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rgbClr val="4D4F52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6269" y="4240624"/>
            <a:ext cx="8609012" cy="18075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Leadership roles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Organising</a:t>
            </a: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and locating Action meetings and events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Benefiting from COST networking tools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Promoting STSMs 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Action </a:t>
            </a:r>
            <a:r>
              <a:rPr 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Think </a:t>
            </a: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Tank for Early Career Investigators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422943" y="233363"/>
            <a:ext cx="7398795" cy="84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Inclusiveness Target Countries (ITC)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250" y="1235075"/>
            <a:ext cx="8193088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>
                <a:solidFill>
                  <a:srgbClr val="56585B"/>
                </a:solidFill>
                <a:latin typeface="Arial"/>
              </a:rPr>
              <a:t>Originated from: 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The political </a:t>
            </a:r>
            <a:r>
              <a:rPr lang="en-GB" sz="2000" dirty="0">
                <a:solidFill>
                  <a:srgbClr val="56585B"/>
                </a:solidFill>
                <a:latin typeface="Arial"/>
              </a:rPr>
              <a:t>context of </a:t>
            </a: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the Innovation Union (Horizon 2020)</a:t>
            </a:r>
            <a:endParaRPr lang="en-GB" sz="2000" dirty="0">
              <a:solidFill>
                <a:srgbClr val="56585B"/>
              </a:solidFill>
              <a:latin typeface="Arial"/>
            </a:endParaRPr>
          </a:p>
          <a:p>
            <a:pPr marL="800100" lvl="1" indent="-342900" algn="just" eaLnBrk="0" hangingPunct="0">
              <a:spcBef>
                <a:spcPct val="20000"/>
              </a:spcBef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The intergovernmental </a:t>
            </a:r>
            <a:r>
              <a:rPr lang="en-GB" sz="2000" dirty="0">
                <a:solidFill>
                  <a:srgbClr val="56585B"/>
                </a:solidFill>
                <a:latin typeface="Arial"/>
              </a:rPr>
              <a:t>context of the COST Member </a:t>
            </a: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Countries</a:t>
            </a:r>
            <a:endParaRPr lang="en-GB" sz="2000" dirty="0">
              <a:solidFill>
                <a:srgbClr val="56585B"/>
              </a:solidFill>
              <a:latin typeface="Arial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endParaRPr lang="en-GB" sz="900" dirty="0">
              <a:solidFill>
                <a:srgbClr val="56585B"/>
              </a:solidFill>
              <a:latin typeface="Arial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>
                <a:solidFill>
                  <a:srgbClr val="56585B"/>
                </a:solidFill>
                <a:latin typeface="Arial"/>
              </a:rPr>
              <a:t>With the aim to: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2000" b="1" dirty="0">
                <a:solidFill>
                  <a:srgbClr val="2A678B"/>
                </a:solidFill>
                <a:latin typeface="Arial"/>
              </a:rPr>
              <a:t>Encourage and enable researchers from less research-intensive countries across the COST Member Countries to set up and/or join COST Actions and get more intensively involved in all COST </a:t>
            </a:r>
            <a:r>
              <a:rPr lang="en-GB" sz="2000" b="1" dirty="0" smtClean="0">
                <a:solidFill>
                  <a:srgbClr val="2A678B"/>
                </a:solidFill>
                <a:latin typeface="Arial"/>
              </a:rPr>
              <a:t>activities</a:t>
            </a:r>
            <a:endParaRPr lang="en-GB" sz="2000" dirty="0">
              <a:solidFill>
                <a:srgbClr val="56585B"/>
              </a:solidFill>
              <a:latin typeface="Arial"/>
            </a:endParaRPr>
          </a:p>
          <a:p>
            <a:pPr marL="800100" lvl="1" indent="-342900" algn="just" eaLnBrk="0" hangingPunct="0">
              <a:spcBef>
                <a:spcPct val="20000"/>
              </a:spcBef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Counterbalance </a:t>
            </a:r>
            <a:r>
              <a:rPr lang="en-GB" sz="2000" dirty="0">
                <a:solidFill>
                  <a:srgbClr val="56585B"/>
                </a:solidFill>
                <a:latin typeface="Arial"/>
              </a:rPr>
              <a:t>research </a:t>
            </a: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communities </a:t>
            </a:r>
            <a:r>
              <a:rPr lang="en-GB" sz="2000" dirty="0">
                <a:solidFill>
                  <a:srgbClr val="56585B"/>
                </a:solidFill>
                <a:latin typeface="Arial"/>
              </a:rPr>
              <a:t>unequal access to knowledge infrastructures, funding and resources </a:t>
            </a: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distribution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rgbClr val="F4772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solidFill>
                  <a:srgbClr val="56585B"/>
                </a:solidFill>
                <a:latin typeface="Arial"/>
              </a:rPr>
              <a:t>Connecting “pockets of excellence“ in science and technology operating from diverse locations in Europe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  <a:defRPr/>
            </a:pPr>
            <a:endParaRPr lang="en-GB" sz="2200" dirty="0">
              <a:solidFill>
                <a:srgbClr val="56585B"/>
              </a:solidFill>
              <a:latin typeface="Arial"/>
            </a:endParaRPr>
          </a:p>
        </p:txBody>
      </p:sp>
      <p:sp>
        <p:nvSpPr>
          <p:cNvPr id="124932" name="Slide Number Placehold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77DE23-709B-4C83-BE79-3D1F78957DA1}" type="slidenum">
              <a:rPr lang="de-DE" smtClean="0">
                <a:solidFill>
                  <a:srgbClr val="898989"/>
                </a:solidFill>
              </a:rPr>
              <a:pPr/>
              <a:t>7</a:t>
            </a:fld>
            <a:endParaRPr lang="de-DE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C44104-9F60-4B4B-813A-1D197A56C2B3}" type="slidenum">
              <a:rPr lang="de-DE" smtClean="0">
                <a:solidFill>
                  <a:srgbClr val="898989"/>
                </a:solidFill>
              </a:rPr>
              <a:pPr/>
              <a:t>8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422943" y="233363"/>
            <a:ext cx="7398795" cy="84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Inclusiveness Target Countries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800419"/>
            <a:ext cx="7395801" cy="53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2" y="1792157"/>
            <a:ext cx="7590947" cy="2124101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627322" y="4084473"/>
            <a:ext cx="7252082" cy="136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First Progress and Monitoring Report – 18 months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Second </a:t>
            </a:r>
            <a:r>
              <a:rPr lang="en-GB" sz="1600" b="1" dirty="0">
                <a:solidFill>
                  <a:srgbClr val="56585B"/>
                </a:solidFill>
                <a:latin typeface="ArialMT"/>
              </a:rPr>
              <a:t>Progress and Monitoring Report – </a:t>
            </a: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30 </a:t>
            </a:r>
            <a:r>
              <a:rPr lang="en-GB" sz="1600" b="1" dirty="0">
                <a:solidFill>
                  <a:srgbClr val="56585B"/>
                </a:solidFill>
                <a:latin typeface="ArialMT"/>
              </a:rPr>
              <a:t>months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Final Achievement Report – 48 months (end of Action)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 smtClean="0">
              <a:solidFill>
                <a:srgbClr val="56585B"/>
              </a:solidFill>
              <a:latin typeface="ArialM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 smtClean="0"/>
          </a:p>
        </p:txBody>
      </p:sp>
      <p:sp>
        <p:nvSpPr>
          <p:cNvPr id="5" name="Right Brace 4"/>
          <p:cNvSpPr/>
          <p:nvPr/>
        </p:nvSpPr>
        <p:spPr bwMode="auto">
          <a:xfrm>
            <a:off x="5967370" y="4048732"/>
            <a:ext cx="233363" cy="1161295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305157" y="444471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Action Rapporteur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reports remotely 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7322" y="3819525"/>
            <a:ext cx="759094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16463" y="1828025"/>
            <a:ext cx="0" cy="19915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31019" y="100467"/>
            <a:ext cx="768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2A678B"/>
                </a:solidFill>
                <a:latin typeface="Arial"/>
              </a:rPr>
              <a:t>Monitoring and Final Assessment (MFA) of Actions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latin typeface="Arial" panose="020B0604020202020204" pitchFamily="34" charset="0"/>
              </a:rPr>
              <a:t>44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35D388ED9E6CB948B63D365BE3776A4F00908709690E71974BB0601A25B3039970" ma:contentTypeVersion="4" ma:contentTypeDescription="" ma:contentTypeScope="" ma:versionID="02dca77834bbf96098882a687154e38b">
  <xsd:schema xmlns:xsd="http://www.w3.org/2001/XMLSchema" xmlns:xs="http://www.w3.org/2001/XMLSchema" xmlns:p="http://schemas.microsoft.com/office/2006/metadata/properties" xmlns:ns2="18ee8b33-332d-4d78-a1fb-213112cbf5c9" targetNamespace="http://schemas.microsoft.com/office/2006/metadata/properties" ma:root="true" ma:fieldsID="e5f9ebccc7c5d1483d9f50e3fbbe57e2" ns2:_="">
    <xsd:import namespace="18ee8b33-332d-4d78-a1fb-213112cbf5c9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Confidential1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nae73cb6769f4a7f9271b45194c652bb" minOccurs="0"/>
                <xsd:element ref="ns2:fca2ec1b797f4b5f8f8c86f331133d6a" minOccurs="0"/>
                <xsd:element ref="ns2:Obso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e8b33-332d-4d78-a1fb-213112cbf5c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Confidential1" ma:index="3" nillable="true" ma:displayName="Confidential" ma:default="0" ma:internalName="Confidential1">
      <xsd:simpleType>
        <xsd:restriction base="dms:Boolean"/>
      </xsd:simpleType>
    </xsd:element>
    <xsd:element name="i00b8442aa7a4cf9a71eeeca23012327" ma:index="10" nillable="true" ma:taxonomy="true" ma:internalName="i00b8442aa7a4cf9a71eeeca23012327" ma:taxonomyFieldName="Process" ma:displayName="Process" ma:default="" ma:fieldId="{200b8442-aa7a-4cf9-a71e-eeca23012327}" ma:sspId="4a7baec1-b397-4109-93fa-ea88b862dbf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b0cf1fa-41b1-4975-9035-da7d280547d7}" ma:internalName="TaxCatchAll" ma:showField="CatchAllData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8b0cf1fa-41b1-4975-9035-da7d280547d7}" ma:internalName="TaxCatchAllLabel" ma:readOnly="true" ma:showField="CatchAllDataLabel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e73cb6769f4a7f9271b45194c652bb" ma:index="14" nillable="true" ma:taxonomy="true" ma:internalName="nae73cb6769f4a7f9271b45194c652bb" ma:taxonomyFieldName="Stakeholders" ma:displayName="Stakeholders" ma:default="" ma:fieldId="{7ae73cb6-769f-4a7f-9271-b45194c652bb}" ma:sspId="4a7baec1-b397-4109-93fa-ea88b862dbf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16" nillable="true" ma:taxonomy="true" ma:internalName="fca2ec1b797f4b5f8f8c86f331133d6a" ma:taxonomyFieldName="Doument_x0020_Type" ma:displayName="Type of Document" ma:readOnly="false" ma:default="" ma:fieldId="{fca2ec1b-797f-4b5f-8f8c-86f331133d6a}" ma:sspId="4a7baec1-b397-4109-93fa-ea88b862dbf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solete" ma:index="19" nillable="true" ma:displayName="Obsolete" ma:default="0" ma:internalName="Obso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430805-30B2-43FE-A5E2-623A9E274459}"/>
</file>

<file path=customXml/itemProps2.xml><?xml version="1.0" encoding="utf-8"?>
<ds:datastoreItem xmlns:ds="http://schemas.openxmlformats.org/officeDocument/2006/customXml" ds:itemID="{B07805ED-AD42-4D9F-8D74-80E417FB0BFF}"/>
</file>

<file path=customXml/itemProps3.xml><?xml version="1.0" encoding="utf-8"?>
<ds:datastoreItem xmlns:ds="http://schemas.openxmlformats.org/officeDocument/2006/customXml" ds:itemID="{4336EDA2-4B30-4930-97F0-60A1DEA6A6A8}"/>
</file>

<file path=customXml/itemProps4.xml><?xml version="1.0" encoding="utf-8"?>
<ds:datastoreItem xmlns:ds="http://schemas.openxmlformats.org/officeDocument/2006/customXml" ds:itemID="{E154A3F7-FD44-4B40-8D0C-559E03C5C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ee8b33-332d-4d78-a1fb-213112cbf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</TotalTime>
  <Words>1041</Words>
  <Application>Microsoft Office PowerPoint</Application>
  <PresentationFormat>On-screen Show (4:3)</PresentationFormat>
  <Paragraphs>199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ArialMT</vt:lpstr>
      <vt:lpstr>Calibri</vt:lpstr>
      <vt:lpstr>Times New Roman</vt:lpstr>
      <vt:lpstr>Wingdings</vt:lpstr>
      <vt:lpstr>PowerPoint-presentation-3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COST Office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Sjur Baardsen</dc:creator>
  <dc:description>Presentation to the CSO on November 2014</dc:description>
  <cp:lastModifiedBy>Fatima Bouchama</cp:lastModifiedBy>
  <cp:revision>673</cp:revision>
  <cp:lastPrinted>2014-10-06T10:58:49Z</cp:lastPrinted>
  <dcterms:created xsi:type="dcterms:W3CDTF">2012-02-29T16:09:27Z</dcterms:created>
  <dcterms:modified xsi:type="dcterms:W3CDTF">2015-05-26T17:22:31Z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  <property fmtid="{D5CDD505-2E9C-101B-9397-08002B2CF9AE}" pid="3" name="j183d2c7879f46cdad1b7768093a4c45">
    <vt:lpwstr/>
  </property>
  <property fmtid="{D5CDD505-2E9C-101B-9397-08002B2CF9AE}" pid="4" name="Meeting_x002F_Event_x0020_Type">
    <vt:lpwstr/>
  </property>
  <property fmtid="{D5CDD505-2E9C-101B-9397-08002B2CF9AE}" pid="5" name="h683663ddb1648d98d5d829c69644b8b">
    <vt:lpwstr/>
  </property>
  <property fmtid="{D5CDD505-2E9C-101B-9397-08002B2CF9AE}" pid="6" name="m6dd6d7cf7dd434e9aac1e6dc36a87ef">
    <vt:lpwstr/>
  </property>
  <property fmtid="{D5CDD505-2E9C-101B-9397-08002B2CF9AE}" pid="7" name="Stakeholders">
    <vt:lpwstr/>
  </property>
  <property fmtid="{D5CDD505-2E9C-101B-9397-08002B2CF9AE}" pid="8" name="k9326ab33cb644c9beade3642bf61ccd">
    <vt:lpwstr/>
  </property>
  <property fmtid="{D5CDD505-2E9C-101B-9397-08002B2CF9AE}" pid="9" name="Domain">
    <vt:lpwstr/>
  </property>
  <property fmtid="{D5CDD505-2E9C-101B-9397-08002B2CF9AE}" pid="10" name="Budget_x0020_Line">
    <vt:lpwstr/>
  </property>
  <property fmtid="{D5CDD505-2E9C-101B-9397-08002B2CF9AE}" pid="11" name="kcdfa49aeaa74483b65ac40edc00c77e">
    <vt:lpwstr/>
  </property>
  <property fmtid="{D5CDD505-2E9C-101B-9397-08002B2CF9AE}" pid="12" name="Process">
    <vt:lpwstr/>
  </property>
  <property fmtid="{D5CDD505-2E9C-101B-9397-08002B2CF9AE}" pid="13" name="Unit">
    <vt:lpwstr/>
  </property>
  <property fmtid="{D5CDD505-2E9C-101B-9397-08002B2CF9AE}" pid="14" name="Geographic_x0020_Location">
    <vt:lpwstr/>
  </property>
  <property fmtid="{D5CDD505-2E9C-101B-9397-08002B2CF9AE}" pid="15" name="Doument_x0020_Type">
    <vt:lpwstr/>
  </property>
  <property fmtid="{D5CDD505-2E9C-101B-9397-08002B2CF9AE}" pid="16" name="Budget Line">
    <vt:lpwstr/>
  </property>
  <property fmtid="{D5CDD505-2E9C-101B-9397-08002B2CF9AE}" pid="17" name="Geographic Location">
    <vt:lpwstr/>
  </property>
  <property fmtid="{D5CDD505-2E9C-101B-9397-08002B2CF9AE}" pid="18" name="Doument Type">
    <vt:lpwstr/>
  </property>
  <property fmtid="{D5CDD505-2E9C-101B-9397-08002B2CF9AE}" pid="19" name="Meeting/Event Type">
    <vt:lpwstr/>
  </property>
</Properties>
</file>