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710" y="-1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6CF7B-02B5-4399-B9D8-ABCC6246431F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57DB8A-A925-4F67-9758-CBD0D52D2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83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57DB8A-A925-4F67-9758-CBD0D52D2F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84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221C722-9961-4CFB-B2B7-D73DA4A8AED4}" type="datetimeFigureOut">
              <a:rPr lang="en-US" smtClean="0"/>
              <a:t>4/3/2014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D08CBB4-38C8-4856-ACF9-77A1B2E9C51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1124744"/>
            <a:ext cx="828092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500" b="1" dirty="0" smtClean="0">
                <a:solidFill>
                  <a:srgbClr val="800000"/>
                </a:solidFill>
                <a:latin typeface="Cambria" pitchFamily="18" charset="0"/>
              </a:rPr>
              <a:t>MODIFICATION OF CELLULOSIC FIBRES BY GRAFTING WITH FATTY ACIDS</a:t>
            </a:r>
            <a:endParaRPr lang="en-US" sz="3500" dirty="0">
              <a:solidFill>
                <a:srgbClr val="800000"/>
              </a:solidFill>
              <a:latin typeface="Cambria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51520" y="2921304"/>
            <a:ext cx="8892480" cy="52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1063" tIns="30530" rIns="61063" bIns="3053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tr-TR" sz="3000" b="1" u="sng" dirty="0">
                <a:latin typeface="Times New Roman" pitchFamily="18" charset="0"/>
                <a:cs typeface="Times New Roman" pitchFamily="18" charset="0"/>
              </a:rPr>
              <a:t>Maria</a:t>
            </a:r>
            <a:r>
              <a:rPr lang="en-US" sz="3000" b="1" u="sng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000" b="1" u="sng" dirty="0">
                <a:latin typeface="Times New Roman" pitchFamily="18" charset="0"/>
                <a:cs typeface="Times New Roman" pitchFamily="18" charset="0"/>
              </a:rPr>
              <a:t>Cristina Popescu</a:t>
            </a:r>
            <a:r>
              <a:rPr lang="tr-TR" sz="3000" b="1" dirty="0">
                <a:latin typeface="Times New Roman" pitchFamily="18" charset="0"/>
                <a:cs typeface="Times New Roman" pitchFamily="18" charset="0"/>
              </a:rPr>
              <a:t>, Carmen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tr-TR" sz="3000" b="1" dirty="0">
                <a:latin typeface="Times New Roman" pitchFamily="18" charset="0"/>
                <a:cs typeface="Times New Roman" pitchFamily="18" charset="0"/>
              </a:rPr>
              <a:t>Mihaela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Popescu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59632" y="4221088"/>
            <a:ext cx="68407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2500" i="1" dirty="0" smtClean="0">
                <a:latin typeface="Times New Roman" pitchFamily="18" charset="0"/>
                <a:cs typeface="Times New Roman" pitchFamily="18" charset="0"/>
              </a:rPr>
              <a:t>“Petru Poni” Institute of Macromolecular Chemistry</a:t>
            </a:r>
            <a:r>
              <a:rPr lang="en-US" sz="2500" i="1" dirty="0" smtClean="0"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it-IT" sz="25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500" i="1" dirty="0" smtClean="0">
                <a:latin typeface="Times New Roman" pitchFamily="18" charset="0"/>
                <a:cs typeface="Times New Roman" pitchFamily="18" charset="0"/>
              </a:rPr>
              <a:t>Romanian Academy, </a:t>
            </a:r>
            <a:r>
              <a:rPr lang="it-IT" sz="2500" i="1" dirty="0" smtClean="0">
                <a:latin typeface="Times New Roman" pitchFamily="18" charset="0"/>
                <a:cs typeface="Times New Roman" pitchFamily="18" charset="0"/>
              </a:rPr>
              <a:t>Iasi, Romania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04812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le:Cellulose-2D-skeletal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433921"/>
            <a:ext cx="2843807" cy="1261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encrypted-tbn3.gstatic.com/images?q=tbn:ANd9GcQZ67xGqiBgTzux6kGT3OoyQhNVcVgXY040Pc6vPq9bHvQ6czJ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3240360" cy="341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encrypted-tbn1.gstatic.com/images?q=tbn:ANd9GcSQtqQfCRYg89oI5VW5FxMZKwyMR-x_vEMiFt5R_OLHMI9agJwC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269" y="4140968"/>
            <a:ext cx="2004083" cy="1176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ight Arrow 1"/>
          <p:cNvSpPr/>
          <p:nvPr/>
        </p:nvSpPr>
        <p:spPr>
          <a:xfrm>
            <a:off x="3383359" y="4064890"/>
            <a:ext cx="1836713" cy="4149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57598" y="3275692"/>
            <a:ext cx="19624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Cold plasma</a:t>
            </a:r>
            <a:endParaRPr lang="en-US" sz="2500" dirty="0"/>
          </a:p>
        </p:txBody>
      </p:sp>
      <p:sp>
        <p:nvSpPr>
          <p:cNvPr id="7" name="Rectangle 6"/>
          <p:cNvSpPr/>
          <p:nvPr/>
        </p:nvSpPr>
        <p:spPr>
          <a:xfrm>
            <a:off x="2763975" y="404664"/>
            <a:ext cx="207620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Georgia" pitchFamily="18" charset="0"/>
              </a:rPr>
              <a:t>Materials</a:t>
            </a:r>
            <a:endParaRPr lang="en-US" sz="3000" b="1" dirty="0">
              <a:latin typeface="Georgia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78090" y="5040427"/>
            <a:ext cx="190949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Georgia" pitchFamily="18" charset="0"/>
              </a:rPr>
              <a:t>Methods</a:t>
            </a:r>
            <a:endParaRPr lang="en-US" sz="3000" b="1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5949280"/>
            <a:ext cx="7848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Cambria" pitchFamily="18" charset="0"/>
              </a:rPr>
              <a:t>FT-IR spectroscopy, XPS spectroscopy, SEM </a:t>
            </a:r>
            <a:endParaRPr lang="en-US" sz="24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37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469" y="1098773"/>
            <a:ext cx="3919538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143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8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32" y="1052736"/>
            <a:ext cx="3849687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143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2763975" y="404664"/>
            <a:ext cx="477727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>
                <a:latin typeface="Georgia" pitchFamily="18" charset="0"/>
              </a:rPr>
              <a:t>FT-IR SPECTROSCOPY</a:t>
            </a:r>
          </a:p>
        </p:txBody>
      </p:sp>
      <p:sp>
        <p:nvSpPr>
          <p:cNvPr id="7" name="TextBox 85"/>
          <p:cNvSpPr txBox="1">
            <a:spLocks noChangeArrowheads="1"/>
          </p:cNvSpPr>
          <p:nvPr/>
        </p:nvSpPr>
        <p:spPr bwMode="auto">
          <a:xfrm>
            <a:off x="2991181" y="5101374"/>
            <a:ext cx="2714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>
                <a:solidFill>
                  <a:srgbClr val="7030A0"/>
                </a:solidFill>
                <a:latin typeface="Cambria" pitchFamily="18" charset="0"/>
              </a:rPr>
              <a:t>Grafting degree</a:t>
            </a:r>
          </a:p>
        </p:txBody>
      </p:sp>
      <p:sp>
        <p:nvSpPr>
          <p:cNvPr id="8" name="TextBox 86"/>
          <p:cNvSpPr txBox="1">
            <a:spLocks noChangeArrowheads="1"/>
          </p:cNvSpPr>
          <p:nvPr/>
        </p:nvSpPr>
        <p:spPr bwMode="auto">
          <a:xfrm>
            <a:off x="3276931" y="5958624"/>
            <a:ext cx="23574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rgbClr val="7030A0"/>
                </a:solidFill>
                <a:latin typeface="Cambria" pitchFamily="18" charset="0"/>
              </a:rPr>
              <a:t>15 % P+BA</a:t>
            </a:r>
          </a:p>
          <a:p>
            <a:r>
              <a:rPr lang="en-US" sz="2400" b="1">
                <a:solidFill>
                  <a:srgbClr val="7030A0"/>
                </a:solidFill>
                <a:latin typeface="Cambria" pitchFamily="18" charset="0"/>
              </a:rPr>
              <a:t>56 % P+OA</a:t>
            </a:r>
          </a:p>
        </p:txBody>
      </p:sp>
    </p:spTree>
    <p:extLst>
      <p:ext uri="{BB962C8B-B14F-4D97-AF65-F5344CB8AC3E}">
        <p14:creationId xmlns:p14="http://schemas.microsoft.com/office/powerpoint/2010/main" val="355605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580" y="908992"/>
            <a:ext cx="426720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430" y="908992"/>
            <a:ext cx="4083050" cy="32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91"/>
          <p:cNvSpPr txBox="1">
            <a:spLocks noChangeArrowheads="1"/>
          </p:cNvSpPr>
          <p:nvPr/>
        </p:nvSpPr>
        <p:spPr bwMode="auto">
          <a:xfrm>
            <a:off x="3077467" y="4797152"/>
            <a:ext cx="2714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rgbClr val="7030A0"/>
                </a:solidFill>
                <a:latin typeface="Cambria" pitchFamily="18" charset="0"/>
              </a:rPr>
              <a:t>Grafting degree</a:t>
            </a:r>
          </a:p>
        </p:txBody>
      </p:sp>
      <p:sp>
        <p:nvSpPr>
          <p:cNvPr id="5" name="TextBox 92"/>
          <p:cNvSpPr txBox="1">
            <a:spLocks noChangeArrowheads="1"/>
          </p:cNvSpPr>
          <p:nvPr/>
        </p:nvSpPr>
        <p:spPr bwMode="auto">
          <a:xfrm>
            <a:off x="3291780" y="5440089"/>
            <a:ext cx="23574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>
                <a:solidFill>
                  <a:srgbClr val="7030A0"/>
                </a:solidFill>
                <a:latin typeface="Cambria" pitchFamily="18" charset="0"/>
              </a:rPr>
              <a:t>15 % P+BA</a:t>
            </a:r>
          </a:p>
          <a:p>
            <a:r>
              <a:rPr lang="en-US" sz="2400" b="1">
                <a:solidFill>
                  <a:srgbClr val="7030A0"/>
                </a:solidFill>
                <a:latin typeface="Cambria" pitchFamily="18" charset="0"/>
              </a:rPr>
              <a:t>55 % P+OA</a:t>
            </a:r>
          </a:p>
        </p:txBody>
      </p:sp>
      <p:sp>
        <p:nvSpPr>
          <p:cNvPr id="8" name="Rectangle 7"/>
          <p:cNvSpPr/>
          <p:nvPr/>
        </p:nvSpPr>
        <p:spPr>
          <a:xfrm>
            <a:off x="2483768" y="332656"/>
            <a:ext cx="442460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Georgia" pitchFamily="18" charset="0"/>
              </a:rPr>
              <a:t>XPS</a:t>
            </a:r>
            <a:r>
              <a:rPr lang="en-US" b="1" dirty="0" smtClean="0">
                <a:latin typeface="Georgia" pitchFamily="18" charset="0"/>
              </a:rPr>
              <a:t> </a:t>
            </a:r>
            <a:r>
              <a:rPr lang="en-US" sz="3000" b="1" dirty="0">
                <a:latin typeface="Georgia" pitchFamily="18" charset="0"/>
              </a:rPr>
              <a:t>SPECTROSCOPY</a:t>
            </a:r>
          </a:p>
        </p:txBody>
      </p:sp>
    </p:spTree>
    <p:extLst>
      <p:ext uri="{BB962C8B-B14F-4D97-AF65-F5344CB8AC3E}">
        <p14:creationId xmlns:p14="http://schemas.microsoft.com/office/powerpoint/2010/main" val="15093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63975" y="251356"/>
            <a:ext cx="36802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b="1" dirty="0" smtClean="0">
                <a:latin typeface="Georgia" pitchFamily="18" charset="0"/>
              </a:rPr>
              <a:t>SEM</a:t>
            </a:r>
            <a:endParaRPr lang="en-US" sz="3000" b="1" dirty="0">
              <a:latin typeface="Georgia" pitchFamily="18" charset="0"/>
            </a:endParaRPr>
          </a:p>
        </p:txBody>
      </p:sp>
      <p:pic>
        <p:nvPicPr>
          <p:cNvPr id="3" name="Picture 3" descr="CNA_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120" y="1239367"/>
            <a:ext cx="2262656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CNA-acb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6398" y="1239367"/>
            <a:ext cx="2263714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CNA-aco_00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1251914"/>
            <a:ext cx="2263713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78"/>
          <p:cNvSpPr txBox="1">
            <a:spLocks noChangeArrowheads="1"/>
          </p:cNvSpPr>
          <p:nvPr/>
        </p:nvSpPr>
        <p:spPr bwMode="auto">
          <a:xfrm>
            <a:off x="876153" y="764704"/>
            <a:ext cx="159226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0" tIns="40005" rIns="80010" bIns="4000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</a:t>
            </a:r>
          </a:p>
        </p:txBody>
      </p:sp>
      <p:sp>
        <p:nvSpPr>
          <p:cNvPr id="7" name="TextBox 79"/>
          <p:cNvSpPr txBox="1">
            <a:spLocks noChangeArrowheads="1"/>
          </p:cNvSpPr>
          <p:nvPr/>
        </p:nvSpPr>
        <p:spPr bwMode="auto">
          <a:xfrm>
            <a:off x="3771825" y="764704"/>
            <a:ext cx="1592263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0" tIns="40005" rIns="80010" bIns="4000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P+BA</a:t>
            </a:r>
          </a:p>
        </p:txBody>
      </p:sp>
      <p:sp>
        <p:nvSpPr>
          <p:cNvPr id="8" name="TextBox 80"/>
          <p:cNvSpPr txBox="1">
            <a:spLocks noChangeArrowheads="1"/>
          </p:cNvSpPr>
          <p:nvPr/>
        </p:nvSpPr>
        <p:spPr bwMode="auto">
          <a:xfrm>
            <a:off x="6779932" y="773996"/>
            <a:ext cx="1592263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0010" tIns="40005" rIns="80010" bIns="4000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6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P+OA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39552" y="4005064"/>
            <a:ext cx="78326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Plasma grafting treatment with butyric acid on the fibre surface presents a surface like rough, fragmented and the formation of pits on the fibre surface. </a:t>
            </a:r>
          </a:p>
          <a:p>
            <a:pPr algn="just"/>
            <a:endParaRPr lang="en-GB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GB" sz="2400" dirty="0" smtClean="0">
                <a:latin typeface="Times New Roman" pitchFamily="18" charset="0"/>
                <a:cs typeface="Times New Roman" pitchFamily="18" charset="0"/>
              </a:rPr>
              <a:t>Treatment with oleic acid shows more roughness and also shows a deposition of oleic acid on fibre surface.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1673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9"/>
          <p:cNvSpPr txBox="1">
            <a:spLocks noChangeArrowheads="1"/>
          </p:cNvSpPr>
          <p:nvPr/>
        </p:nvSpPr>
        <p:spPr bwMode="auto">
          <a:xfrm>
            <a:off x="418562" y="1484784"/>
            <a:ext cx="8496944" cy="438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0010" tIns="40005" rIns="80010" bIns="40005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 typeface="Wingdings" pitchFamily="2" charset="2"/>
              <a:buChar char="Ø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investigation was focused on obtaining fibers with new or significantly improved properties, with tailored functionalities for special applications; starting from natural fibers, based on the concept of environmentally friendly and energy-efficient processing, by their surface modification.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methods used reveal that fatty acids were successfully grafted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cellulose by cold plasma treatment.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763975" y="251356"/>
            <a:ext cx="368023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000" b="1" dirty="0" smtClean="0">
                <a:latin typeface="Georgia" pitchFamily="18" charset="0"/>
              </a:rPr>
              <a:t>CONCLUSIONS</a:t>
            </a:r>
            <a:endParaRPr lang="en-US" sz="3000" b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410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1800" y="249289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Cambria" pitchFamily="18" charset="0"/>
              </a:rPr>
              <a:t>Tank you!</a:t>
            </a:r>
            <a:endParaRPr lang="en-US" sz="40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928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138B1BE7FB074492AF0C6B271046C2" ma:contentTypeVersion="1" ma:contentTypeDescription="Create a new document." ma:contentTypeScope="" ma:versionID="ca26226fccd0de549b4b9ceaa2d18ef4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e4498ff9b45e04ac682a350253fe18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080B7C30-C3A4-48D0-9C27-3C593ECB34E6}"/>
</file>

<file path=customXml/itemProps2.xml><?xml version="1.0" encoding="utf-8"?>
<ds:datastoreItem xmlns:ds="http://schemas.openxmlformats.org/officeDocument/2006/customXml" ds:itemID="{61D533B5-C364-4ED2-9482-CBB8025A3BFC}"/>
</file>

<file path=customXml/itemProps3.xml><?xml version="1.0" encoding="utf-8"?>
<ds:datastoreItem xmlns:ds="http://schemas.openxmlformats.org/officeDocument/2006/customXml" ds:itemID="{902EF5F7-476B-4216-9DF7-07B9A5CC081B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</TotalTime>
  <Words>180</Words>
  <Application>Microsoft Office PowerPoint</Application>
  <PresentationFormat>On-screen Show (4:3)</PresentationFormat>
  <Paragraphs>28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Mihaela</dc:creator>
  <cp:lastModifiedBy>Stupart, Alastair</cp:lastModifiedBy>
  <cp:revision>9</cp:revision>
  <dcterms:created xsi:type="dcterms:W3CDTF">2013-10-08T06:05:01Z</dcterms:created>
  <dcterms:modified xsi:type="dcterms:W3CDTF">2014-04-03T14:23:08Z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0x01010029138B1BE7FB074492AF0C6B271046C2</vt:lpwstr>
  </property>
  <property fmtid="{D5CDD505-2E9C-101B-9397-08002B2CF9AE}" pid="3" name="TemplateUrl">
    <vt:lpwstr/>
  </property>
  <property fmtid="{D5CDD505-2E9C-101B-9397-08002B2CF9AE}" pid="4" name="Order">
    <vt:r8>4700</vt:r8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xd_Signature">
    <vt:bool>false</vt:bool>
  </property>
  <property fmtid="{D5CDD505-2E9C-101B-9397-08002B2CF9AE}" pid="8" name="xd_ProgID">
    <vt:lpwstr/>
  </property>
</Properties>
</file>